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4465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1" r:id="rId3"/>
    <p:sldId id="435" r:id="rId4"/>
    <p:sldId id="438" r:id="rId5"/>
    <p:sldId id="436" r:id="rId6"/>
    <p:sldId id="432" r:id="rId7"/>
    <p:sldId id="430" r:id="rId8"/>
    <p:sldId id="446" r:id="rId9"/>
    <p:sldId id="433" r:id="rId10"/>
    <p:sldId id="437" r:id="rId11"/>
    <p:sldId id="445" r:id="rId12"/>
    <p:sldId id="439" r:id="rId13"/>
    <p:sldId id="429" r:id="rId14"/>
    <p:sldId id="440" r:id="rId15"/>
    <p:sldId id="441" r:id="rId16"/>
    <p:sldId id="261" r:id="rId17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C29B33F2-0D1E-4A56-8793-57D0030A4C56}">
          <p14:sldIdLst>
            <p14:sldId id="256"/>
            <p14:sldId id="291"/>
            <p14:sldId id="435"/>
            <p14:sldId id="438"/>
            <p14:sldId id="436"/>
            <p14:sldId id="432"/>
            <p14:sldId id="430"/>
            <p14:sldId id="446"/>
            <p14:sldId id="433"/>
            <p14:sldId id="437"/>
            <p14:sldId id="445"/>
            <p14:sldId id="439"/>
            <p14:sldId id="429"/>
            <p14:sldId id="440"/>
            <p14:sldId id="441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04" autoAdjust="0"/>
    <p:restoredTop sz="93529" autoAdjust="0"/>
  </p:normalViewPr>
  <p:slideViewPr>
    <p:cSldViewPr snapToGrid="0">
      <p:cViewPr varScale="1">
        <p:scale>
          <a:sx n="107" d="100"/>
          <a:sy n="107" d="100"/>
        </p:scale>
        <p:origin x="102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54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3395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929" y="1"/>
            <a:ext cx="2918249" cy="493395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DB6A816C-DA1D-4345-A16B-013C6DD19491}" type="datetimeFigureOut">
              <a:rPr lang="ru-RU" smtClean="0"/>
              <a:pPr/>
              <a:t>26.10.2022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333"/>
            <a:ext cx="2918249" cy="493393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929" y="9371333"/>
            <a:ext cx="2918249" cy="493393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608B6C03-42DC-406C-95A8-1DB874A1BF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70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939" cy="492502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741" y="1"/>
            <a:ext cx="2918938" cy="492502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90A9B4E4-E0EA-4EFE-BAC2-422ADA5CFD43}" type="datetimeFigureOut">
              <a:rPr lang="ru-RU" smtClean="0"/>
              <a:pPr/>
              <a:t>26.10.2022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41363"/>
            <a:ext cx="6572250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685" y="4685745"/>
            <a:ext cx="5388394" cy="4439492"/>
          </a:xfrm>
          <a:prstGeom prst="rect">
            <a:avLst/>
          </a:prstGeom>
        </p:spPr>
        <p:txBody>
          <a:bodyPr vert="horz" lIns="91367" tIns="45683" rIns="91367" bIns="4568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487"/>
            <a:ext cx="2918939" cy="492502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741" y="9371487"/>
            <a:ext cx="2918938" cy="492502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191A9747-006E-433D-A465-E114CECA44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34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102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44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84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364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067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49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318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59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538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89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030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25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09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9747-006E-433D-A465-E114CECA44C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796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63049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62189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7466003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4981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5922908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43525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86811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63339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18757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80559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28532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0364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30084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749650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98810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EEFC-04D9-4B4E-9533-32CF507270CB}" type="datetime1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EU-Moldova SPS Sub-Committee 22 June 2017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DBF295-924E-4824-9656-ADB6ED64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320115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74C0B2-BFD0-433B-814E-116F914E9296}" type="datetimeFigureOut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26.10.2022</a:t>
            </a:fld>
            <a:endParaRPr lang="ru-RU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421855-3BAC-4994-88C2-5C427F3994E6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70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6" r:id="rId1"/>
    <p:sldLayoutId id="2147484467" r:id="rId2"/>
    <p:sldLayoutId id="2147484468" r:id="rId3"/>
    <p:sldLayoutId id="2147484469" r:id="rId4"/>
    <p:sldLayoutId id="2147484470" r:id="rId5"/>
    <p:sldLayoutId id="2147484471" r:id="rId6"/>
    <p:sldLayoutId id="2147484472" r:id="rId7"/>
    <p:sldLayoutId id="2147484473" r:id="rId8"/>
    <p:sldLayoutId id="2147484474" r:id="rId9"/>
    <p:sldLayoutId id="2147484475" r:id="rId10"/>
    <p:sldLayoutId id="2147484476" r:id="rId11"/>
    <p:sldLayoutId id="2147484477" r:id="rId12"/>
    <p:sldLayoutId id="2147484478" r:id="rId13"/>
    <p:sldLayoutId id="2147484479" r:id="rId14"/>
    <p:sldLayoutId id="2147484480" r:id="rId15"/>
    <p:sldLayoutId id="21474844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sa.gov.md/ro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ppc.int/static/media/files/publication/ru/2019/05/ISPM_15_2018_Ru_PostCPM-13_LRGRev_2019-05-24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835" y="4531057"/>
            <a:ext cx="10363200" cy="1942347"/>
          </a:xfrm>
          <a:effectLst/>
        </p:spPr>
        <p:txBody>
          <a:bodyPr>
            <a:noAutofit/>
          </a:bodyPr>
          <a:lstStyle/>
          <a:p>
            <a:pPr marL="182880" indent="0" algn="ctr">
              <a:buNone/>
            </a:pPr>
            <a:br>
              <a:rPr lang="ro-RO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</a:br>
            <a:br>
              <a:rPr lang="ro-RO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</a:br>
            <a:br>
              <a:rPr lang="ro-RO" sz="3600" b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itchFamily="18" charset="0"/>
              </a:rPr>
            </a:br>
            <a:endParaRPr lang="en-US" sz="16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192000" cy="1750683"/>
          </a:xfrm>
          <a:prstGeom prst="rect">
            <a:avLst/>
          </a:prstGeom>
          <a:solidFill>
            <a:srgbClr val="464646">
              <a:lumMod val="60000"/>
              <a:lumOff val="40000"/>
            </a:srgbClr>
          </a:solidFill>
        </p:spPr>
      </p:pic>
      <p:pic>
        <p:nvPicPr>
          <p:cNvPr id="9" name="Picture 8" descr="download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09110" y="5598992"/>
            <a:ext cx="1282890" cy="1268692"/>
          </a:xfrm>
          <a:prstGeom prst="rect">
            <a:avLst/>
          </a:prstGeom>
        </p:spPr>
      </p:pic>
      <p:sp>
        <p:nvSpPr>
          <p:cNvPr id="14" name="Subtitle 9"/>
          <p:cNvSpPr txBox="1">
            <a:spLocks/>
          </p:cNvSpPr>
          <p:nvPr/>
        </p:nvSpPr>
        <p:spPr>
          <a:xfrm>
            <a:off x="213361" y="2980192"/>
            <a:ext cx="11840116" cy="21501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o-RO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Aplicarea Standardului  Internaţional </a:t>
            </a:r>
          </a:p>
          <a:p>
            <a:pPr>
              <a:spcBef>
                <a:spcPts val="0"/>
              </a:spcBef>
            </a:pPr>
            <a:r>
              <a:rPr lang="ro-RO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Măsuri  Fitosanitare  nr. 15: </a:t>
            </a:r>
          </a:p>
          <a:p>
            <a:pPr>
              <a:spcBef>
                <a:spcPts val="0"/>
              </a:spcBef>
            </a:pPr>
            <a:r>
              <a:rPr lang="ro-RO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Reglementarea ambalajului din lemn în comerțul internațional </a:t>
            </a:r>
          </a:p>
          <a:p>
            <a:pPr>
              <a:spcBef>
                <a:spcPts val="0"/>
              </a:spcBef>
            </a:pPr>
            <a:endParaRPr lang="ro-RO" sz="28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ro-RO" sz="28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ro-RO" sz="28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ro-RO" sz="28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25-27</a:t>
            </a:r>
            <a:r>
              <a:rPr lang="ro-RO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octombrie</a:t>
            </a:r>
            <a:r>
              <a:rPr lang="ro-RO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o-RO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or. Chișinău</a:t>
            </a:r>
          </a:p>
        </p:txBody>
      </p:sp>
      <p:sp>
        <p:nvSpPr>
          <p:cNvPr id="15" name="Subtitle 9"/>
          <p:cNvSpPr txBox="1">
            <a:spLocks/>
          </p:cNvSpPr>
          <p:nvPr/>
        </p:nvSpPr>
        <p:spPr>
          <a:xfrm>
            <a:off x="336644" y="4751065"/>
            <a:ext cx="11027391" cy="1636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</p:txBody>
      </p:sp>
      <p:sp>
        <p:nvSpPr>
          <p:cNvPr id="16" name="Footer Placeholder 7"/>
          <p:cNvSpPr>
            <a:spLocks noGrp="1"/>
          </p:cNvSpPr>
          <p:nvPr/>
        </p:nvSpPr>
        <p:spPr>
          <a:xfrm>
            <a:off x="4129205" y="6402443"/>
            <a:ext cx="3860800" cy="4094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55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5014" y="175846"/>
            <a:ext cx="9770616" cy="679939"/>
          </a:xfrm>
        </p:spPr>
        <p:txBody>
          <a:bodyPr/>
          <a:lstStyle/>
          <a:p>
            <a:pPr algn="ctr"/>
            <a:r>
              <a:rPr lang="ro-RO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Aplicarea</a:t>
            </a:r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ambalajului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23" y="2510000"/>
            <a:ext cx="4818185" cy="3124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265" y="973016"/>
            <a:ext cx="6706490" cy="570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967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527582" y="185494"/>
            <a:ext cx="9597753" cy="1280890"/>
          </a:xfrm>
        </p:spPr>
        <p:txBody>
          <a:bodyPr>
            <a:normAutofit/>
          </a:bodyPr>
          <a:lstStyle/>
          <a:p>
            <a:pPr algn="ctr"/>
            <a:r>
              <a:rPr lang="ro-RO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Modele de ambalaj de lemn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Объект 15" descr="C:\Users\Aliona-76\Desktop\images.pn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625" y="2015350"/>
            <a:ext cx="3419475" cy="13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459" y="2015350"/>
            <a:ext cx="5092390" cy="1466850"/>
          </a:xfrm>
          <a:prstGeom prst="rect">
            <a:avLst/>
          </a:prstGeom>
          <a:noFill/>
        </p:spPr>
      </p:pic>
      <p:pic>
        <p:nvPicPr>
          <p:cNvPr id="18" name="Рисунок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489" y="4031166"/>
            <a:ext cx="5077460" cy="14831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5070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5355" y="740417"/>
            <a:ext cx="9699258" cy="1280890"/>
          </a:xfrm>
        </p:spPr>
        <p:txBody>
          <a:bodyPr/>
          <a:lstStyle/>
          <a:p>
            <a:pPr algn="ctr"/>
            <a:r>
              <a:rPr lang="en-GB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Marcarea</a:t>
            </a:r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ambalajului</a:t>
            </a:r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6738" y="1569720"/>
            <a:ext cx="9757874" cy="48463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Pentru a se evita  multitudinea de marcaje </a:t>
            </a:r>
            <a:r>
              <a:rPr lang="ro-RO" sz="32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  pentru asigurarea unei bune </a:t>
            </a:r>
            <a:r>
              <a:rPr lang="ro-RO" sz="3200" dirty="0" err="1">
                <a:latin typeface="Arial" panose="020B0604020202020204" pitchFamily="34" charset="0"/>
                <a:cs typeface="Arial" panose="020B0604020202020204" pitchFamily="34" charset="0"/>
              </a:rPr>
              <a:t>trasabilităţi</a:t>
            </a: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, marcajul definitiv este aplicat pe ambalajul din  lemn de către agenţii economici producători ai ambalajului sau care efectuează tratamentul. </a:t>
            </a:r>
          </a:p>
          <a:p>
            <a:pPr marL="0" indent="0" algn="just">
              <a:buNone/>
            </a:pP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Fiecare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component </a:t>
            </a:r>
            <a:r>
              <a:rPr lang="x-none" sz="3200" dirty="0">
                <a:latin typeface="Arial" panose="020B0604020202020204" pitchFamily="34" charset="0"/>
                <a:cs typeface="Arial" panose="020B0604020202020204" pitchFamily="34" charset="0"/>
              </a:rPr>
              <a:t>al ambalajului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ad</a:t>
            </a: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ugat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trebuie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fie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etichetat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individual conform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standa</a:t>
            </a: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dului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787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0018" y="0"/>
            <a:ext cx="9530862" cy="728440"/>
          </a:xfrm>
        </p:spPr>
        <p:txBody>
          <a:bodyPr>
            <a:normAutofit/>
          </a:bodyPr>
          <a:lstStyle/>
          <a:p>
            <a:pPr algn="ctr"/>
            <a:r>
              <a:rPr lang="x-none" sz="40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Responsabilități</a:t>
            </a:r>
            <a:endParaRPr lang="en-GB" sz="40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0018" y="1066801"/>
            <a:ext cx="10663862" cy="579120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ANSA</a:t>
            </a:r>
            <a:r>
              <a:rPr lang="ro-RO" sz="2600" b="1" dirty="0">
                <a:latin typeface="Arial" panose="020B0604020202020204" pitchFamily="34" charset="0"/>
                <a:cs typeface="Arial" panose="020B0604020202020204" pitchFamily="34" charset="0"/>
              </a:rPr>
              <a:t> (aparatul central)</a:t>
            </a:r>
            <a:r>
              <a:rPr lang="x-none" sz="2600" b="1" dirty="0">
                <a:latin typeface="Arial" panose="020B0604020202020204" pitchFamily="34" charset="0"/>
                <a:cs typeface="Arial" panose="020B0604020202020204" pitchFamily="34" charset="0"/>
              </a:rPr>
              <a:t>, Direcția protecția plantelor:</a:t>
            </a:r>
            <a:r>
              <a:rPr lang="ro-RO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sigur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monitorizarea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tinerea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evidentei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Registrului de evidență a </a:t>
            </a:r>
            <a:r>
              <a:rPr lang="x-none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marcajului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ambalajului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lemn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utilizat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activitatea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torilor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ambalaj din lemn.</a:t>
            </a:r>
          </a:p>
          <a:p>
            <a:pPr algn="just"/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Eliberează, la solicitarea operatorului și cu coordonarea inspectorului din cadrul subdiviziunii teritoriale un număr de înregistrare pentru marcaj.</a:t>
            </a:r>
          </a:p>
          <a:p>
            <a:pPr algn="just"/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Monitorizează aplicarea prevederilor cadrului legal, a standardului ISPM-15 și a procedurii specifice PS/FS-AL-01/01.</a:t>
            </a:r>
          </a:p>
          <a:p>
            <a:pPr algn="just"/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Elaborează recomandări privind aplicarea cadrului legal.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o-RO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GB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Inspectorii</a:t>
            </a:r>
            <a:r>
              <a:rPr lang="en-GB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subdiviziun</a:t>
            </a:r>
            <a:r>
              <a:rPr lang="ro-RO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</a:t>
            </a:r>
            <a:r>
              <a:rPr lang="en-GB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teritoriale</a:t>
            </a:r>
            <a:r>
              <a:rPr lang="en-GB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ANSA </a:t>
            </a:r>
            <a:r>
              <a:rPr lang="en-GB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sunt </a:t>
            </a:r>
            <a:r>
              <a:rPr lang="en-GB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responsabili</a:t>
            </a:r>
            <a:r>
              <a:rPr lang="en-GB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x-none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Î</a:t>
            </a:r>
            <a:r>
              <a:rPr lang="x-none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registrarea</a:t>
            </a:r>
            <a:r>
              <a:rPr lang="ro-RO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ză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agentilor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economici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în sistemul informațional automatizat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torii de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cherestea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fabricantii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reparatorii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ambalaje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lemn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precum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toate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ntreprinderile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asigur</a:t>
            </a:r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tratamentul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Aprobă cererea solicitantului de număr pentru marcaj și o transmite către aparatul central spre avizare.</a:t>
            </a:r>
          </a:p>
          <a:p>
            <a:pPr algn="just"/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Planifică și efectuează controlul la locul de producere.</a:t>
            </a:r>
          </a:p>
          <a:p>
            <a:pPr algn="just"/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Verifică în cadrul controlului utilajul privind corespunderea cerințelor tehnice pentru realizarea tratamentului conform standardului ISPM-15.</a:t>
            </a:r>
          </a:p>
          <a:p>
            <a:pPr algn="just"/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Verifică registrele de evidență a tratamentelor.</a:t>
            </a:r>
            <a:endParaRPr lang="en-GB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Planifică controlul la locul de producere o dată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 an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se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respectarea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cerintelor</a:t>
            </a: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fitosanitare</a:t>
            </a:r>
            <a:r>
              <a:rPr lang="en-GB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GB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458600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11" y="249615"/>
            <a:ext cx="4740463" cy="660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837" y="353967"/>
            <a:ext cx="4634069" cy="650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451926-A81B-4340-9AB9-24F59DEC507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x-none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300D10-DE2F-423E-90C2-6B9421421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5" y="80682"/>
            <a:ext cx="11905129" cy="6696635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5241EBDC-56EF-4E4E-9C4B-35B02643832B}"/>
              </a:ext>
            </a:extLst>
          </p:cNvPr>
          <p:cNvSpPr/>
          <p:nvPr/>
        </p:nvSpPr>
        <p:spPr>
          <a:xfrm>
            <a:off x="9381594" y="1264555"/>
            <a:ext cx="461653" cy="21644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DDFFEB1-21A6-45CB-B7D4-1F48CD2F33D5}"/>
              </a:ext>
            </a:extLst>
          </p:cNvPr>
          <p:cNvSpPr/>
          <p:nvPr/>
        </p:nvSpPr>
        <p:spPr>
          <a:xfrm>
            <a:off x="1649506" y="5567082"/>
            <a:ext cx="1766047" cy="3327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21145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90359" y="1459963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o-RO" b="1" dirty="0">
                <a:latin typeface="Arial" pitchFamily="34" charset="0"/>
                <a:cs typeface="Arial" pitchFamily="34" charset="0"/>
              </a:rPr>
              <a:t>Vă mulțumim pentru atenție</a:t>
            </a:r>
            <a:r>
              <a:rPr lang="en-GB" b="1" dirty="0">
                <a:latin typeface="Arial" pitchFamily="34" charset="0"/>
                <a:cs typeface="Arial" pitchFamily="34" charset="0"/>
              </a:rPr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731519"/>
            <a:ext cx="9646920" cy="50901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o-RO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o-RO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o-RO" b="1" dirty="0">
                <a:latin typeface="Arial" pitchFamily="34" charset="0"/>
                <a:cs typeface="Arial" pitchFamily="34" charset="0"/>
              </a:rPr>
              <a:t>Agenția Națională pentru Siguranța Alimentelor</a:t>
            </a:r>
            <a:endParaRPr lang="en-GB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vi-VN" dirty="0"/>
              <a:t>str. Mihail Kogălniceanu 63</a:t>
            </a:r>
            <a:endParaRPr lang="en-US" dirty="0"/>
          </a:p>
          <a:p>
            <a:pPr algn="ctr">
              <a:buNone/>
            </a:pPr>
            <a:r>
              <a:rPr lang="vi-VN" dirty="0"/>
              <a:t>Chisinau, Republica Moldova</a:t>
            </a:r>
          </a:p>
          <a:p>
            <a:pPr algn="ctr">
              <a:buNone/>
            </a:pPr>
            <a:r>
              <a:rPr lang="en-US" dirty="0"/>
              <a:t>+(373-22)</a:t>
            </a:r>
            <a:r>
              <a:rPr lang="ro-RO" dirty="0"/>
              <a:t>264649</a:t>
            </a:r>
            <a:endParaRPr lang="en-US" dirty="0"/>
          </a:p>
        </p:txBody>
      </p:sp>
      <p:pic>
        <p:nvPicPr>
          <p:cNvPr id="6" name="Picture 5" descr="Image result for agenÈia naÈionalÄ pentru siguranÈa alimentel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781" y="0"/>
            <a:ext cx="1670756" cy="14599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09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42949" y="354842"/>
            <a:ext cx="7983941" cy="1173706"/>
          </a:xfrm>
        </p:spPr>
        <p:txBody>
          <a:bodyPr>
            <a:normAutofit fontScale="90000"/>
          </a:bodyPr>
          <a:lstStyle/>
          <a:p>
            <a:pPr algn="ctr"/>
            <a:r>
              <a:rPr lang="ro-RO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Cadrul legal </a:t>
            </a:r>
            <a:b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o-RO" dirty="0"/>
            </a:br>
            <a:br>
              <a:rPr lang="ro-RO" dirty="0"/>
            </a:br>
            <a:br>
              <a:rPr lang="en-US" sz="5400" dirty="0">
                <a:latin typeface="Times New Roman" pitchFamily="18" charset="0"/>
                <a:cs typeface="Times New Roman" pitchFamily="18" charset="0"/>
              </a:rPr>
            </a:br>
            <a:br>
              <a:rPr lang="en-US" sz="6000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14399" y="1165412"/>
            <a:ext cx="11143129" cy="53582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Legea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nr. 228 din 23.09.2010 cu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privire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protec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ţ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plantelor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carantina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fitosanitar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Hot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rea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Guvernului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nr.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356 din 31.05.2012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aprobarea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unor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acte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normative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implementarea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Legii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nr. 228 din 23.09.2010 cu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privire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protec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ţ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plantelor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900" dirty="0" err="1">
                <a:latin typeface="Arial" panose="020B0604020202020204" pitchFamily="34" charset="0"/>
                <a:cs typeface="Arial" panose="020B0604020202020204" pitchFamily="34" charset="0"/>
              </a:rPr>
              <a:t>ş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carantina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fitosanitar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Hot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rea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Guvernului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nr. 594 din 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02.08.2011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privire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aprobarea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cerin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ţ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elor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speciale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900" dirty="0" err="1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ntroducerea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circula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ţ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plantelor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produselor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vegetale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900" dirty="0" err="1">
                <a:latin typeface="Arial" panose="020B0604020202020204" pitchFamily="34" charset="0"/>
                <a:cs typeface="Arial" panose="020B0604020202020204" pitchFamily="34" charset="0"/>
              </a:rPr>
              <a:t>ş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altor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obiecte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pe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teritoriul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RM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Hot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rea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Guvernului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nr.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558 din 22.07.2011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surile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urgen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ţ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a din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domeniul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fitosanitar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preveni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900" dirty="0" err="1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ntroducerea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rasp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ndirea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n RM 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unor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organisme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carantin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Hot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rea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Guvernului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nr. 600 din 27.06.2018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organizarea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900" dirty="0" err="1">
                <a:latin typeface="Arial" panose="020B0604020202020204" pitchFamily="34" charset="0"/>
                <a:cs typeface="Arial" panose="020B0604020202020204" pitchFamily="34" charset="0"/>
              </a:rPr>
              <a:t>ş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functionarea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Agen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ţ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iei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Nationale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Siguran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ţ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Alimentelor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International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Mă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suri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itosanitare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ISPM-15, ISPM-42, ISPM-39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Regulamentul 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/2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016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din 26.10.2016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surile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protec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ţ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900" dirty="0" err="1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mpotriva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organismelor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unatoare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plantelor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modificare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regulamentelor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 nr. 228 /2013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nr. 652/2014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nr. 1143/2014 ale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Parlamentului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European </a:t>
            </a:r>
            <a:r>
              <a:rPr lang="ro-RO" sz="1900" dirty="0" err="1">
                <a:latin typeface="Arial" panose="020B0604020202020204" pitchFamily="34" charset="0"/>
                <a:cs typeface="Arial" panose="020B0604020202020204" pitchFamily="34" charset="0"/>
              </a:rPr>
              <a:t>ş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consiliului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900" dirty="0" err="1">
                <a:latin typeface="Arial" panose="020B0604020202020204" pitchFamily="34" charset="0"/>
                <a:cs typeface="Arial" panose="020B0604020202020204" pitchFamily="34" charset="0"/>
              </a:rPr>
              <a:t>ş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abrogare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directivelor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69/464/CEE 93/85/ CEE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 98/57/CE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200/29/CE 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 şi  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2007/33 CE ale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consiliului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Regulament de pune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re 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 în aplicare nr. 2072/2019 al Regulamentului nr. 2031/2016;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eglement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fitosanitare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ş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i cerin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ţ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ele 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ţ</a:t>
            </a:r>
            <a:r>
              <a:rPr lang="x-none" sz="1900" dirty="0">
                <a:latin typeface="Arial" panose="020B0604020202020204" pitchFamily="34" charset="0"/>
                <a:cs typeface="Arial" panose="020B0604020202020204" pitchFamily="34" charset="0"/>
              </a:rPr>
              <a:t>ărilor de import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5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70FF5-E129-4396-A366-29E8A03D3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895" y="295224"/>
            <a:ext cx="10354236" cy="915011"/>
          </a:xfrm>
        </p:spPr>
        <p:txBody>
          <a:bodyPr anchor="ctr">
            <a:normAutofit/>
          </a:bodyPr>
          <a:lstStyle/>
          <a:p>
            <a:pPr algn="ctr"/>
            <a:r>
              <a:rPr lang="x-non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Prevederile ISPM 15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24554" y="1335741"/>
            <a:ext cx="10660622" cy="42105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x-none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IMPORTANT:</a:t>
            </a:r>
          </a:p>
          <a:p>
            <a:pPr marL="0" indent="0" algn="ctr">
              <a:buNone/>
            </a:pPr>
            <a:endParaRPr lang="x-none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1105C6-AFCE-4F21-AE40-523F80320EF9}"/>
              </a:ext>
            </a:extLst>
          </p:cNvPr>
          <p:cNvSpPr txBox="1"/>
          <p:nvPr/>
        </p:nvSpPr>
        <p:spPr>
          <a:xfrm>
            <a:off x="1272989" y="5779966"/>
            <a:ext cx="103542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dirty="0">
                <a:hlinkClick r:id="rId3"/>
              </a:rPr>
              <a:t>https://www.ippc.int/static/media/files/publication/ru/2019/05/ISPM_15_2018_Ru_PostCPM-13_LRGRev_2019-05-24.pdf</a:t>
            </a:r>
            <a:r>
              <a:rPr lang="x-none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4554" y="2016369"/>
            <a:ext cx="111805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3000" dirty="0">
                <a:latin typeface="Arial" panose="020B0604020202020204" pitchFamily="34" charset="0"/>
                <a:cs typeface="Arial" panose="020B0604020202020204" pitchFamily="34" charset="0"/>
              </a:rPr>
              <a:t>Standardul internațional pentru măsurile fitosanitare nr. 15 (ISPM 15) este o măsură internațională fitosanitară elaborată de Convenția Internațională de Protecție a Plantelor (IPPC), care abordează în mod direct necesitatea de a trata materiale din lemn cu o grosime mai mare de 6 mm, utilizate pentru transportul produselor între țări.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331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462" y="363415"/>
            <a:ext cx="7432430" cy="1055077"/>
          </a:xfrm>
        </p:spPr>
        <p:txBody>
          <a:bodyPr>
            <a:normAutofit/>
          </a:bodyPr>
          <a:lstStyle/>
          <a:p>
            <a:pPr algn="ctr"/>
            <a:r>
              <a:rPr lang="ro-RO" sz="5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Scopul  </a:t>
            </a:r>
            <a:endParaRPr lang="ru-RU" sz="5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1560" y="1500554"/>
            <a:ext cx="11033760" cy="496120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Obiect</a:t>
            </a:r>
            <a:r>
              <a:rPr lang="x-none" sz="2800" dirty="0" err="1">
                <a:latin typeface="Arial" panose="020B0604020202020204" pitchFamily="34" charset="0"/>
                <a:cs typeface="Arial" panose="020B0604020202020204" pitchFamily="34" charset="0"/>
              </a:rPr>
              <a:t>ivul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principal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acestui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standard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de a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stabili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 m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surile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fitosanitare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necesare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reducerea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semnificativ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riscului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introducere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ndire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organismelor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carantin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asociate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ambalajelor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lemn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. Acestea includ </a:t>
            </a:r>
            <a:r>
              <a:rPr lang="ro-RO" sz="2800" dirty="0" err="1">
                <a:latin typeface="Arial" panose="020B0604020202020204" pitchFamily="34" charset="0"/>
                <a:cs typeface="Arial" panose="020B0604020202020204" pitchFamily="34" charset="0"/>
              </a:rPr>
              <a:t>paleţi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, lemn pentru </a:t>
            </a:r>
            <a:r>
              <a:rPr lang="ro-RO" sz="2800" dirty="0" err="1">
                <a:latin typeface="Arial" panose="020B0604020202020204" pitchFamily="34" charset="0"/>
                <a:cs typeface="Arial" panose="020B0604020202020204" pitchFamily="34" charset="0"/>
              </a:rPr>
              <a:t>susţinere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o-RO" sz="2800" dirty="0" err="1">
                <a:latin typeface="Arial" panose="020B0604020202020204" pitchFamily="34" charset="0"/>
                <a:cs typeface="Arial" panose="020B0604020202020204" pitchFamily="34" charset="0"/>
              </a:rPr>
              <a:t>dunaj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), lăzi,  blocuri de ambalaj, </a:t>
            </a:r>
            <a:r>
              <a:rPr lang="ro-RO" sz="2800" dirty="0" err="1">
                <a:latin typeface="Arial" panose="020B0604020202020204" pitchFamily="34" charset="0"/>
                <a:cs typeface="Arial" panose="020B0604020202020204" pitchFamily="34" charset="0"/>
              </a:rPr>
              <a:t>barabane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 şi bobine.</a:t>
            </a:r>
          </a:p>
          <a:p>
            <a:pPr marL="0" indent="0" algn="just">
              <a:buNone/>
            </a:pPr>
            <a:r>
              <a:rPr lang="ro-RO" sz="2800" b="1" dirty="0">
                <a:latin typeface="Arial" panose="020B0604020202020204" pitchFamily="34" charset="0"/>
                <a:cs typeface="Arial" panose="020B0604020202020204" pitchFamily="34" charset="0"/>
              </a:rPr>
              <a:t>*Excepții  fac: </a:t>
            </a: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placaj multistrat,  plăci realizate cu lipici</a:t>
            </a:r>
            <a:r>
              <a:rPr lang="ro-RO" sz="2800" b="1" dirty="0">
                <a:latin typeface="Arial" panose="020B0604020202020204" pitchFamily="34" charset="0"/>
                <a:cs typeface="Arial" panose="020B0604020202020204" pitchFamily="34" charset="0"/>
              </a:rPr>
              <a:t>,  butoaie pentru vin și băuturi alcoolice, cutii cadou pentru vin, rumeguş,  așchii de lemn. </a:t>
            </a:r>
          </a:p>
          <a:p>
            <a:pPr marL="0" indent="0" algn="just">
              <a:buNone/>
            </a:pP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Ambalajele din lemn neprelucrat constituie o cale de introducere </a:t>
            </a:r>
            <a:r>
              <a:rPr lang="ro-RO" sz="2800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 răspândire a organismelor dăunătoare.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872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0" y="624110"/>
            <a:ext cx="9218611" cy="921402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i="1" dirty="0">
                <a:solidFill>
                  <a:schemeClr val="tx1"/>
                </a:solidFill>
              </a:rPr>
              <a:t> </a:t>
            </a:r>
            <a:r>
              <a:rPr lang="ro-RO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Bursaphelenchus</a:t>
            </a:r>
            <a:r>
              <a:rPr lang="ro-RO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xylophilus</a:t>
            </a:r>
            <a:br>
              <a:rPr lang="ro-RO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632830" y="5380892"/>
            <a:ext cx="773723" cy="2110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880" y="2127746"/>
            <a:ext cx="4318782" cy="377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09138" y="5275385"/>
            <a:ext cx="1078524" cy="2110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5" y="2127746"/>
            <a:ext cx="4313238" cy="377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236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0742" y="360603"/>
            <a:ext cx="9753870" cy="795844"/>
          </a:xfrm>
        </p:spPr>
        <p:txBody>
          <a:bodyPr>
            <a:normAutofit/>
          </a:bodyPr>
          <a:lstStyle/>
          <a:p>
            <a:pPr algn="ctr"/>
            <a:r>
              <a:rPr lang="ro-RO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Marcarea ambalajului</a:t>
            </a:r>
            <a:endParaRPr lang="en-GB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1569" y="1711569"/>
            <a:ext cx="10145151" cy="4199653"/>
          </a:xfrm>
        </p:spPr>
        <p:txBody>
          <a:bodyPr>
            <a:noAutofit/>
          </a:bodyPr>
          <a:lstStyle/>
          <a:p>
            <a:pPr lvl="0" algn="just">
              <a:buFont typeface="Wingdings" panose="05000000000000000000" pitchFamily="2" charset="2"/>
              <a:buChar char="§"/>
            </a:pP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mbalaj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ului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lemn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, în mod obligator,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se aplică m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surile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fitosanitare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 cu aplicarea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ulterioară a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marc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ajului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fabricarea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ambalaj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ului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folose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numai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lemnul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decojit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Aplicarea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marcajului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elimin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necesitatea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utiliz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rii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certificatului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fitosanitar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deoarece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indic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aplicarea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unor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suri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fitosanitare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recunoscute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plan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interna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ional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Ambalaj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 din lemn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anterior 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tratat și marcat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nu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necesit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retratarea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remarcarea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5618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3293" y="215153"/>
            <a:ext cx="8932984" cy="699247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GB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tratament</a:t>
            </a:r>
            <a:r>
              <a:rPr lang="en-GB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621323" y="914400"/>
            <a:ext cx="11019692" cy="359898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standardul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ISPM 15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sunt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recunoscute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masuri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fitosanitare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aprobate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doua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tratamente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tratamentul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termic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fumegarea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bromur</a:t>
            </a:r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Tratamentul termic se efectuează în camere de uscare: t</a:t>
            </a:r>
            <a:r>
              <a:rPr lang="ro-RO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56°C</a:t>
            </a:r>
            <a:r>
              <a:rPr lang="x-non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 perioada de</a:t>
            </a:r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min fără întrerupere pe toată grosimea lemnului.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Tratamentul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termic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marchează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simbolul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abreviat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HT.</a:t>
            </a:r>
          </a:p>
          <a:p>
            <a:pPr algn="just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Tratament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încălzire dielectrică </a:t>
            </a:r>
            <a:r>
              <a:rPr lang="ro-RO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DH.</a:t>
            </a:r>
          </a:p>
          <a:p>
            <a:pPr algn="just"/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Tratament cu clorură de sulfat </a:t>
            </a:r>
            <a:r>
              <a:rPr lang="ro-RO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Fumegarea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materialului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ambalaj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lemn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bromură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trebuie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atinsă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întreaga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grosime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lemnului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inclusiv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miezul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său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trebuie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efectuat</a:t>
            </a:r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conformitate</a:t>
            </a:r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schem</a:t>
            </a:r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specificat</a:t>
            </a:r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standard. 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Tratarea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respectiv</a:t>
            </a:r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se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marchează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simbolul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abreviat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</a:t>
            </a:r>
            <a:r>
              <a:rPr lang="x-non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o-RO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 toate statele acceptă acest tratament chimic,  la produsele de origine vegetală, considerându-le toxice</a:t>
            </a:r>
            <a:r>
              <a:rPr lang="ro-RO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25813740"/>
              </p:ext>
            </p:extLst>
          </p:nvPr>
        </p:nvGraphicFramePr>
        <p:xfrm>
          <a:off x="2277034" y="4446495"/>
          <a:ext cx="7458637" cy="2343613"/>
        </p:xfrm>
        <a:graphic>
          <a:graphicData uri="http://schemas.openxmlformats.org/drawingml/2006/table">
            <a:tbl>
              <a:tblPr firstRow="1" firstCol="1" bandRow="1"/>
              <a:tblGrid>
                <a:gridCol w="3495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035">
                <a:tc>
                  <a:txBody>
                    <a:bodyPr/>
                    <a:lstStyle/>
                    <a:p>
                      <a:pPr algn="ctr">
                        <a:spcAft>
                          <a:spcPts val="975"/>
                        </a:spcAft>
                      </a:pPr>
                      <a:r>
                        <a:rPr lang="ro-RO" sz="20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Codul tratamentului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464" marR="684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75"/>
                        </a:spcAft>
                      </a:pPr>
                      <a:r>
                        <a:rPr lang="ro-RO" sz="20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   Tipul tratamentului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464" marR="684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996">
                <a:tc>
                  <a:txBody>
                    <a:bodyPr/>
                    <a:lstStyle/>
                    <a:p>
                      <a:pPr algn="ctr">
                        <a:spcAft>
                          <a:spcPts val="975"/>
                        </a:spcAft>
                      </a:pPr>
                      <a:r>
                        <a:rPr lang="ro-RO" sz="20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HT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464" marR="684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75"/>
                        </a:spcAft>
                      </a:pPr>
                      <a:r>
                        <a:rPr lang="ro-RO" sz="20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Tratament termic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464" marR="684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070">
                <a:tc>
                  <a:txBody>
                    <a:bodyPr/>
                    <a:lstStyle/>
                    <a:p>
                      <a:pPr algn="ctr">
                        <a:spcAft>
                          <a:spcPts val="975"/>
                        </a:spcAft>
                      </a:pPr>
                      <a:r>
                        <a:rPr lang="ro-RO" sz="20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DH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464" marR="684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75"/>
                        </a:spcAft>
                      </a:pPr>
                      <a:r>
                        <a:rPr lang="ro-RO" sz="20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Tratament termic cu încălzire dielectrică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464" marR="684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617">
                <a:tc>
                  <a:txBody>
                    <a:bodyPr/>
                    <a:lstStyle/>
                    <a:p>
                      <a:pPr algn="ctr">
                        <a:spcAft>
                          <a:spcPts val="975"/>
                        </a:spcAft>
                      </a:pPr>
                      <a:r>
                        <a:rPr lang="ro-RO" sz="20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SF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464" marR="684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75"/>
                        </a:spcAft>
                      </a:pPr>
                      <a:r>
                        <a:rPr lang="ro-RO" sz="20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Tratament cu clorură de sulfat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464" marR="684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107400"/>
                  </a:ext>
                </a:extLst>
              </a:tr>
              <a:tr h="608070">
                <a:tc>
                  <a:txBody>
                    <a:bodyPr/>
                    <a:lstStyle/>
                    <a:p>
                      <a:pPr algn="ctr">
                        <a:spcAft>
                          <a:spcPts val="975"/>
                        </a:spcAft>
                      </a:pPr>
                      <a:r>
                        <a:rPr lang="ro-RO" sz="20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MB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464" marR="684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75"/>
                        </a:spcAft>
                      </a:pPr>
                      <a:r>
                        <a:rPr lang="ro-RO" sz="20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Fumegarea  cu bromură de metil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464" marR="684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578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164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4D7FB75F-96D6-41DA-8FBD-26123B98D0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2893397"/>
              </p:ext>
            </p:extLst>
          </p:nvPr>
        </p:nvGraphicFramePr>
        <p:xfrm>
          <a:off x="1398494" y="6768352"/>
          <a:ext cx="138513" cy="89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19977" imgH="5667300" progId="Acrobat.Document.DC">
                  <p:embed/>
                </p:oleObj>
              </mc:Choice>
              <mc:Fallback>
                <p:oleObj name="Acrobat Document" r:id="rId2" imgW="8019977" imgH="56673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98494" y="6768352"/>
                        <a:ext cx="138513" cy="896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ine 8">
            <a:extLst>
              <a:ext uri="{FF2B5EF4-FFF2-40B4-BE49-F238E27FC236}">
                <a16:creationId xmlns:a16="http://schemas.microsoft.com/office/drawing/2014/main" id="{039B5DAC-FDDD-49FD-A04A-01A59268D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4329" y="357066"/>
            <a:ext cx="10112189" cy="622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527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63774"/>
            <a:ext cx="9277815" cy="900751"/>
          </a:xfrm>
        </p:spPr>
        <p:txBody>
          <a:bodyPr/>
          <a:lstStyle/>
          <a:p>
            <a:pPr algn="ctr"/>
            <a:r>
              <a:rPr lang="ro-RO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Descrierea</a:t>
            </a:r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marca</a:t>
            </a:r>
            <a:r>
              <a:rPr lang="ro-RO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jului</a:t>
            </a:r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6348" y="1064525"/>
            <a:ext cx="9776572" cy="559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Marcajul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indic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faptul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ambalajele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lemn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au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fost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supuse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unui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tratament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fitosanitar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aprobat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conformitate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standardul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international ISPM 15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alcatuit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urmatoarele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componente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simbolul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(IPPC)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fie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situat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partea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fa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ță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celelalte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componente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marcajului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codul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țării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(ISO)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 : MD – Republica Moldova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codul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produc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torului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sau furnizorului de tratament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num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rul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nregistrare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: se acordă de ANSA, Direcția protecția plantelor;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codul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tratamentului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folosind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abrevierea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corespunz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toare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(HT-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tratament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termic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o-RO" b="1" dirty="0">
                <a:latin typeface="Arial" panose="020B0604020202020204" pitchFamily="34" charset="0"/>
                <a:cs typeface="Arial" panose="020B0604020202020204" pitchFamily="34" charset="0"/>
              </a:rPr>
              <a:t>Marcajul nu trebuie trasat manual dar să fie: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	1)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Uşor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de citit;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	2) Durabil 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netransferabil;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	3) Plasat pe partea vizibilă a 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paletului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 algn="just">
              <a:buNone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	4) Utilizarea culorilor roşu sau portocaliu este interzisă,  deoarece aceste culori sunt utilizate la 	etichetarea produselor periculoase.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pPr marL="0" indent="0">
              <a:buNone/>
            </a:pPr>
            <a:endParaRPr lang="ro-RO" dirty="0"/>
          </a:p>
          <a:p>
            <a:endParaRPr lang="ru-RU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083948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10493</TotalTime>
  <Words>1233</Words>
  <Application>Microsoft Office PowerPoint</Application>
  <PresentationFormat>Ecran lat</PresentationFormat>
  <Paragraphs>104</Paragraphs>
  <Slides>16</Slides>
  <Notes>15</Notes>
  <HiddenSlides>0</HiddenSlides>
  <MMClips>0</MMClips>
  <ScaleCrop>false</ScaleCrop>
  <HeadingPairs>
    <vt:vector size="8" baseType="variant">
      <vt:variant>
        <vt:lpstr>Fonturi utilizate</vt:lpstr>
      </vt:variant>
      <vt:variant>
        <vt:i4>7</vt:i4>
      </vt:variant>
      <vt:variant>
        <vt:lpstr>Temă</vt:lpstr>
      </vt:variant>
      <vt:variant>
        <vt:i4>1</vt:i4>
      </vt:variant>
      <vt:variant>
        <vt:lpstr>Servere OLE încorporate</vt:lpstr>
      </vt:variant>
      <vt:variant>
        <vt:i4>1</vt:i4>
      </vt:variant>
      <vt:variant>
        <vt:lpstr>Titluri diapozitive</vt:lpstr>
      </vt:variant>
      <vt:variant>
        <vt:i4>16</vt:i4>
      </vt:variant>
    </vt:vector>
  </HeadingPairs>
  <TitlesOfParts>
    <vt:vector size="25" baseType="lpstr">
      <vt:lpstr>Arial</vt:lpstr>
      <vt:lpstr>Calibri</vt:lpstr>
      <vt:lpstr>Century Gothic</vt:lpstr>
      <vt:lpstr>Tahoma</vt:lpstr>
      <vt:lpstr>Times New Roman</vt:lpstr>
      <vt:lpstr>Wingdings</vt:lpstr>
      <vt:lpstr>Wingdings 3</vt:lpstr>
      <vt:lpstr>Легкий дым</vt:lpstr>
      <vt:lpstr>Acrobat Document</vt:lpstr>
      <vt:lpstr>   </vt:lpstr>
      <vt:lpstr>Cadrul legal      </vt:lpstr>
      <vt:lpstr>Prevederile ISPM 15</vt:lpstr>
      <vt:lpstr>Scopul  </vt:lpstr>
      <vt:lpstr> Bursaphelenchus xylophilus  </vt:lpstr>
      <vt:lpstr>Marcarea ambalajului</vt:lpstr>
      <vt:lpstr>Metode de tratament </vt:lpstr>
      <vt:lpstr>Prezentare PowerPoint</vt:lpstr>
      <vt:lpstr>Descrierea marcajului</vt:lpstr>
      <vt:lpstr>Aplicarea ambalajului</vt:lpstr>
      <vt:lpstr>Modele de ambalaj de lemn</vt:lpstr>
      <vt:lpstr>Marcarea ambalajului </vt:lpstr>
      <vt:lpstr>Responsabilități</vt:lpstr>
      <vt:lpstr>Prezentare PowerPoint</vt:lpstr>
      <vt:lpstr>Prezentare PowerPoint</vt:lpstr>
      <vt:lpstr>Vă mulțumim pentru atenție!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the agenda item to be covered in the presentation</dc:title>
  <dc:creator>Silvia Mosneaga</dc:creator>
  <cp:lastModifiedBy>Dorofei Aliona</cp:lastModifiedBy>
  <cp:revision>954</cp:revision>
  <cp:lastPrinted>2020-09-09T13:56:57Z</cp:lastPrinted>
  <dcterms:created xsi:type="dcterms:W3CDTF">2015-07-17T08:59:46Z</dcterms:created>
  <dcterms:modified xsi:type="dcterms:W3CDTF">2022-10-26T05:27:42Z</dcterms:modified>
</cp:coreProperties>
</file>