
<file path=[Content_Types].xml><?xml version="1.0" encoding="utf-8"?>
<Types xmlns="http://schemas.openxmlformats.org/package/2006/content-types">
  <Default Extension="bin" ContentType="application/vnd.openxmlformats-officedocument.oleObject"/>
  <Default Extension="png" ContentType="image/png"/>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0"/>
  </p:notesMasterIdLst>
  <p:sldIdLst>
    <p:sldId id="256" r:id="rId2"/>
    <p:sldId id="260" r:id="rId3"/>
    <p:sldId id="271" r:id="rId4"/>
    <p:sldId id="274" r:id="rId5"/>
    <p:sldId id="258" r:id="rId6"/>
    <p:sldId id="263" r:id="rId7"/>
    <p:sldId id="273" r:id="rId8"/>
    <p:sldId id="268" r:id="rId9"/>
    <p:sldId id="270" r:id="rId10"/>
    <p:sldId id="269" r:id="rId11"/>
    <p:sldId id="287" r:id="rId12"/>
    <p:sldId id="288" r:id="rId13"/>
    <p:sldId id="289" r:id="rId14"/>
    <p:sldId id="275" r:id="rId15"/>
    <p:sldId id="262" r:id="rId16"/>
    <p:sldId id="264" r:id="rId17"/>
    <p:sldId id="266" r:id="rId18"/>
    <p:sldId id="265" r:id="rId19"/>
    <p:sldId id="276" r:id="rId20"/>
    <p:sldId id="267" r:id="rId21"/>
    <p:sldId id="277" r:id="rId22"/>
    <p:sldId id="278" r:id="rId23"/>
    <p:sldId id="279" r:id="rId24"/>
    <p:sldId id="280" r:id="rId25"/>
    <p:sldId id="283" r:id="rId26"/>
    <p:sldId id="284" r:id="rId27"/>
    <p:sldId id="285" r:id="rId28"/>
    <p:sldId id="272" r:id="rId2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1" d="100"/>
          <a:sy n="81" d="100"/>
        </p:scale>
        <p:origin x="1086" y="7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ubstituent ante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o-RO"/>
          </a:p>
        </p:txBody>
      </p:sp>
      <p:sp>
        <p:nvSpPr>
          <p:cNvPr id="3" name="Substituent dată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2E0F0FB-20B8-4E1E-96E2-A2BE37F8BF91}" type="datetimeFigureOut">
              <a:rPr lang="ro-RO" smtClean="0"/>
              <a:t>13.10.2015</a:t>
            </a:fld>
            <a:endParaRPr lang="ro-RO"/>
          </a:p>
        </p:txBody>
      </p:sp>
      <p:sp>
        <p:nvSpPr>
          <p:cNvPr id="4" name="Substituent imagine diapozitiv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ro-RO"/>
          </a:p>
        </p:txBody>
      </p:sp>
      <p:sp>
        <p:nvSpPr>
          <p:cNvPr id="5" name="Substituent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o-RO" smtClean="0"/>
              <a:t>Clic pentru editare stiluri text Coordonator</a:t>
            </a:r>
          </a:p>
          <a:p>
            <a:pPr lvl="1"/>
            <a:r>
              <a:rPr lang="ro-RO" smtClean="0"/>
              <a:t>Al doilea nivel</a:t>
            </a:r>
          </a:p>
          <a:p>
            <a:pPr lvl="2"/>
            <a:r>
              <a:rPr lang="ro-RO" smtClean="0"/>
              <a:t>Al treilea nivel</a:t>
            </a:r>
          </a:p>
          <a:p>
            <a:pPr lvl="3"/>
            <a:r>
              <a:rPr lang="ro-RO" smtClean="0"/>
              <a:t>Al patrulea nivel</a:t>
            </a:r>
          </a:p>
          <a:p>
            <a:pPr lvl="4"/>
            <a:r>
              <a:rPr lang="ro-RO" smtClean="0"/>
              <a:t>Al cincilea nivel</a:t>
            </a:r>
            <a:endParaRPr lang="ro-RO"/>
          </a:p>
        </p:txBody>
      </p:sp>
      <p:sp>
        <p:nvSpPr>
          <p:cNvPr id="6" name="Substituent subsol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o-RO"/>
          </a:p>
        </p:txBody>
      </p:sp>
      <p:sp>
        <p:nvSpPr>
          <p:cNvPr id="7" name="Substituent număr diapozitiv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9F7EE4C-3D94-494D-BCDA-A12CA1225F05}" type="slidenum">
              <a:rPr lang="ro-RO" smtClean="0"/>
              <a:t>‹#›</a:t>
            </a:fld>
            <a:endParaRPr lang="ro-RO"/>
          </a:p>
        </p:txBody>
      </p:sp>
    </p:spTree>
    <p:extLst>
      <p:ext uri="{BB962C8B-B14F-4D97-AF65-F5344CB8AC3E}">
        <p14:creationId xmlns:p14="http://schemas.microsoft.com/office/powerpoint/2010/main" val="32766815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C9810F-86C3-4CB6-9862-4A25992052DD}" type="slidenum">
              <a:rPr lang="tr-TR" altLang="ro-RO"/>
              <a:pPr/>
              <a:t>11</a:t>
            </a:fld>
            <a:endParaRPr lang="tr-TR" altLang="ro-RO"/>
          </a:p>
        </p:txBody>
      </p:sp>
      <p:sp>
        <p:nvSpPr>
          <p:cNvPr id="168962" name="Rectangle 2"/>
          <p:cNvSpPr>
            <a:spLocks noGrp="1" noRot="1" noChangeAspect="1" noChangeArrowheads="1" noTextEdit="1"/>
          </p:cNvSpPr>
          <p:nvPr>
            <p:ph type="sldImg"/>
          </p:nvPr>
        </p:nvSpPr>
        <p:spPr>
          <a:ln/>
        </p:spPr>
      </p:sp>
      <p:sp>
        <p:nvSpPr>
          <p:cNvPr id="168963" name="Rectangle 3"/>
          <p:cNvSpPr>
            <a:spLocks noGrp="1" noChangeArrowheads="1"/>
          </p:cNvSpPr>
          <p:nvPr>
            <p:ph type="body" idx="1"/>
          </p:nvPr>
        </p:nvSpPr>
        <p:spPr/>
        <p:txBody>
          <a:bodyPr/>
          <a:lstStyle/>
          <a:p>
            <a:endParaRPr lang="en-GB" altLang="ro-RO"/>
          </a:p>
        </p:txBody>
      </p:sp>
    </p:spTree>
    <p:extLst>
      <p:ext uri="{BB962C8B-B14F-4D97-AF65-F5344CB8AC3E}">
        <p14:creationId xmlns:p14="http://schemas.microsoft.com/office/powerpoint/2010/main" val="23313790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CD410B9-ABC5-4A73-B381-AA591D7E9763}" type="slidenum">
              <a:rPr lang="tr-TR" altLang="ro-RO"/>
              <a:pPr/>
              <a:t>12</a:t>
            </a:fld>
            <a:endParaRPr lang="tr-TR" altLang="ro-RO"/>
          </a:p>
        </p:txBody>
      </p:sp>
      <p:sp>
        <p:nvSpPr>
          <p:cNvPr id="186370" name="Rectangle 2"/>
          <p:cNvSpPr>
            <a:spLocks noGrp="1" noRot="1" noChangeAspect="1" noChangeArrowheads="1" noTextEdit="1"/>
          </p:cNvSpPr>
          <p:nvPr>
            <p:ph type="sldImg"/>
          </p:nvPr>
        </p:nvSpPr>
        <p:spPr>
          <a:ln/>
        </p:spPr>
      </p:sp>
      <p:sp>
        <p:nvSpPr>
          <p:cNvPr id="186371" name="Rectangle 3"/>
          <p:cNvSpPr>
            <a:spLocks noGrp="1" noChangeArrowheads="1"/>
          </p:cNvSpPr>
          <p:nvPr>
            <p:ph type="body" idx="1"/>
          </p:nvPr>
        </p:nvSpPr>
        <p:spPr/>
        <p:txBody>
          <a:bodyPr/>
          <a:lstStyle/>
          <a:p>
            <a:endParaRPr lang="en-GB" altLang="ro-RO"/>
          </a:p>
        </p:txBody>
      </p:sp>
    </p:spTree>
    <p:extLst>
      <p:ext uri="{BB962C8B-B14F-4D97-AF65-F5344CB8AC3E}">
        <p14:creationId xmlns:p14="http://schemas.microsoft.com/office/powerpoint/2010/main" val="39052628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F070F82-271C-4095-885A-ED7477FF8E67}" type="slidenum">
              <a:rPr lang="tr-TR" altLang="ro-RO"/>
              <a:pPr/>
              <a:t>13</a:t>
            </a:fld>
            <a:endParaRPr lang="tr-TR" altLang="ro-RO"/>
          </a:p>
        </p:txBody>
      </p:sp>
      <p:sp>
        <p:nvSpPr>
          <p:cNvPr id="204802" name="Rectangle 2"/>
          <p:cNvSpPr>
            <a:spLocks noGrp="1" noRot="1" noChangeAspect="1" noChangeArrowheads="1" noTextEdit="1"/>
          </p:cNvSpPr>
          <p:nvPr>
            <p:ph type="sldImg"/>
          </p:nvPr>
        </p:nvSpPr>
        <p:spPr>
          <a:ln/>
        </p:spPr>
      </p:sp>
      <p:sp>
        <p:nvSpPr>
          <p:cNvPr id="204803" name="Rectangle 3"/>
          <p:cNvSpPr>
            <a:spLocks noGrp="1" noChangeArrowheads="1"/>
          </p:cNvSpPr>
          <p:nvPr>
            <p:ph type="body" idx="1"/>
          </p:nvPr>
        </p:nvSpPr>
        <p:spPr/>
        <p:txBody>
          <a:bodyPr/>
          <a:lstStyle/>
          <a:p>
            <a:endParaRPr lang="en-GB" altLang="ro-RO"/>
          </a:p>
        </p:txBody>
      </p:sp>
    </p:spTree>
    <p:extLst>
      <p:ext uri="{BB962C8B-B14F-4D97-AF65-F5344CB8AC3E}">
        <p14:creationId xmlns:p14="http://schemas.microsoft.com/office/powerpoint/2010/main" val="34777785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B89AFB3-5A74-46AA-97DB-9D2BFA52D6DD}" type="slidenum">
              <a:rPr lang="tr-TR" altLang="ro-RO"/>
              <a:pPr/>
              <a:t>25</a:t>
            </a:fld>
            <a:endParaRPr lang="tr-TR" altLang="ro-RO"/>
          </a:p>
        </p:txBody>
      </p:sp>
      <p:sp>
        <p:nvSpPr>
          <p:cNvPr id="196610" name="Rectangle 2"/>
          <p:cNvSpPr>
            <a:spLocks noGrp="1" noRot="1" noChangeAspect="1" noChangeArrowheads="1" noTextEdit="1"/>
          </p:cNvSpPr>
          <p:nvPr>
            <p:ph type="sldImg"/>
          </p:nvPr>
        </p:nvSpPr>
        <p:spPr>
          <a:ln/>
        </p:spPr>
      </p:sp>
      <p:sp>
        <p:nvSpPr>
          <p:cNvPr id="196611" name="Rectangle 3"/>
          <p:cNvSpPr>
            <a:spLocks noGrp="1" noChangeArrowheads="1"/>
          </p:cNvSpPr>
          <p:nvPr>
            <p:ph type="body" idx="1"/>
          </p:nvPr>
        </p:nvSpPr>
        <p:spPr/>
        <p:txBody>
          <a:bodyPr/>
          <a:lstStyle/>
          <a:p>
            <a:endParaRPr lang="en-GB" altLang="ro-RO"/>
          </a:p>
        </p:txBody>
      </p:sp>
    </p:spTree>
    <p:extLst>
      <p:ext uri="{BB962C8B-B14F-4D97-AF65-F5344CB8AC3E}">
        <p14:creationId xmlns:p14="http://schemas.microsoft.com/office/powerpoint/2010/main" val="215635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1CC975E-BB5F-487E-AEF3-16F5107C9AB1}" type="slidenum">
              <a:rPr lang="tr-TR" altLang="ro-RO"/>
              <a:pPr/>
              <a:t>26</a:t>
            </a:fld>
            <a:endParaRPr lang="tr-TR" altLang="ro-RO"/>
          </a:p>
        </p:txBody>
      </p:sp>
      <p:sp>
        <p:nvSpPr>
          <p:cNvPr id="198658" name="Rectangle 2"/>
          <p:cNvSpPr>
            <a:spLocks noGrp="1" noRot="1" noChangeAspect="1" noChangeArrowheads="1" noTextEdit="1"/>
          </p:cNvSpPr>
          <p:nvPr>
            <p:ph type="sldImg"/>
          </p:nvPr>
        </p:nvSpPr>
        <p:spPr>
          <a:ln/>
        </p:spPr>
      </p:sp>
      <p:sp>
        <p:nvSpPr>
          <p:cNvPr id="198659" name="Rectangle 3"/>
          <p:cNvSpPr>
            <a:spLocks noGrp="1" noChangeArrowheads="1"/>
          </p:cNvSpPr>
          <p:nvPr>
            <p:ph type="body" idx="1"/>
          </p:nvPr>
        </p:nvSpPr>
        <p:spPr/>
        <p:txBody>
          <a:bodyPr/>
          <a:lstStyle/>
          <a:p>
            <a:endParaRPr lang="en-GB" altLang="ro-RO"/>
          </a:p>
        </p:txBody>
      </p:sp>
    </p:spTree>
    <p:extLst>
      <p:ext uri="{BB962C8B-B14F-4D97-AF65-F5344CB8AC3E}">
        <p14:creationId xmlns:p14="http://schemas.microsoft.com/office/powerpoint/2010/main" val="40802493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0E2AA39-A435-4FC2-93BD-9910918D5118}" type="slidenum">
              <a:rPr lang="tr-TR" altLang="ro-RO"/>
              <a:pPr/>
              <a:t>27</a:t>
            </a:fld>
            <a:endParaRPr lang="tr-TR" altLang="ro-RO"/>
          </a:p>
        </p:txBody>
      </p:sp>
      <p:sp>
        <p:nvSpPr>
          <p:cNvPr id="262146" name="Rectangle 2"/>
          <p:cNvSpPr>
            <a:spLocks noGrp="1" noRot="1" noChangeAspect="1" noChangeArrowheads="1" noTextEdit="1"/>
          </p:cNvSpPr>
          <p:nvPr>
            <p:ph type="sldImg"/>
          </p:nvPr>
        </p:nvSpPr>
        <p:spPr>
          <a:xfrm>
            <a:off x="950913" y="733425"/>
            <a:ext cx="4897437" cy="3673475"/>
          </a:xfrm>
          <a:ln/>
        </p:spPr>
      </p:sp>
      <p:sp>
        <p:nvSpPr>
          <p:cNvPr id="262147" name="Rectangle 3"/>
          <p:cNvSpPr>
            <a:spLocks noGrp="1" noChangeArrowheads="1"/>
          </p:cNvSpPr>
          <p:nvPr>
            <p:ph type="body" idx="1"/>
          </p:nvPr>
        </p:nvSpPr>
        <p:spPr>
          <a:xfrm>
            <a:off x="906463" y="4651375"/>
            <a:ext cx="4984750" cy="4489450"/>
          </a:xfrm>
        </p:spPr>
        <p:txBody>
          <a:bodyPr/>
          <a:lstStyle/>
          <a:p>
            <a:endParaRPr lang="en-GB" altLang="ro-RO"/>
          </a:p>
        </p:txBody>
      </p:sp>
    </p:spTree>
    <p:extLst>
      <p:ext uri="{BB962C8B-B14F-4D97-AF65-F5344CB8AC3E}">
        <p14:creationId xmlns:p14="http://schemas.microsoft.com/office/powerpoint/2010/main" val="36057599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6" name="Rounded Rectangle 15"/>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9"/>
          <p:cNvGrpSpPr>
            <a:grpSpLocks noChangeAspect="1"/>
          </p:cNvGrpSpPr>
          <p:nvPr/>
        </p:nvGrpSpPr>
        <p:grpSpPr bwMode="hidden">
          <a:xfrm>
            <a:off x="211665" y="5353963"/>
            <a:ext cx="8723376" cy="133158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6A00B137-06D7-4FEE-9E39-2D95044F6C15}" type="datetimeFigureOut">
              <a:rPr lang="en-GB" smtClean="0"/>
              <a:t>13/10/2015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9915F71-279F-4125-95A6-3A6F7F42A088}" type="slidenum">
              <a:rPr lang="en-GB" smtClean="0"/>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A00B137-06D7-4FEE-9E39-2D95044F6C15}" type="datetimeFigureOut">
              <a:rPr lang="en-GB" smtClean="0"/>
              <a:t>13/10/2015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9915F71-279F-4125-95A6-3A6F7F42A088}" type="slidenum">
              <a:rPr lang="en-GB" smtClean="0"/>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1" name="Rounded Rectangle 20"/>
          <p:cNvSpPr/>
          <p:nvPr/>
        </p:nvSpPr>
        <p:spPr bwMode="hidden">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6A00B137-06D7-4FEE-9E39-2D95044F6C15}" type="datetimeFigureOut">
              <a:rPr lang="en-GB" smtClean="0"/>
              <a:t>13/10/2015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9915F71-279F-4125-95A6-3A6F7F42A088}" type="slidenum">
              <a:rPr lang="en-GB" smtClean="0"/>
              <a:t>‹#›</a:t>
            </a:fld>
            <a:endParaRPr lang="en-GB"/>
          </a:p>
        </p:txBody>
      </p:sp>
      <p:grpSp>
        <p:nvGrpSpPr>
          <p:cNvPr id="15" name="Group 14"/>
          <p:cNvGrpSpPr>
            <a:grpSpLocks noChangeAspect="1"/>
          </p:cNvGrpSpPr>
          <p:nvPr/>
        </p:nvGrpSpPr>
        <p:grpSpPr bwMode="hidden">
          <a:xfrm>
            <a:off x="211665" y="714191"/>
            <a:ext cx="8723376" cy="133158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Vertical Title 1"/>
          <p:cNvSpPr>
            <a:spLocks noGrp="1"/>
          </p:cNvSpPr>
          <p:nvPr>
            <p:ph type="title" orient="vert"/>
          </p:nvPr>
        </p:nvSpPr>
        <p:spPr>
          <a:xfrm>
            <a:off x="6629400" y="1447800"/>
            <a:ext cx="2057400" cy="4487333"/>
          </a:xfrm>
        </p:spPr>
        <p:txBody>
          <a:bodyPr vert="eaVert" anchor="ctr"/>
          <a:lstStyle>
            <a:lvl1pPr algn="l">
              <a:defRPr>
                <a:solidFill>
                  <a:schemeClr val="tx2"/>
                </a:solidFil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A00B137-06D7-4FEE-9E39-2D95044F6C15}" type="datetimeFigureOut">
              <a:rPr lang="en-GB" smtClean="0"/>
              <a:t>13/10/2015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9915F71-279F-4125-95A6-3A6F7F42A088}" type="slidenum">
              <a:rPr lang="en-GB" smtClean="0"/>
              <a:t>‹#›</a:t>
            </a:fld>
            <a:endParaRPr lang="en-GB"/>
          </a:p>
        </p:txBody>
      </p:sp>
      <p:sp>
        <p:nvSpPr>
          <p:cNvPr id="7" name="Title 6"/>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14" name="Rounded Rectangle 13"/>
          <p:cNvSpPr/>
          <p:nvPr/>
        </p:nvSpPr>
        <p:spPr>
          <a:xfrm>
            <a:off x="228600" y="228600"/>
            <a:ext cx="8695944"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4"/>
          <p:cNvSpPr>
            <a:spLocks/>
          </p:cNvSpPr>
          <p:nvPr/>
        </p:nvSpPr>
        <p:spPr bwMode="hidden">
          <a:xfrm>
            <a:off x="6047438" y="4203592"/>
            <a:ext cx="287642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18"/>
          <p:cNvSpPr>
            <a:spLocks/>
          </p:cNvSpPr>
          <p:nvPr/>
        </p:nvSpPr>
        <p:spPr bwMode="hidden">
          <a:xfrm>
            <a:off x="2619320" y="4075290"/>
            <a:ext cx="5544515"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22"/>
          <p:cNvSpPr>
            <a:spLocks/>
          </p:cNvSpPr>
          <p:nvPr/>
        </p:nvSpPr>
        <p:spPr bwMode="hidden">
          <a:xfrm>
            <a:off x="2828728" y="4087562"/>
            <a:ext cx="546798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6"/>
          <p:cNvSpPr>
            <a:spLocks/>
          </p:cNvSpPr>
          <p:nvPr/>
        </p:nvSpPr>
        <p:spPr bwMode="hidden">
          <a:xfrm>
            <a:off x="5609489" y="4074174"/>
            <a:ext cx="3308000"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3" name="Freeform 10"/>
          <p:cNvSpPr>
            <a:spLocks/>
          </p:cNvSpPr>
          <p:nvPr/>
        </p:nvSpPr>
        <p:spPr bwMode="hidden">
          <a:xfrm>
            <a:off x="211665" y="4058555"/>
            <a:ext cx="8723376"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A00B137-06D7-4FEE-9E39-2D95044F6C15}" type="datetimeFigureOut">
              <a:rPr lang="en-GB" smtClean="0"/>
              <a:t>13/10/2015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9915F71-279F-4125-95A6-3A6F7F42A088}" type="slidenum">
              <a:rPr lang="en-GB" smtClean="0"/>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fld id="{6A00B137-06D7-4FEE-9E39-2D95044F6C15}" type="datetimeFigureOut">
              <a:rPr lang="en-GB" smtClean="0"/>
              <a:t>13/10/2015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9915F71-279F-4125-95A6-3A6F7F42A088}" type="slidenum">
              <a:rPr lang="en-GB" smtClean="0"/>
              <a:t>‹#›</a:t>
            </a:fld>
            <a:endParaRPr lang="en-GB"/>
          </a:p>
        </p:txBody>
      </p:sp>
      <p:sp>
        <p:nvSpPr>
          <p:cNvPr id="9" name="Content Placeholder 8"/>
          <p:cNvSpPr>
            <a:spLocks noGrp="1"/>
          </p:cNvSpPr>
          <p:nvPr>
            <p:ph sz="quarter" idx="13"/>
          </p:nvPr>
        </p:nvSpPr>
        <p:spPr>
          <a:xfrm>
            <a:off x="676655" y="2679192"/>
            <a:ext cx="3822192" cy="34472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6A00B137-06D7-4FEE-9E39-2D95044F6C15}" type="datetimeFigureOut">
              <a:rPr lang="en-GB" smtClean="0"/>
              <a:t>13/10/2015</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99915F71-279F-4125-95A6-3A6F7F42A088}" type="slidenum">
              <a:rPr lang="en-GB" smtClean="0"/>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A00B137-06D7-4FEE-9E39-2D95044F6C15}" type="datetimeFigureOut">
              <a:rPr lang="en-GB" smtClean="0"/>
              <a:t>13/10/2015</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99915F71-279F-4125-95A6-3A6F7F42A088}" type="slidenum">
              <a:rPr lang="en-GB" smtClean="0"/>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12" name="Rounded Rectangle 11"/>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a:grpSpLocks noChangeAspect="1"/>
          </p:cNvGrpSpPr>
          <p:nvPr/>
        </p:nvGrpSpPr>
        <p:grpSpPr bwMode="hidden">
          <a:xfrm>
            <a:off x="211665" y="714191"/>
            <a:ext cx="8723376" cy="1329874"/>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Date Placeholder 1"/>
          <p:cNvSpPr>
            <a:spLocks noGrp="1"/>
          </p:cNvSpPr>
          <p:nvPr>
            <p:ph type="dt" sz="half" idx="10"/>
          </p:nvPr>
        </p:nvSpPr>
        <p:spPr/>
        <p:txBody>
          <a:bodyPr/>
          <a:lstStyle/>
          <a:p>
            <a:fld id="{6A00B137-06D7-4FEE-9E39-2D95044F6C15}" type="datetimeFigureOut">
              <a:rPr lang="en-GB" smtClean="0"/>
              <a:t>13/10/2015</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99915F71-279F-4125-95A6-3A6F7F42A088}" type="slidenum">
              <a:rPr lang="en-GB" smtClean="0"/>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5" name="Rounded Rectangle 14"/>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6A00B137-06D7-4FEE-9E39-2D95044F6C15}" type="datetimeFigureOut">
              <a:rPr lang="en-GB" smtClean="0"/>
              <a:t>13/10/2015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9915F71-279F-4125-95A6-3A6F7F42A088}" type="slidenum">
              <a:rPr lang="en-GB" smtClean="0"/>
              <a:t>‹#›</a:t>
            </a:fld>
            <a:endParaRPr lang="en-GB"/>
          </a:p>
        </p:txBody>
      </p:sp>
      <p:sp>
        <p:nvSpPr>
          <p:cNvPr id="4" name="Text Placeholder 3"/>
          <p:cNvSpPr>
            <a:spLocks noGrp="1"/>
          </p:cNvSpPr>
          <p:nvPr>
            <p:ph type="body" sz="half" idx="2"/>
          </p:nvPr>
        </p:nvSpPr>
        <p:spPr>
          <a:xfrm>
            <a:off x="914400" y="3581400"/>
            <a:ext cx="33528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grpSp>
        <p:nvGrpSpPr>
          <p:cNvPr id="2" name="Group 23"/>
          <p:cNvGrpSpPr>
            <a:grpSpLocks noChangeAspect="1"/>
          </p:cNvGrpSpPr>
          <p:nvPr/>
        </p:nvGrpSpPr>
        <p:grpSpPr bwMode="hidden">
          <a:xfrm>
            <a:off x="211665" y="714191"/>
            <a:ext cx="8723376" cy="133158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5" name="Rounded Rectangle 14"/>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a:grpSpLocks noChangeAspect="1"/>
          </p:cNvGrpSpPr>
          <p:nvPr/>
        </p:nvGrpSpPr>
        <p:grpSpPr bwMode="hidden">
          <a:xfrm>
            <a:off x="211665" y="5353963"/>
            <a:ext cx="8723376" cy="133158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en-US" smtClean="0"/>
              <a:t>Click to edit Master title style</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A00B137-06D7-4FEE-9E39-2D95044F6C15}" type="datetimeFigureOut">
              <a:rPr lang="en-GB" smtClean="0"/>
              <a:t>13/10/2015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9915F71-279F-4125-95A6-3A6F7F42A088}" type="slidenum">
              <a:rPr lang="en-GB" smtClean="0"/>
              <a:t>‹#›</a:t>
            </a:fld>
            <a:endParaRPr lang="en-GB"/>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5944"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15"/>
          <p:cNvGrpSpPr>
            <a:grpSpLocks noChangeAspect="1"/>
          </p:cNvGrpSpPr>
          <p:nvPr/>
        </p:nvGrpSpPr>
        <p:grpSpPr bwMode="hidden">
          <a:xfrm>
            <a:off x="211665" y="1679429"/>
            <a:ext cx="8723376" cy="1329874"/>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Placeholder 1"/>
          <p:cNvSpPr>
            <a:spLocks noGrp="1"/>
          </p:cNvSpPr>
          <p:nvPr>
            <p:ph type="title"/>
          </p:nvPr>
        </p:nvSpPr>
        <p:spPr>
          <a:xfrm>
            <a:off x="457200" y="338328"/>
            <a:ext cx="8229600" cy="1252728"/>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4" name="Date Placeholder 3"/>
          <p:cNvSpPr>
            <a:spLocks noGrp="1"/>
          </p:cNvSpPr>
          <p:nvPr>
            <p:ph type="dt" sz="half" idx="2"/>
          </p:nvPr>
        </p:nvSpPr>
        <p:spPr>
          <a:xfrm>
            <a:off x="5163672" y="6250164"/>
            <a:ext cx="3786690" cy="365125"/>
          </a:xfrm>
          <a:prstGeom prst="rect">
            <a:avLst/>
          </a:prstGeom>
        </p:spPr>
        <p:txBody>
          <a:bodyPr vert="horz" lIns="91440" tIns="45720" rIns="91440" bIns="45720" rtlCol="0" anchor="ctr"/>
          <a:lstStyle>
            <a:lvl1pPr algn="r">
              <a:defRPr sz="1000">
                <a:solidFill>
                  <a:schemeClr val="tx2"/>
                </a:solidFill>
              </a:defRPr>
            </a:lvl1pPr>
          </a:lstStyle>
          <a:p>
            <a:fld id="{6A00B137-06D7-4FEE-9E39-2D95044F6C15}" type="datetimeFigureOut">
              <a:rPr lang="en-GB" smtClean="0"/>
              <a:t>13/10/2015</a:t>
            </a:fld>
            <a:endParaRPr lang="en-GB"/>
          </a:p>
        </p:txBody>
      </p:sp>
      <p:sp>
        <p:nvSpPr>
          <p:cNvPr id="5" name="Footer Placeholder 4"/>
          <p:cNvSpPr>
            <a:spLocks noGrp="1"/>
          </p:cNvSpPr>
          <p:nvPr>
            <p:ph type="ftr" sz="quarter" idx="3"/>
          </p:nvPr>
        </p:nvSpPr>
        <p:spPr>
          <a:xfrm>
            <a:off x="193638" y="6250164"/>
            <a:ext cx="3786691" cy="365125"/>
          </a:xfrm>
          <a:prstGeom prst="rect">
            <a:avLst/>
          </a:prstGeom>
        </p:spPr>
        <p:txBody>
          <a:bodyPr vert="horz" lIns="91440" tIns="45720" rIns="91440" bIns="45720" rtlCol="0" anchor="ctr"/>
          <a:lstStyle>
            <a:lvl1pPr algn="l">
              <a:defRPr sz="1000">
                <a:solidFill>
                  <a:schemeClr val="tx2"/>
                </a:solidFill>
              </a:defRPr>
            </a:lvl1pPr>
          </a:lstStyle>
          <a:p>
            <a:endParaRPr lang="en-GB"/>
          </a:p>
        </p:txBody>
      </p:sp>
      <p:sp>
        <p:nvSpPr>
          <p:cNvPr id="6" name="Slide Number Placeholder 5"/>
          <p:cNvSpPr>
            <a:spLocks noGrp="1"/>
          </p:cNvSpPr>
          <p:nvPr>
            <p:ph type="sldNum" sz="quarter" idx="4"/>
          </p:nvPr>
        </p:nvSpPr>
        <p:spPr>
          <a:xfrm>
            <a:off x="3991088" y="6250163"/>
            <a:ext cx="1161826" cy="365125"/>
          </a:xfrm>
          <a:prstGeom prst="rect">
            <a:avLst/>
          </a:prstGeom>
        </p:spPr>
        <p:txBody>
          <a:bodyPr vert="horz" lIns="91440" tIns="45720" rIns="91440" bIns="45720" rtlCol="0" anchor="ctr"/>
          <a:lstStyle>
            <a:lvl1pPr algn="ctr">
              <a:defRPr sz="1000">
                <a:solidFill>
                  <a:schemeClr val="tx2"/>
                </a:solidFill>
              </a:defRPr>
            </a:lvl1pPr>
          </a:lstStyle>
          <a:p>
            <a:fld id="{99915F71-279F-4125-95A6-3A6F7F42A088}" type="slidenum">
              <a:rPr lang="en-GB" smtClean="0"/>
              <a:t>‹#›</a:t>
            </a:fld>
            <a:endParaRPr lang="en-GB"/>
          </a:p>
        </p:txBody>
      </p:sp>
      <p:sp>
        <p:nvSpPr>
          <p:cNvPr id="3" name="Text Placeholder 2"/>
          <p:cNvSpPr>
            <a:spLocks noGrp="1"/>
          </p:cNvSpPr>
          <p:nvPr>
            <p:ph type="body" idx="1"/>
          </p:nvPr>
        </p:nvSpPr>
        <p:spPr>
          <a:xfrm>
            <a:off x="872067" y="2675467"/>
            <a:ext cx="7408333" cy="3450696"/>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2.wmf"/></Relationships>
</file>

<file path=ppt/slides/_rels/slide16.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hyperlink" Target="http://www.google.ro/url?sa=i&amp;rct=j&amp;q=iso+22000&amp;source=images&amp;cd=&amp;cad=rja&amp;docid=kUQWtCt6GB21lM&amp;tbnid=NCtlriLwqG_aGM:&amp;ved=0CAUQjRw&amp;url=http://www.bizoo.ro/firma/stremtz/vanzare/77477/Consultanta-Implementare-SR-EN-ISO-22000-2005&amp;ei=iGbQUdHKLcSqO4-DgPgC&amp;bvm=bv.48572450,d.Yms&amp;psig=AFQjCNFhY8289F8-n54Ld8S-dikCUT4t2A&amp;ust=1372698591348928" TargetMode="External"/><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image" Target="../media/image6.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ro-RO" dirty="0" smtClean="0"/>
              <a:t>PRINCIPII GENERALE ALE LEGISLAȚIE DIN DOMENIUL SIGURANȚEI ALIMENTELOR</a:t>
            </a:r>
            <a:endParaRPr lang="en-GB" dirty="0"/>
          </a:p>
        </p:txBody>
      </p:sp>
      <p:sp>
        <p:nvSpPr>
          <p:cNvPr id="4" name="Subtitlu 3"/>
          <p:cNvSpPr>
            <a:spLocks noGrp="1"/>
          </p:cNvSpPr>
          <p:nvPr>
            <p:ph type="subTitle" idx="1"/>
          </p:nvPr>
        </p:nvSpPr>
        <p:spPr/>
        <p:txBody>
          <a:bodyPr/>
          <a:lstStyle/>
          <a:p>
            <a:endParaRPr lang="ro-RO"/>
          </a:p>
        </p:txBody>
      </p:sp>
    </p:spTree>
    <p:extLst>
      <p:ext uri="{BB962C8B-B14F-4D97-AF65-F5344CB8AC3E}">
        <p14:creationId xmlns:p14="http://schemas.microsoft.com/office/powerpoint/2010/main" val="149405478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2"/>
          <p:cNvSpPr txBox="1">
            <a:spLocks noChangeArrowheads="1"/>
          </p:cNvSpPr>
          <p:nvPr/>
        </p:nvSpPr>
        <p:spPr>
          <a:xfrm>
            <a:off x="457200" y="1080723"/>
            <a:ext cx="8229600" cy="1143000"/>
          </a:xfrm>
          <a:prstGeom prst="rect">
            <a:avLst/>
          </a:prstGeom>
        </p:spPr>
        <p:txBody>
          <a:bodyPr>
            <a:normAutofit fontScale="90000" lnSpcReduction="10000"/>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ro-RO" altLang="ro-RO" sz="4000" dirty="0" smtClean="0">
                <a:solidFill>
                  <a:schemeClr val="tx1"/>
                </a:solidFill>
              </a:rPr>
              <a:t>ASIGURAREA TRASABILITĂŢII PRODUSELOR</a:t>
            </a:r>
            <a:endParaRPr lang="en-US" altLang="ro-RO" sz="4000" dirty="0">
              <a:solidFill>
                <a:schemeClr val="tx1"/>
              </a:solidFill>
            </a:endParaRPr>
          </a:p>
        </p:txBody>
      </p:sp>
      <p:sp>
        <p:nvSpPr>
          <p:cNvPr id="10" name="Rectangle 3"/>
          <p:cNvSpPr txBox="1">
            <a:spLocks noChangeArrowheads="1"/>
          </p:cNvSpPr>
          <p:nvPr/>
        </p:nvSpPr>
        <p:spPr>
          <a:xfrm>
            <a:off x="457200" y="2287413"/>
            <a:ext cx="8229600" cy="4525963"/>
          </a:xfrm>
          <a:prstGeom prst="rect">
            <a:avLst/>
          </a:prstGeom>
        </p:spPr>
        <p:txBody>
          <a:bodyPr/>
          <a:lst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a:lstStyle>
          <a:p>
            <a:pPr algn="just">
              <a:lnSpc>
                <a:spcPct val="80000"/>
              </a:lnSpc>
            </a:pPr>
            <a:r>
              <a:rPr lang="ro-RO" altLang="ro-RO" sz="1400" b="1" dirty="0" err="1" smtClean="0"/>
              <a:t>Experienţa</a:t>
            </a:r>
            <a:r>
              <a:rPr lang="ro-RO" altLang="ro-RO" sz="1400" b="1" dirty="0" smtClean="0"/>
              <a:t> a demonstrat că </a:t>
            </a:r>
            <a:r>
              <a:rPr lang="ro-RO" altLang="ro-RO" sz="1400" b="1" dirty="0" err="1" smtClean="0"/>
              <a:t>funcţionarea</a:t>
            </a:r>
            <a:r>
              <a:rPr lang="ro-RO" altLang="ro-RO" sz="1400" b="1" dirty="0" smtClean="0"/>
              <a:t> </a:t>
            </a:r>
            <a:r>
              <a:rPr lang="ro-RO" altLang="ro-RO" sz="1400" b="1" dirty="0" err="1" smtClean="0"/>
              <a:t>pieţei</a:t>
            </a:r>
            <a:r>
              <a:rPr lang="ro-RO" altLang="ro-RO" sz="1400" b="1" dirty="0" smtClean="0"/>
              <a:t> de produse alimentare </a:t>
            </a:r>
            <a:r>
              <a:rPr lang="ro-RO" altLang="ro-RO" sz="1400" b="1" dirty="0" err="1" smtClean="0"/>
              <a:t>şi</a:t>
            </a:r>
            <a:r>
              <a:rPr lang="ro-RO" altLang="ro-RO" sz="1400" b="1" dirty="0" smtClean="0"/>
              <a:t> hrană pentru animale poate fi pusă în pericol în cazul în care este imposibil să se asigure trasabilitatea produselor alimentare </a:t>
            </a:r>
            <a:r>
              <a:rPr lang="ro-RO" altLang="ro-RO" sz="1400" b="1" dirty="0" err="1" smtClean="0"/>
              <a:t>şi</a:t>
            </a:r>
            <a:r>
              <a:rPr lang="ro-RO" altLang="ro-RO" sz="1400" b="1" dirty="0" smtClean="0"/>
              <a:t> a hranei pentru animale. </a:t>
            </a:r>
          </a:p>
          <a:p>
            <a:pPr algn="just">
              <a:lnSpc>
                <a:spcPct val="80000"/>
              </a:lnSpc>
            </a:pPr>
            <a:endParaRPr lang="ro-RO" altLang="ro-RO" sz="1400" b="1" dirty="0" smtClean="0"/>
          </a:p>
          <a:p>
            <a:pPr algn="just">
              <a:lnSpc>
                <a:spcPct val="80000"/>
              </a:lnSpc>
            </a:pPr>
            <a:endParaRPr lang="ro-RO" altLang="ro-RO" sz="1400" b="1" dirty="0" smtClean="0"/>
          </a:p>
          <a:p>
            <a:pPr algn="just">
              <a:lnSpc>
                <a:spcPct val="80000"/>
              </a:lnSpc>
            </a:pPr>
            <a:r>
              <a:rPr lang="ro-RO" altLang="ro-RO" sz="1400" b="1" dirty="0" smtClean="0"/>
              <a:t>A fost necesar să se stabilească un sistem cuprinzător de trasabilitate în afacerile cu produse alimentare </a:t>
            </a:r>
            <a:r>
              <a:rPr lang="ro-RO" altLang="ro-RO" sz="1400" b="1" dirty="0" err="1" smtClean="0"/>
              <a:t>şi</a:t>
            </a:r>
            <a:r>
              <a:rPr lang="ro-RO" altLang="ro-RO" sz="1400" b="1" dirty="0" smtClean="0"/>
              <a:t> hrană pentru animale, astfel încât să se poată face retrageri orientate cu precizie </a:t>
            </a:r>
            <a:r>
              <a:rPr lang="ro-RO" altLang="ro-RO" sz="1400" b="1" dirty="0" err="1" smtClean="0"/>
              <a:t>şi</a:t>
            </a:r>
            <a:r>
              <a:rPr lang="ro-RO" altLang="ro-RO" sz="1400" b="1" dirty="0" smtClean="0"/>
              <a:t> cu un scop bine determinat sau să se ofere </a:t>
            </a:r>
            <a:r>
              <a:rPr lang="ro-RO" altLang="ro-RO" sz="1400" b="1" dirty="0" err="1" smtClean="0"/>
              <a:t>informaţii</a:t>
            </a:r>
            <a:r>
              <a:rPr lang="ro-RO" altLang="ro-RO" sz="1400" b="1" dirty="0" smtClean="0"/>
              <a:t> consumatorilor sau oficialilor responsabili cu controlul, evitându-se astfel perturbări majore în eventualitatea </a:t>
            </a:r>
            <a:r>
              <a:rPr lang="ro-RO" altLang="ro-RO" sz="1400" b="1" dirty="0" err="1" smtClean="0"/>
              <a:t>apariţiei</a:t>
            </a:r>
            <a:r>
              <a:rPr lang="ro-RO" altLang="ro-RO" sz="1400" b="1" dirty="0" smtClean="0"/>
              <a:t> unor probleme în domeniul </a:t>
            </a:r>
            <a:r>
              <a:rPr lang="ro-RO" altLang="ro-RO" sz="1400" b="1" dirty="0" err="1" smtClean="0"/>
              <a:t>siguranţei</a:t>
            </a:r>
            <a:r>
              <a:rPr lang="ro-RO" altLang="ro-RO" sz="1400" b="1" dirty="0" smtClean="0"/>
              <a:t> produselor alimentare.</a:t>
            </a:r>
          </a:p>
          <a:p>
            <a:pPr algn="just">
              <a:lnSpc>
                <a:spcPct val="80000"/>
              </a:lnSpc>
            </a:pPr>
            <a:endParaRPr lang="ro-RO" altLang="ro-RO" sz="1400" b="1" dirty="0" smtClean="0"/>
          </a:p>
          <a:p>
            <a:pPr algn="just">
              <a:lnSpc>
                <a:spcPct val="80000"/>
              </a:lnSpc>
            </a:pPr>
            <a:endParaRPr lang="ro-RO" altLang="ro-RO" sz="1400" b="1" dirty="0" smtClean="0"/>
          </a:p>
          <a:p>
            <a:pPr algn="just">
              <a:lnSpc>
                <a:spcPct val="80000"/>
              </a:lnSpc>
            </a:pPr>
            <a:endParaRPr lang="ro-RO" altLang="ro-RO" sz="1400" b="1" dirty="0" smtClean="0"/>
          </a:p>
          <a:p>
            <a:pPr algn="just">
              <a:lnSpc>
                <a:spcPct val="80000"/>
              </a:lnSpc>
            </a:pPr>
            <a:r>
              <a:rPr lang="ro-RO" altLang="ro-RO" sz="1400" b="1" dirty="0" smtClean="0"/>
              <a:t>Conform </a:t>
            </a:r>
            <a:r>
              <a:rPr lang="ro-RO" altLang="ro-RO" sz="1400" b="1" dirty="0" err="1" smtClean="0"/>
              <a:t>legislaţiei</a:t>
            </a:r>
            <a:r>
              <a:rPr lang="ro-RO" altLang="ro-RO" sz="1400" b="1" dirty="0" smtClean="0"/>
              <a:t> este necesar să se ia măsuri pentru ca o societate având </a:t>
            </a:r>
            <a:r>
              <a:rPr lang="ro-RO" altLang="ro-RO" sz="1400" b="1" dirty="0" err="1" smtClean="0"/>
              <a:t>activităţi</a:t>
            </a:r>
            <a:r>
              <a:rPr lang="ro-RO" altLang="ro-RO" sz="1400" b="1" dirty="0" smtClean="0"/>
              <a:t> în domeniul produselor alimentare sau hranei pentru animale, inclusiv un importator, să poată identifica cel </a:t>
            </a:r>
            <a:r>
              <a:rPr lang="ro-RO" altLang="ro-RO" sz="1400" b="1" dirty="0" err="1" smtClean="0"/>
              <a:t>puţin</a:t>
            </a:r>
            <a:r>
              <a:rPr lang="ro-RO" altLang="ro-RO" sz="1400" b="1" dirty="0" smtClean="0"/>
              <a:t> societatea care a furnizat produsele alimentare, hrana pentru animale, animalele sau </a:t>
            </a:r>
            <a:r>
              <a:rPr lang="ro-RO" altLang="ro-RO" sz="1400" b="1" dirty="0" err="1" smtClean="0"/>
              <a:t>substanţele</a:t>
            </a:r>
            <a:r>
              <a:rPr lang="ro-RO" altLang="ro-RO" sz="1400" b="1" dirty="0" smtClean="0"/>
              <a:t> ce pot fi încorporate într-un produs  alimentar sau în hrana pentru animale, pentru a se asigura că, în cadrul unei </a:t>
            </a:r>
            <a:r>
              <a:rPr lang="ro-RO" altLang="ro-RO" sz="1400" b="1" dirty="0" err="1" smtClean="0"/>
              <a:t>investigaţii</a:t>
            </a:r>
            <a:r>
              <a:rPr lang="ro-RO" altLang="ro-RO" sz="1400" b="1" dirty="0" smtClean="0"/>
              <a:t>, trasabilitatea acestora se poate face în orice etapă.</a:t>
            </a:r>
            <a:endParaRPr lang="en-US" altLang="ro-RO" sz="1400" b="1" dirty="0"/>
          </a:p>
        </p:txBody>
      </p:sp>
    </p:spTree>
    <p:extLst>
      <p:ext uri="{BB962C8B-B14F-4D97-AF65-F5344CB8AC3E}">
        <p14:creationId xmlns:p14="http://schemas.microsoft.com/office/powerpoint/2010/main" val="128613899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2"/>
          <p:cNvSpPr>
            <a:spLocks noGrp="1" noChangeArrowheads="1"/>
          </p:cNvSpPr>
          <p:nvPr>
            <p:ph type="title"/>
          </p:nvPr>
        </p:nvSpPr>
        <p:spPr>
          <a:xfrm>
            <a:off x="457200" y="44450"/>
            <a:ext cx="8229600" cy="1184275"/>
          </a:xfrm>
        </p:spPr>
        <p:txBody>
          <a:bodyPr/>
          <a:lstStyle/>
          <a:p>
            <a:r>
              <a:rPr lang="ro-RO" altLang="ro-RO" sz="4000" b="1">
                <a:solidFill>
                  <a:srgbClr val="FFCC00"/>
                </a:solidFill>
              </a:rPr>
              <a:t>Definiţii trasabilitate</a:t>
            </a:r>
            <a:r>
              <a:rPr lang="en-GB" altLang="ro-RO" sz="4000" b="1">
                <a:solidFill>
                  <a:srgbClr val="FFCC00"/>
                </a:solidFill>
              </a:rPr>
              <a:t> U</a:t>
            </a:r>
            <a:r>
              <a:rPr lang="ro-RO" altLang="ro-RO" sz="4000" b="1">
                <a:solidFill>
                  <a:srgbClr val="FFCC00"/>
                </a:solidFill>
              </a:rPr>
              <a:t>E</a:t>
            </a:r>
            <a:r>
              <a:rPr lang="en-US" altLang="ro-RO" sz="4800"/>
              <a:t> </a:t>
            </a:r>
          </a:p>
        </p:txBody>
      </p:sp>
      <p:sp>
        <p:nvSpPr>
          <p:cNvPr id="167939" name="Rectangle 3"/>
          <p:cNvSpPr>
            <a:spLocks noGrp="1" noChangeArrowheads="1"/>
          </p:cNvSpPr>
          <p:nvPr>
            <p:ph type="body" idx="1"/>
          </p:nvPr>
        </p:nvSpPr>
        <p:spPr>
          <a:xfrm>
            <a:off x="250825" y="1196975"/>
            <a:ext cx="8642350" cy="5373688"/>
          </a:xfrm>
        </p:spPr>
        <p:txBody>
          <a:bodyPr/>
          <a:lstStyle/>
          <a:p>
            <a:pPr algn="ctr">
              <a:lnSpc>
                <a:spcPct val="80000"/>
              </a:lnSpc>
              <a:buFontTx/>
              <a:buNone/>
            </a:pPr>
            <a:r>
              <a:rPr lang="en-GB" altLang="ro-RO" sz="2000" b="1" i="1">
                <a:solidFill>
                  <a:srgbClr val="FFCC00"/>
                </a:solidFill>
              </a:rPr>
              <a:t>Art. 3. (15) Reg. (C</a:t>
            </a:r>
            <a:r>
              <a:rPr lang="ro-RO" altLang="ro-RO" sz="2000" b="1" i="1">
                <a:solidFill>
                  <a:srgbClr val="FFCC00"/>
                </a:solidFill>
              </a:rPr>
              <a:t>E</a:t>
            </a:r>
            <a:r>
              <a:rPr lang="en-GB" altLang="ro-RO" sz="2000" b="1" i="1">
                <a:solidFill>
                  <a:srgbClr val="FFCC00"/>
                </a:solidFill>
              </a:rPr>
              <a:t>) N</a:t>
            </a:r>
            <a:r>
              <a:rPr lang="ro-RO" altLang="ro-RO" sz="2000" b="1" i="1">
                <a:solidFill>
                  <a:srgbClr val="FFCC00"/>
                </a:solidFill>
              </a:rPr>
              <a:t>r.</a:t>
            </a:r>
            <a:r>
              <a:rPr lang="en-GB" altLang="ro-RO" sz="2000" b="1" i="1">
                <a:solidFill>
                  <a:srgbClr val="FFCC00"/>
                </a:solidFill>
              </a:rPr>
              <a:t> 178/ 2002 </a:t>
            </a:r>
            <a:r>
              <a:rPr lang="ro-RO" altLang="ro-RO" sz="2000" b="1" i="1">
                <a:solidFill>
                  <a:srgbClr val="FFCC00"/>
                </a:solidFill>
              </a:rPr>
              <a:t>al Parlamentului European şi al Consiliului </a:t>
            </a:r>
            <a:r>
              <a:rPr lang="en-US" altLang="ro-RO" sz="2000" b="1" i="1">
                <a:solidFill>
                  <a:srgbClr val="FFCC00"/>
                </a:solidFill>
              </a:rPr>
              <a:t> </a:t>
            </a:r>
            <a:r>
              <a:rPr lang="ro-RO" altLang="ro-RO" sz="2000" b="1" i="1">
                <a:solidFill>
                  <a:srgbClr val="FFCC00"/>
                </a:solidFill>
              </a:rPr>
              <a:t>din </a:t>
            </a:r>
            <a:r>
              <a:rPr lang="en-GB" altLang="ro-RO" sz="2000" b="1" i="1">
                <a:solidFill>
                  <a:srgbClr val="FFCC00"/>
                </a:solidFill>
              </a:rPr>
              <a:t>28 </a:t>
            </a:r>
            <a:r>
              <a:rPr lang="ro-RO" altLang="ro-RO" sz="2000" b="1" i="1">
                <a:solidFill>
                  <a:srgbClr val="FFCC00"/>
                </a:solidFill>
              </a:rPr>
              <a:t>ianuarie</a:t>
            </a:r>
            <a:r>
              <a:rPr lang="en-GB" altLang="ro-RO" sz="2000" b="1" i="1">
                <a:solidFill>
                  <a:srgbClr val="FFCC00"/>
                </a:solidFill>
              </a:rPr>
              <a:t> 2002</a:t>
            </a:r>
            <a:endParaRPr lang="en-GB" altLang="ro-RO" sz="2800" b="1" i="1">
              <a:solidFill>
                <a:srgbClr val="FFCC00"/>
              </a:solidFill>
            </a:endParaRPr>
          </a:p>
          <a:p>
            <a:pPr>
              <a:lnSpc>
                <a:spcPct val="80000"/>
              </a:lnSpc>
            </a:pPr>
            <a:r>
              <a:rPr lang="en-GB" altLang="ro-RO" sz="3600" b="1">
                <a:solidFill>
                  <a:schemeClr val="hlink"/>
                </a:solidFill>
              </a:rPr>
              <a:t>“trasabilitate”</a:t>
            </a:r>
            <a:r>
              <a:rPr lang="en-GB" altLang="ro-RO"/>
              <a:t>  = </a:t>
            </a:r>
            <a:r>
              <a:rPr lang="ro-RO" altLang="ro-RO"/>
              <a:t>capacitatea de a </a:t>
            </a:r>
            <a:r>
              <a:rPr lang="en-GB" altLang="ro-RO"/>
              <a:t>depista </a:t>
            </a:r>
            <a:r>
              <a:rPr lang="ro-RO" altLang="ro-RO"/>
              <a:t>şi urmări</a:t>
            </a:r>
            <a:r>
              <a:rPr lang="en-US" altLang="ro-RO"/>
              <a:t>:</a:t>
            </a:r>
          </a:p>
          <a:p>
            <a:pPr>
              <a:lnSpc>
                <a:spcPct val="80000"/>
              </a:lnSpc>
              <a:buFontTx/>
              <a:buNone/>
            </a:pPr>
            <a:r>
              <a:rPr lang="en-US" altLang="ro-RO"/>
              <a:t>		-</a:t>
            </a:r>
            <a:r>
              <a:rPr lang="ro-RO" altLang="ro-RO"/>
              <a:t> </a:t>
            </a:r>
            <a:r>
              <a:rPr lang="ro-RO" altLang="ro-RO" sz="2800"/>
              <a:t>un aliment</a:t>
            </a:r>
            <a:endParaRPr lang="en-US" altLang="ro-RO" sz="2800"/>
          </a:p>
          <a:p>
            <a:pPr>
              <a:lnSpc>
                <a:spcPct val="80000"/>
              </a:lnSpc>
              <a:buFontTx/>
              <a:buNone/>
            </a:pPr>
            <a:r>
              <a:rPr lang="en-US" altLang="ro-RO" sz="2800"/>
              <a:t>		-</a:t>
            </a:r>
            <a:r>
              <a:rPr lang="ro-RO" altLang="ro-RO" sz="2800"/>
              <a:t> o hrană pentru animale</a:t>
            </a:r>
            <a:endParaRPr lang="en-US" altLang="ro-RO" sz="2800"/>
          </a:p>
          <a:p>
            <a:pPr>
              <a:lnSpc>
                <a:spcPct val="80000"/>
              </a:lnSpc>
              <a:buFontTx/>
              <a:buNone/>
            </a:pPr>
            <a:r>
              <a:rPr lang="en-US" altLang="ro-RO" sz="2800"/>
              <a:t>		- </a:t>
            </a:r>
            <a:r>
              <a:rPr lang="ro-RO" altLang="ro-RO" sz="2800"/>
              <a:t>un animal producător de alimente sau </a:t>
            </a:r>
            <a:endParaRPr lang="en-US" altLang="ro-RO" sz="2800"/>
          </a:p>
          <a:p>
            <a:pPr>
              <a:lnSpc>
                <a:spcPct val="80000"/>
              </a:lnSpc>
              <a:buFontTx/>
              <a:buNone/>
            </a:pPr>
            <a:r>
              <a:rPr lang="en-US" altLang="ro-RO" sz="2800"/>
              <a:t>		- </a:t>
            </a:r>
            <a:r>
              <a:rPr lang="ro-RO" altLang="ro-RO" sz="2800"/>
              <a:t>o substanţă destinată incorporării sau care este de aşteptat să fie incorporată într-un aliment </a:t>
            </a:r>
            <a:r>
              <a:rPr lang="en-US" altLang="ro-RO" sz="2800"/>
              <a:t>sau intr-o</a:t>
            </a:r>
            <a:r>
              <a:rPr lang="ro-RO" altLang="ro-RO" sz="2800"/>
              <a:t> hrană pentr</a:t>
            </a:r>
            <a:r>
              <a:rPr lang="en-GB" altLang="ro-RO" sz="2800"/>
              <a:t>u</a:t>
            </a:r>
            <a:r>
              <a:rPr lang="ro-RO" altLang="ro-RO" sz="2800"/>
              <a:t> animale</a:t>
            </a:r>
            <a:endParaRPr lang="en-US" altLang="ro-RO" sz="2800"/>
          </a:p>
          <a:p>
            <a:pPr>
              <a:lnSpc>
                <a:spcPct val="80000"/>
              </a:lnSpc>
              <a:buFontTx/>
              <a:buNone/>
            </a:pPr>
            <a:r>
              <a:rPr lang="ro-RO" altLang="ro-RO"/>
              <a:t> </a:t>
            </a:r>
            <a:r>
              <a:rPr lang="ro-RO" altLang="ro-RO" sz="3600" b="1">
                <a:solidFill>
                  <a:srgbClr val="FFCC00"/>
                </a:solidFill>
              </a:rPr>
              <a:t>pe parcursul tuturor etapelor de producţie, prelucrare şi distribuţie</a:t>
            </a:r>
            <a:r>
              <a:rPr lang="en-GB" altLang="ro-RO" b="1">
                <a:solidFill>
                  <a:srgbClr val="FFCC00"/>
                </a:solidFill>
              </a:rPr>
              <a:t>; ”</a:t>
            </a:r>
            <a:r>
              <a:rPr lang="en-GB" altLang="ro-RO" b="1">
                <a:solidFill>
                  <a:schemeClr val="hlink"/>
                </a:solidFill>
              </a:rPr>
              <a:t> </a:t>
            </a:r>
          </a:p>
          <a:p>
            <a:pPr algn="r">
              <a:lnSpc>
                <a:spcPct val="80000"/>
              </a:lnSpc>
            </a:pPr>
            <a:endParaRPr lang="en-GB" altLang="ro-RO" sz="2000" b="1" i="1">
              <a:solidFill>
                <a:schemeClr val="hlink"/>
              </a:solidFill>
            </a:endParaRPr>
          </a:p>
        </p:txBody>
      </p:sp>
    </p:spTree>
    <p:extLst>
      <p:ext uri="{BB962C8B-B14F-4D97-AF65-F5344CB8AC3E}">
        <p14:creationId xmlns:p14="http://schemas.microsoft.com/office/powerpoint/2010/main" val="50863603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2"/>
          <p:cNvSpPr>
            <a:spLocks noGrp="1" noChangeArrowheads="1"/>
          </p:cNvSpPr>
          <p:nvPr>
            <p:ph type="title"/>
          </p:nvPr>
        </p:nvSpPr>
        <p:spPr>
          <a:xfrm>
            <a:off x="457200" y="228600"/>
            <a:ext cx="8229600" cy="890588"/>
          </a:xfrm>
        </p:spPr>
        <p:txBody>
          <a:bodyPr/>
          <a:lstStyle/>
          <a:p>
            <a:r>
              <a:rPr lang="en-US" altLang="ro-RO" sz="3600" b="1" dirty="0">
                <a:solidFill>
                  <a:srgbClr val="FFCC00"/>
                </a:solidFill>
              </a:rPr>
              <a:t>T</a:t>
            </a:r>
            <a:r>
              <a:rPr lang="ro-RO" altLang="ro-RO" sz="3600" b="1" dirty="0" err="1">
                <a:solidFill>
                  <a:srgbClr val="FFCC00"/>
                </a:solidFill>
              </a:rPr>
              <a:t>rasabilitatea</a:t>
            </a:r>
            <a:r>
              <a:rPr lang="ro-RO" altLang="ro-RO" sz="3600" b="1" dirty="0">
                <a:solidFill>
                  <a:srgbClr val="FFCC00"/>
                </a:solidFill>
              </a:rPr>
              <a:t> </a:t>
            </a:r>
            <a:r>
              <a:rPr lang="en-US" altLang="ro-RO" sz="3600" b="1" dirty="0">
                <a:solidFill>
                  <a:srgbClr val="FFCC00"/>
                </a:solidFill>
              </a:rPr>
              <a:t>- </a:t>
            </a:r>
            <a:r>
              <a:rPr lang="ro-RO" altLang="ro-RO" sz="3600" b="1" dirty="0">
                <a:solidFill>
                  <a:srgbClr val="FFCC00"/>
                </a:solidFill>
              </a:rPr>
              <a:t>Cadrul legal </a:t>
            </a:r>
            <a:r>
              <a:rPr lang="en-GB" altLang="ro-RO" sz="3600" b="1" dirty="0">
                <a:solidFill>
                  <a:srgbClr val="FFCC00"/>
                </a:solidFill>
              </a:rPr>
              <a:t>UE </a:t>
            </a:r>
            <a:endParaRPr lang="en-US" altLang="ro-RO" sz="3600" b="1" dirty="0">
              <a:solidFill>
                <a:srgbClr val="FFCC00"/>
              </a:solidFill>
            </a:endParaRPr>
          </a:p>
        </p:txBody>
      </p:sp>
      <p:sp>
        <p:nvSpPr>
          <p:cNvPr id="185347" name="Rectangle 3"/>
          <p:cNvSpPr>
            <a:spLocks noGrp="1" noChangeArrowheads="1"/>
          </p:cNvSpPr>
          <p:nvPr>
            <p:ph type="body" idx="1"/>
          </p:nvPr>
        </p:nvSpPr>
        <p:spPr>
          <a:xfrm>
            <a:off x="250825" y="1524000"/>
            <a:ext cx="8642350" cy="4857750"/>
          </a:xfrm>
        </p:spPr>
        <p:txBody>
          <a:bodyPr/>
          <a:lstStyle/>
          <a:p>
            <a:pPr>
              <a:buFontTx/>
              <a:buNone/>
            </a:pPr>
            <a:endParaRPr lang="en-GB" altLang="ro-RO" sz="2000" b="1"/>
          </a:p>
          <a:p>
            <a:pPr>
              <a:buFontTx/>
              <a:buNone/>
            </a:pPr>
            <a:endParaRPr lang="en-GB" altLang="ro-RO" sz="2000" b="1"/>
          </a:p>
          <a:p>
            <a:pPr>
              <a:buFontTx/>
              <a:buNone/>
            </a:pPr>
            <a:endParaRPr lang="en-GB" altLang="ro-RO" sz="2000" b="1"/>
          </a:p>
        </p:txBody>
      </p:sp>
      <p:sp>
        <p:nvSpPr>
          <p:cNvPr id="185348" name="Text Box 4"/>
          <p:cNvSpPr txBox="1">
            <a:spLocks noChangeArrowheads="1"/>
          </p:cNvSpPr>
          <p:nvPr/>
        </p:nvSpPr>
        <p:spPr bwMode="auto">
          <a:xfrm>
            <a:off x="900113" y="1916113"/>
            <a:ext cx="1800225" cy="836612"/>
          </a:xfrm>
          <a:prstGeom prst="rect">
            <a:avLst/>
          </a:prstGeom>
          <a:noFill/>
          <a:ln w="57150">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ro-RO" altLang="ro-RO" b="1">
                <a:solidFill>
                  <a:schemeClr val="hlink"/>
                </a:solidFill>
                <a:latin typeface="Tahoma" panose="020B0604030504040204" pitchFamily="34" charset="0"/>
              </a:rPr>
              <a:t>Etapa</a:t>
            </a:r>
            <a:r>
              <a:rPr lang="en-US" altLang="ro-RO" b="1">
                <a:solidFill>
                  <a:schemeClr val="hlink"/>
                </a:solidFill>
                <a:latin typeface="Tahoma" panose="020B0604030504040204" pitchFamily="34" charset="0"/>
              </a:rPr>
              <a:t> N – 1</a:t>
            </a:r>
          </a:p>
          <a:p>
            <a:pPr>
              <a:spcBef>
                <a:spcPct val="50000"/>
              </a:spcBef>
            </a:pPr>
            <a:r>
              <a:rPr lang="en-US" altLang="ro-RO" b="1">
                <a:solidFill>
                  <a:srgbClr val="FFCC00"/>
                </a:solidFill>
                <a:latin typeface="Tahoma" panose="020B0604030504040204" pitchFamily="34" charset="0"/>
              </a:rPr>
              <a:t>(</a:t>
            </a:r>
            <a:r>
              <a:rPr lang="ro-RO" altLang="ro-RO" b="1">
                <a:solidFill>
                  <a:srgbClr val="FFCC00"/>
                </a:solidFill>
                <a:latin typeface="Tahoma" panose="020B0604030504040204" pitchFamily="34" charset="0"/>
              </a:rPr>
              <a:t>furnizor</a:t>
            </a:r>
            <a:r>
              <a:rPr lang="en-US" altLang="ro-RO" b="1">
                <a:solidFill>
                  <a:srgbClr val="FFCC00"/>
                </a:solidFill>
                <a:latin typeface="Tahoma" panose="020B0604030504040204" pitchFamily="34" charset="0"/>
              </a:rPr>
              <a:t>)</a:t>
            </a:r>
          </a:p>
        </p:txBody>
      </p:sp>
      <p:sp>
        <p:nvSpPr>
          <p:cNvPr id="185349" name="Text Box 5"/>
          <p:cNvSpPr txBox="1">
            <a:spLocks noChangeArrowheads="1"/>
          </p:cNvSpPr>
          <p:nvPr/>
        </p:nvSpPr>
        <p:spPr bwMode="auto">
          <a:xfrm>
            <a:off x="3492500" y="1916113"/>
            <a:ext cx="2087563" cy="836612"/>
          </a:xfrm>
          <a:prstGeom prst="rect">
            <a:avLst/>
          </a:prstGeom>
          <a:noFill/>
          <a:ln w="57150">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ro-RO" altLang="ro-RO" b="1">
                <a:solidFill>
                  <a:schemeClr val="hlink"/>
                </a:solidFill>
                <a:latin typeface="Tahoma" panose="020B0604030504040204" pitchFamily="34" charset="0"/>
              </a:rPr>
              <a:t>Etapa</a:t>
            </a:r>
            <a:r>
              <a:rPr lang="en-US" altLang="ro-RO" b="1">
                <a:solidFill>
                  <a:schemeClr val="hlink"/>
                </a:solidFill>
                <a:latin typeface="Tahoma" panose="020B0604030504040204" pitchFamily="34" charset="0"/>
              </a:rPr>
              <a:t> N</a:t>
            </a:r>
          </a:p>
          <a:p>
            <a:pPr>
              <a:spcBef>
                <a:spcPct val="50000"/>
              </a:spcBef>
            </a:pPr>
            <a:r>
              <a:rPr lang="en-US" altLang="ro-RO" b="1">
                <a:solidFill>
                  <a:srgbClr val="FFCC00"/>
                </a:solidFill>
                <a:latin typeface="Tahoma" panose="020B0604030504040204" pitchFamily="34" charset="0"/>
              </a:rPr>
              <a:t>(produc</a:t>
            </a:r>
            <a:r>
              <a:rPr lang="ro-RO" altLang="ro-RO" b="1">
                <a:solidFill>
                  <a:srgbClr val="FFCC00"/>
                </a:solidFill>
                <a:latin typeface="Tahoma" panose="020B0604030504040204" pitchFamily="34" charset="0"/>
              </a:rPr>
              <a:t>ător</a:t>
            </a:r>
            <a:r>
              <a:rPr lang="en-US" altLang="ro-RO" b="1">
                <a:solidFill>
                  <a:srgbClr val="FFCC00"/>
                </a:solidFill>
                <a:latin typeface="Tahoma" panose="020B0604030504040204" pitchFamily="34" charset="0"/>
              </a:rPr>
              <a:t>)</a:t>
            </a:r>
          </a:p>
        </p:txBody>
      </p:sp>
      <p:sp>
        <p:nvSpPr>
          <p:cNvPr id="185350" name="Text Box 6"/>
          <p:cNvSpPr txBox="1">
            <a:spLocks noChangeArrowheads="1"/>
          </p:cNvSpPr>
          <p:nvPr/>
        </p:nvSpPr>
        <p:spPr bwMode="auto">
          <a:xfrm>
            <a:off x="6516688" y="1916113"/>
            <a:ext cx="2087562" cy="1111250"/>
          </a:xfrm>
          <a:prstGeom prst="rect">
            <a:avLst/>
          </a:prstGeom>
          <a:noFill/>
          <a:ln w="57150">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ro-RO" altLang="ro-RO" b="1">
                <a:solidFill>
                  <a:schemeClr val="hlink"/>
                </a:solidFill>
                <a:latin typeface="Tahoma" panose="020B0604030504040204" pitchFamily="34" charset="0"/>
              </a:rPr>
              <a:t>Etapa</a:t>
            </a:r>
            <a:r>
              <a:rPr lang="en-US" altLang="ro-RO" b="1">
                <a:solidFill>
                  <a:schemeClr val="hlink"/>
                </a:solidFill>
                <a:latin typeface="Tahoma" panose="020B0604030504040204" pitchFamily="34" charset="0"/>
              </a:rPr>
              <a:t> N + 1</a:t>
            </a:r>
          </a:p>
          <a:p>
            <a:pPr>
              <a:spcBef>
                <a:spcPct val="50000"/>
              </a:spcBef>
            </a:pPr>
            <a:r>
              <a:rPr lang="en-US" altLang="ro-RO" b="1">
                <a:solidFill>
                  <a:srgbClr val="FFCC00"/>
                </a:solidFill>
                <a:latin typeface="Tahoma" panose="020B0604030504040204" pitchFamily="34" charset="0"/>
              </a:rPr>
              <a:t>(</a:t>
            </a:r>
            <a:r>
              <a:rPr lang="ro-RO" altLang="ro-RO" b="1">
                <a:solidFill>
                  <a:srgbClr val="FFCC00"/>
                </a:solidFill>
                <a:latin typeface="Tahoma" panose="020B0604030504040204" pitchFamily="34" charset="0"/>
              </a:rPr>
              <a:t>primul cumpărător</a:t>
            </a:r>
            <a:r>
              <a:rPr lang="en-US" altLang="ro-RO" b="1">
                <a:solidFill>
                  <a:srgbClr val="FFCC00"/>
                </a:solidFill>
                <a:latin typeface="Tahoma" panose="020B0604030504040204" pitchFamily="34" charset="0"/>
              </a:rPr>
              <a:t>)</a:t>
            </a:r>
          </a:p>
        </p:txBody>
      </p:sp>
      <p:sp>
        <p:nvSpPr>
          <p:cNvPr id="185351" name="Line 7"/>
          <p:cNvSpPr>
            <a:spLocks noChangeShapeType="1"/>
          </p:cNvSpPr>
          <p:nvPr/>
        </p:nvSpPr>
        <p:spPr bwMode="auto">
          <a:xfrm>
            <a:off x="250825" y="2133600"/>
            <a:ext cx="649288" cy="0"/>
          </a:xfrm>
          <a:prstGeom prst="line">
            <a:avLst/>
          </a:prstGeom>
          <a:noFill/>
          <a:ln w="57150">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o-RO"/>
          </a:p>
        </p:txBody>
      </p:sp>
      <p:sp>
        <p:nvSpPr>
          <p:cNvPr id="185352" name="Line 8"/>
          <p:cNvSpPr>
            <a:spLocks noChangeShapeType="1"/>
          </p:cNvSpPr>
          <p:nvPr/>
        </p:nvSpPr>
        <p:spPr bwMode="auto">
          <a:xfrm>
            <a:off x="2700338" y="2133600"/>
            <a:ext cx="792162" cy="0"/>
          </a:xfrm>
          <a:prstGeom prst="line">
            <a:avLst/>
          </a:prstGeom>
          <a:noFill/>
          <a:ln w="57150">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o-RO"/>
          </a:p>
        </p:txBody>
      </p:sp>
      <p:sp>
        <p:nvSpPr>
          <p:cNvPr id="185353" name="Line 9"/>
          <p:cNvSpPr>
            <a:spLocks noChangeShapeType="1"/>
          </p:cNvSpPr>
          <p:nvPr/>
        </p:nvSpPr>
        <p:spPr bwMode="auto">
          <a:xfrm>
            <a:off x="5580063" y="2133600"/>
            <a:ext cx="863600" cy="0"/>
          </a:xfrm>
          <a:prstGeom prst="line">
            <a:avLst/>
          </a:prstGeom>
          <a:noFill/>
          <a:ln w="57150">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o-RO"/>
          </a:p>
        </p:txBody>
      </p:sp>
      <p:sp>
        <p:nvSpPr>
          <p:cNvPr id="185354" name="Line 10"/>
          <p:cNvSpPr>
            <a:spLocks noChangeShapeType="1"/>
          </p:cNvSpPr>
          <p:nvPr/>
        </p:nvSpPr>
        <p:spPr bwMode="auto">
          <a:xfrm>
            <a:off x="8604250" y="2133600"/>
            <a:ext cx="360363" cy="0"/>
          </a:xfrm>
          <a:prstGeom prst="line">
            <a:avLst/>
          </a:prstGeom>
          <a:noFill/>
          <a:ln w="57150">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o-RO"/>
          </a:p>
        </p:txBody>
      </p:sp>
      <p:sp>
        <p:nvSpPr>
          <p:cNvPr id="185355" name="Text Box 11"/>
          <p:cNvSpPr txBox="1">
            <a:spLocks noChangeArrowheads="1"/>
          </p:cNvSpPr>
          <p:nvPr/>
        </p:nvSpPr>
        <p:spPr bwMode="auto">
          <a:xfrm>
            <a:off x="395288" y="2924175"/>
            <a:ext cx="2808287" cy="2760663"/>
          </a:xfrm>
          <a:prstGeom prst="rect">
            <a:avLst/>
          </a:prstGeom>
          <a:noFill/>
          <a:ln w="5715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buFontTx/>
              <a:buChar char="•"/>
            </a:pPr>
            <a:r>
              <a:rPr lang="ro-RO" altLang="ro-RO" b="1"/>
              <a:t>Alimente</a:t>
            </a:r>
            <a:endParaRPr lang="en-US" altLang="ro-RO" b="1"/>
          </a:p>
          <a:p>
            <a:pPr algn="l">
              <a:spcBef>
                <a:spcPct val="50000"/>
              </a:spcBef>
              <a:buFontTx/>
              <a:buChar char="•"/>
            </a:pPr>
            <a:r>
              <a:rPr lang="ro-RO" altLang="ro-RO" b="1"/>
              <a:t> Hrană animală</a:t>
            </a:r>
            <a:endParaRPr lang="en-US" altLang="ro-RO" b="1"/>
          </a:p>
          <a:p>
            <a:pPr algn="l">
              <a:spcBef>
                <a:spcPct val="50000"/>
              </a:spcBef>
              <a:buFontTx/>
              <a:buChar char="•"/>
            </a:pPr>
            <a:r>
              <a:rPr lang="ro-RO" altLang="ro-RO" b="1"/>
              <a:t>Animale producătoare de hrană</a:t>
            </a:r>
          </a:p>
          <a:p>
            <a:pPr algn="l">
              <a:spcBef>
                <a:spcPct val="50000"/>
              </a:spcBef>
              <a:buFontTx/>
              <a:buChar char="•"/>
            </a:pPr>
            <a:r>
              <a:rPr lang="ro-RO" altLang="ro-RO" b="1"/>
              <a:t> Orice substanţe care se incorporează în alimente sau hrana pentru animale</a:t>
            </a:r>
            <a:endParaRPr lang="en-US" altLang="ro-RO" b="1"/>
          </a:p>
        </p:txBody>
      </p:sp>
      <p:sp>
        <p:nvSpPr>
          <p:cNvPr id="185356" name="Line 12"/>
          <p:cNvSpPr>
            <a:spLocks noChangeShapeType="1"/>
          </p:cNvSpPr>
          <p:nvPr/>
        </p:nvSpPr>
        <p:spPr bwMode="auto">
          <a:xfrm flipH="1">
            <a:off x="5580063" y="2492375"/>
            <a:ext cx="936625" cy="0"/>
          </a:xfrm>
          <a:prstGeom prst="line">
            <a:avLst/>
          </a:prstGeom>
          <a:noFill/>
          <a:ln w="57150">
            <a:solidFill>
              <a:schemeClr val="tx1"/>
            </a:solidFill>
            <a:prstDash val="sysDot"/>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o-RO"/>
          </a:p>
        </p:txBody>
      </p:sp>
      <p:sp>
        <p:nvSpPr>
          <p:cNvPr id="185357" name="Line 13"/>
          <p:cNvSpPr>
            <a:spLocks noChangeShapeType="1"/>
          </p:cNvSpPr>
          <p:nvPr/>
        </p:nvSpPr>
        <p:spPr bwMode="auto">
          <a:xfrm flipH="1">
            <a:off x="2700338" y="2492375"/>
            <a:ext cx="792162" cy="0"/>
          </a:xfrm>
          <a:prstGeom prst="line">
            <a:avLst/>
          </a:prstGeom>
          <a:noFill/>
          <a:ln w="57150">
            <a:solidFill>
              <a:schemeClr val="tx1"/>
            </a:solidFill>
            <a:prstDash val="sysDot"/>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o-RO"/>
          </a:p>
        </p:txBody>
      </p:sp>
      <p:sp>
        <p:nvSpPr>
          <p:cNvPr id="185358" name="Line 14"/>
          <p:cNvSpPr>
            <a:spLocks noChangeShapeType="1"/>
          </p:cNvSpPr>
          <p:nvPr/>
        </p:nvSpPr>
        <p:spPr bwMode="auto">
          <a:xfrm flipH="1">
            <a:off x="250825" y="2492375"/>
            <a:ext cx="649288" cy="0"/>
          </a:xfrm>
          <a:prstGeom prst="line">
            <a:avLst/>
          </a:prstGeom>
          <a:noFill/>
          <a:ln w="57150">
            <a:solidFill>
              <a:schemeClr val="tx1"/>
            </a:solidFill>
            <a:prstDash val="sysDot"/>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o-RO"/>
          </a:p>
        </p:txBody>
      </p:sp>
      <p:sp>
        <p:nvSpPr>
          <p:cNvPr id="185359" name="Line 15"/>
          <p:cNvSpPr>
            <a:spLocks noChangeShapeType="1"/>
          </p:cNvSpPr>
          <p:nvPr/>
        </p:nvSpPr>
        <p:spPr bwMode="auto">
          <a:xfrm flipH="1">
            <a:off x="8604250" y="2492375"/>
            <a:ext cx="360363" cy="0"/>
          </a:xfrm>
          <a:prstGeom prst="line">
            <a:avLst/>
          </a:prstGeom>
          <a:noFill/>
          <a:ln w="57150">
            <a:solidFill>
              <a:schemeClr val="tx1"/>
            </a:solidFill>
            <a:prstDash val="sysDot"/>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o-RO"/>
          </a:p>
        </p:txBody>
      </p:sp>
      <p:sp>
        <p:nvSpPr>
          <p:cNvPr id="185360" name="Text Box 16"/>
          <p:cNvSpPr txBox="1">
            <a:spLocks noChangeArrowheads="1"/>
          </p:cNvSpPr>
          <p:nvPr/>
        </p:nvSpPr>
        <p:spPr bwMode="auto">
          <a:xfrm>
            <a:off x="3563938" y="2997200"/>
            <a:ext cx="5040312" cy="3044825"/>
          </a:xfrm>
          <a:prstGeom prst="rect">
            <a:avLst/>
          </a:prstGeom>
          <a:noFill/>
          <a:ln w="5715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ro-RO" sz="2000">
                <a:latin typeface="Tahoma" panose="020B0604030504040204" pitchFamily="34" charset="0"/>
              </a:rPr>
              <a:t>“</a:t>
            </a:r>
            <a:r>
              <a:rPr lang="ro-RO" altLang="ro-RO" sz="2000">
                <a:latin typeface="Tahoma" panose="020B0604030504040204" pitchFamily="34" charset="0"/>
              </a:rPr>
              <a:t>etapele de producţie, prelucrare şi distribuţie</a:t>
            </a:r>
            <a:r>
              <a:rPr lang="en-US" altLang="ro-RO" sz="2000">
                <a:latin typeface="Tahoma" panose="020B0604030504040204" pitchFamily="34" charset="0"/>
              </a:rPr>
              <a:t>’ </a:t>
            </a:r>
            <a:r>
              <a:rPr lang="ro-RO" altLang="ro-RO" sz="2000">
                <a:latin typeface="Tahoma" panose="020B0604030504040204" pitchFamily="34" charset="0"/>
              </a:rPr>
              <a:t>reprezintă </a:t>
            </a:r>
            <a:r>
              <a:rPr lang="ro-RO" altLang="ro-RO" sz="2000" i="1">
                <a:solidFill>
                  <a:schemeClr val="hlink"/>
                </a:solidFill>
                <a:latin typeface="Tahoma" panose="020B0604030504040204" pitchFamily="34" charset="0"/>
              </a:rPr>
              <a:t>oricare etapă</a:t>
            </a:r>
            <a:r>
              <a:rPr lang="en-US" altLang="ro-RO" sz="2000">
                <a:latin typeface="Tahoma" panose="020B0604030504040204" pitchFamily="34" charset="0"/>
              </a:rPr>
              <a:t>, </a:t>
            </a:r>
            <a:r>
              <a:rPr lang="ro-RO" altLang="ro-RO" sz="2000">
                <a:latin typeface="Tahoma" panose="020B0604030504040204" pitchFamily="34" charset="0"/>
              </a:rPr>
              <a:t>inclusiv importul</a:t>
            </a:r>
            <a:r>
              <a:rPr lang="en-US" altLang="ro-RO" sz="2000">
                <a:latin typeface="Tahoma" panose="020B0604030504040204" pitchFamily="34" charset="0"/>
              </a:rPr>
              <a:t>, </a:t>
            </a:r>
            <a:r>
              <a:rPr lang="ro-RO" altLang="ro-RO" sz="2000">
                <a:latin typeface="Tahoma" panose="020B0604030504040204" pitchFamily="34" charset="0"/>
              </a:rPr>
              <a:t>începând cu şi</a:t>
            </a:r>
            <a:r>
              <a:rPr lang="en-US" altLang="ro-RO" sz="2000">
                <a:latin typeface="Tahoma" panose="020B0604030504040204" pitchFamily="34" charset="0"/>
              </a:rPr>
              <a:t> </a:t>
            </a:r>
            <a:r>
              <a:rPr lang="en-US" altLang="ro-RO" sz="2000" i="1">
                <a:solidFill>
                  <a:schemeClr val="hlink"/>
                </a:solidFill>
                <a:latin typeface="Tahoma" panose="020B0604030504040204" pitchFamily="34" charset="0"/>
              </a:rPr>
              <a:t>inclu</a:t>
            </a:r>
            <a:r>
              <a:rPr lang="ro-RO" altLang="ro-RO" sz="2000" i="1">
                <a:solidFill>
                  <a:schemeClr val="hlink"/>
                </a:solidFill>
                <a:latin typeface="Tahoma" panose="020B0604030504040204" pitchFamily="34" charset="0"/>
              </a:rPr>
              <a:t>zând producţia primară</a:t>
            </a:r>
            <a:r>
              <a:rPr lang="en-US" altLang="ro-RO" sz="2000">
                <a:latin typeface="Tahoma" panose="020B0604030504040204" pitchFamily="34" charset="0"/>
              </a:rPr>
              <a:t>, </a:t>
            </a:r>
            <a:r>
              <a:rPr lang="ro-RO" altLang="ro-RO" sz="2000" i="1">
                <a:solidFill>
                  <a:schemeClr val="hlink"/>
                </a:solidFill>
              </a:rPr>
              <a:t>fabricaţia</a:t>
            </a:r>
            <a:r>
              <a:rPr lang="ro-RO" altLang="ro-RO" sz="2000">
                <a:latin typeface="Tahoma" panose="020B0604030504040204" pitchFamily="34" charset="0"/>
              </a:rPr>
              <a:t> unui aliment</a:t>
            </a:r>
            <a:r>
              <a:rPr lang="en-US" altLang="ro-RO" sz="2000">
                <a:latin typeface="Tahoma" panose="020B0604030504040204" pitchFamily="34" charset="0"/>
              </a:rPr>
              <a:t> sau a hranei animale, </a:t>
            </a:r>
            <a:r>
              <a:rPr lang="ro-RO" altLang="ro-RO" sz="2000">
                <a:latin typeface="Tahoma" panose="020B0604030504040204" pitchFamily="34" charset="0"/>
              </a:rPr>
              <a:t>şi terminând cu şi incluzând </a:t>
            </a:r>
            <a:r>
              <a:rPr lang="ro-RO" altLang="ro-RO" sz="2000">
                <a:solidFill>
                  <a:schemeClr val="hlink"/>
                </a:solidFill>
                <a:latin typeface="Tahoma" panose="020B0604030504040204" pitchFamily="34" charset="0"/>
              </a:rPr>
              <a:t>depozitarea, transportul, vânzarea</a:t>
            </a:r>
            <a:r>
              <a:rPr lang="en-US" altLang="ro-RO" sz="2000">
                <a:solidFill>
                  <a:schemeClr val="hlink"/>
                </a:solidFill>
                <a:latin typeface="Tahoma" panose="020B0604030504040204" pitchFamily="34" charset="0"/>
              </a:rPr>
              <a:t>/</a:t>
            </a:r>
            <a:r>
              <a:rPr lang="ro-RO" altLang="ro-RO" sz="2000">
                <a:solidFill>
                  <a:schemeClr val="hlink"/>
                </a:solidFill>
                <a:latin typeface="Tahoma" panose="020B0604030504040204" pitchFamily="34" charset="0"/>
              </a:rPr>
              <a:t>furnizarea</a:t>
            </a:r>
            <a:r>
              <a:rPr lang="ro-RO" altLang="ro-RO" sz="2000">
                <a:latin typeface="Tahoma" panose="020B0604030504040204" pitchFamily="34" charset="0"/>
              </a:rPr>
              <a:t> sa către consumatorul final</a:t>
            </a:r>
            <a:r>
              <a:rPr lang="en-US" altLang="ro-RO" sz="2000">
                <a:latin typeface="Tahoma" panose="020B0604030504040204" pitchFamily="34" charset="0"/>
              </a:rPr>
              <a:t>”</a:t>
            </a:r>
          </a:p>
          <a:p>
            <a:pPr algn="l">
              <a:spcBef>
                <a:spcPct val="50000"/>
              </a:spcBef>
            </a:pPr>
            <a:r>
              <a:rPr lang="ro-RO" altLang="ro-RO" sz="2000">
                <a:latin typeface="Tahoma" panose="020B0604030504040204" pitchFamily="34" charset="0"/>
              </a:rPr>
              <a:t> </a:t>
            </a:r>
            <a:r>
              <a:rPr lang="en-GB" altLang="ro-RO" sz="2000" b="1">
                <a:solidFill>
                  <a:srgbClr val="FFCC00"/>
                </a:solidFill>
                <a:effectLst>
                  <a:outerShdw blurRad="38100" dist="38100" dir="2700000" algn="tl">
                    <a:srgbClr val="000000"/>
                  </a:outerShdw>
                </a:effectLst>
                <a:latin typeface="Tahoma" panose="020B0604030504040204" pitchFamily="34" charset="0"/>
              </a:rPr>
              <a:t>Regula</a:t>
            </a:r>
            <a:r>
              <a:rPr lang="ro-RO" altLang="ro-RO" sz="2000" b="1">
                <a:solidFill>
                  <a:srgbClr val="FFCC00"/>
                </a:solidFill>
                <a:effectLst>
                  <a:outerShdw blurRad="38100" dist="38100" dir="2700000" algn="tl">
                    <a:srgbClr val="000000"/>
                  </a:outerShdw>
                </a:effectLst>
                <a:latin typeface="Tahoma" panose="020B0604030504040204" pitchFamily="34" charset="0"/>
              </a:rPr>
              <a:t>mentul</a:t>
            </a:r>
            <a:r>
              <a:rPr lang="en-GB" altLang="ro-RO" sz="2000" b="1">
                <a:solidFill>
                  <a:srgbClr val="FFCC00"/>
                </a:solidFill>
                <a:effectLst>
                  <a:outerShdw blurRad="38100" dist="38100" dir="2700000" algn="tl">
                    <a:srgbClr val="000000"/>
                  </a:outerShdw>
                </a:effectLst>
                <a:latin typeface="Tahoma" panose="020B0604030504040204" pitchFamily="34" charset="0"/>
              </a:rPr>
              <a:t> (C</a:t>
            </a:r>
            <a:r>
              <a:rPr lang="ro-RO" altLang="ro-RO" sz="2000" b="1">
                <a:solidFill>
                  <a:srgbClr val="FFCC00"/>
                </a:solidFill>
                <a:effectLst>
                  <a:outerShdw blurRad="38100" dist="38100" dir="2700000" algn="tl">
                    <a:srgbClr val="000000"/>
                  </a:outerShdw>
                </a:effectLst>
                <a:latin typeface="Tahoma" panose="020B0604030504040204" pitchFamily="34" charset="0"/>
              </a:rPr>
              <a:t>E</a:t>
            </a:r>
            <a:r>
              <a:rPr lang="en-GB" altLang="ro-RO" sz="2000" b="1">
                <a:solidFill>
                  <a:srgbClr val="FFCC00"/>
                </a:solidFill>
                <a:effectLst>
                  <a:outerShdw blurRad="38100" dist="38100" dir="2700000" algn="tl">
                    <a:srgbClr val="000000"/>
                  </a:outerShdw>
                </a:effectLst>
                <a:latin typeface="Tahoma" panose="020B0604030504040204" pitchFamily="34" charset="0"/>
              </a:rPr>
              <a:t>)  N</a:t>
            </a:r>
            <a:r>
              <a:rPr lang="ro-RO" altLang="ro-RO" sz="2000" b="1">
                <a:solidFill>
                  <a:srgbClr val="FFCC00"/>
                </a:solidFill>
                <a:effectLst>
                  <a:outerShdw blurRad="38100" dist="38100" dir="2700000" algn="tl">
                    <a:srgbClr val="000000"/>
                  </a:outerShdw>
                </a:effectLst>
                <a:latin typeface="Tahoma" panose="020B0604030504040204" pitchFamily="34" charset="0"/>
              </a:rPr>
              <a:t>r.</a:t>
            </a:r>
            <a:r>
              <a:rPr lang="en-GB" altLang="ro-RO" sz="2000" b="1">
                <a:solidFill>
                  <a:srgbClr val="FFCC00"/>
                </a:solidFill>
                <a:effectLst>
                  <a:outerShdw blurRad="38100" dist="38100" dir="2700000" algn="tl">
                    <a:srgbClr val="000000"/>
                  </a:outerShdw>
                </a:effectLst>
                <a:latin typeface="Tahoma" panose="020B0604030504040204" pitchFamily="34" charset="0"/>
              </a:rPr>
              <a:t> 178/ 2002</a:t>
            </a:r>
            <a:endParaRPr lang="en-US" altLang="ro-RO" sz="2000" b="1">
              <a:solidFill>
                <a:srgbClr val="FFCC00"/>
              </a:solidFill>
              <a:effectLst>
                <a:outerShdw blurRad="38100" dist="38100" dir="2700000" algn="tl">
                  <a:srgbClr val="000000"/>
                </a:outerShdw>
              </a:effectLst>
              <a:latin typeface="Tahoma" panose="020B0604030504040204" pitchFamily="34" charset="0"/>
            </a:endParaRPr>
          </a:p>
        </p:txBody>
      </p:sp>
    </p:spTree>
    <p:extLst>
      <p:ext uri="{BB962C8B-B14F-4D97-AF65-F5344CB8AC3E}">
        <p14:creationId xmlns:p14="http://schemas.microsoft.com/office/powerpoint/2010/main" val="237816467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Rectangle 2"/>
          <p:cNvSpPr>
            <a:spLocks noGrp="1" noChangeArrowheads="1"/>
          </p:cNvSpPr>
          <p:nvPr>
            <p:ph type="title"/>
          </p:nvPr>
        </p:nvSpPr>
        <p:spPr>
          <a:xfrm>
            <a:off x="457200" y="228600"/>
            <a:ext cx="8229600" cy="639763"/>
          </a:xfrm>
        </p:spPr>
        <p:txBody>
          <a:bodyPr/>
          <a:lstStyle/>
          <a:p>
            <a:r>
              <a:rPr lang="ro-RO" altLang="ro-RO" sz="3200" b="1" dirty="0">
                <a:solidFill>
                  <a:srgbClr val="FFCC00"/>
                </a:solidFill>
              </a:rPr>
              <a:t>Sisteme </a:t>
            </a:r>
            <a:r>
              <a:rPr lang="ro-RO" altLang="ro-RO" sz="3200" b="1" dirty="0" err="1">
                <a:solidFill>
                  <a:srgbClr val="FFCC00"/>
                </a:solidFill>
              </a:rPr>
              <a:t>şi</a:t>
            </a:r>
            <a:r>
              <a:rPr lang="ro-RO" altLang="ro-RO" sz="3200" b="1" dirty="0">
                <a:solidFill>
                  <a:srgbClr val="FFCC00"/>
                </a:solidFill>
              </a:rPr>
              <a:t> proceduri </a:t>
            </a:r>
            <a:r>
              <a:rPr lang="fr-FR" altLang="ro-RO" sz="3200" b="1" dirty="0">
                <a:solidFill>
                  <a:srgbClr val="FFCC00"/>
                </a:solidFill>
              </a:rPr>
              <a:t>de</a:t>
            </a:r>
            <a:r>
              <a:rPr lang="ro-RO" altLang="ro-RO" sz="3200" b="1" dirty="0">
                <a:solidFill>
                  <a:srgbClr val="FFCC00"/>
                </a:solidFill>
              </a:rPr>
              <a:t> trasabilitate</a:t>
            </a:r>
            <a:r>
              <a:rPr lang="en-US" altLang="ro-RO" sz="3200" b="1" dirty="0">
                <a:solidFill>
                  <a:srgbClr val="FFCC00"/>
                </a:solidFill>
              </a:rPr>
              <a:t> </a:t>
            </a:r>
          </a:p>
        </p:txBody>
      </p:sp>
      <p:sp>
        <p:nvSpPr>
          <p:cNvPr id="203779" name="Rectangle 3"/>
          <p:cNvSpPr>
            <a:spLocks noGrp="1" noChangeArrowheads="1"/>
          </p:cNvSpPr>
          <p:nvPr>
            <p:ph type="body" idx="1"/>
          </p:nvPr>
        </p:nvSpPr>
        <p:spPr>
          <a:xfrm>
            <a:off x="250825" y="1219200"/>
            <a:ext cx="8893175" cy="5162550"/>
          </a:xfrm>
        </p:spPr>
        <p:txBody>
          <a:bodyPr/>
          <a:lstStyle/>
          <a:p>
            <a:r>
              <a:rPr lang="en-US" altLang="ro-RO" sz="2400" b="1"/>
              <a:t>C</a:t>
            </a:r>
            <a:r>
              <a:rPr lang="ro-RO" altLang="ro-RO" sz="2400" b="1"/>
              <a:t>lasifica</a:t>
            </a:r>
            <a:r>
              <a:rPr lang="en-US" altLang="ro-RO" sz="2400" b="1"/>
              <a:t>rea</a:t>
            </a:r>
            <a:r>
              <a:rPr lang="ro-RO" altLang="ro-RO" sz="2400" b="1"/>
              <a:t> </a:t>
            </a:r>
            <a:r>
              <a:rPr lang="en-US" altLang="ro-RO" sz="2400" b="1"/>
              <a:t>s</a:t>
            </a:r>
            <a:r>
              <a:rPr lang="ro-RO" altLang="ro-RO" sz="2400" b="1"/>
              <a:t>istemel</a:t>
            </a:r>
            <a:r>
              <a:rPr lang="en-US" altLang="ro-RO" sz="2400" b="1"/>
              <a:t>or</a:t>
            </a:r>
            <a:r>
              <a:rPr lang="ro-RO" altLang="ro-RO" sz="2400" b="1"/>
              <a:t> existente de trasabilitate</a:t>
            </a:r>
            <a:r>
              <a:rPr lang="en-GB" altLang="ro-RO" sz="2400" b="1"/>
              <a:t>:</a:t>
            </a:r>
          </a:p>
          <a:p>
            <a:pPr>
              <a:buFontTx/>
              <a:buNone/>
            </a:pPr>
            <a:endParaRPr lang="en-GB" altLang="ro-RO" sz="2400" b="1"/>
          </a:p>
          <a:p>
            <a:pPr>
              <a:buFontTx/>
              <a:buNone/>
            </a:pPr>
            <a:endParaRPr lang="en-GB" altLang="ro-RO" sz="2400" b="1"/>
          </a:p>
        </p:txBody>
      </p:sp>
      <p:graphicFrame>
        <p:nvGraphicFramePr>
          <p:cNvPr id="203814" name="Group 38"/>
          <p:cNvGraphicFramePr>
            <a:graphicFrameLocks noGrp="1"/>
          </p:cNvGraphicFramePr>
          <p:nvPr/>
        </p:nvGraphicFramePr>
        <p:xfrm>
          <a:off x="304800" y="2133600"/>
          <a:ext cx="8686800" cy="4733544"/>
        </p:xfrm>
        <a:graphic>
          <a:graphicData uri="http://schemas.openxmlformats.org/drawingml/2006/table">
            <a:tbl>
              <a:tblPr/>
              <a:tblGrid>
                <a:gridCol w="1524000"/>
                <a:gridCol w="3733800"/>
                <a:gridCol w="1457325"/>
                <a:gridCol w="1971675"/>
              </a:tblGrid>
              <a:tr h="533400">
                <a:tc rowSpan="2">
                  <a:txBody>
                    <a:bodyPr/>
                    <a:lstStyle>
                      <a:lvl1pPr algn="l">
                        <a:spcBef>
                          <a:spcPct val="20000"/>
                        </a:spcBef>
                        <a:buClr>
                          <a:schemeClr val="tx2"/>
                        </a:buClr>
                        <a:defRPr sz="2800">
                          <a:solidFill>
                            <a:schemeClr val="tx1"/>
                          </a:solidFill>
                          <a:latin typeface="Arial" panose="020B0604020202020204" pitchFamily="34" charset="0"/>
                        </a:defRPr>
                      </a:lvl1pPr>
                      <a:lvl2pPr algn="l">
                        <a:spcBef>
                          <a:spcPct val="20000"/>
                        </a:spcBef>
                        <a:defRPr sz="2400">
                          <a:solidFill>
                            <a:schemeClr val="tx1"/>
                          </a:solidFill>
                          <a:latin typeface="Arial" panose="020B0604020202020204" pitchFamily="34" charset="0"/>
                        </a:defRPr>
                      </a:lvl2pPr>
                      <a:lvl3pPr algn="l">
                        <a:spcBef>
                          <a:spcPct val="20000"/>
                        </a:spcBef>
                        <a:buClr>
                          <a:schemeClr val="tx2"/>
                        </a:buClr>
                        <a:defRPr sz="2000">
                          <a:solidFill>
                            <a:schemeClr val="tx1"/>
                          </a:solidFill>
                          <a:latin typeface="Arial" panose="020B0604020202020204" pitchFamily="34" charset="0"/>
                        </a:defRPr>
                      </a:lvl3pPr>
                      <a:lvl4pPr algn="l">
                        <a:spcBef>
                          <a:spcPct val="20000"/>
                        </a:spcBef>
                        <a:defRPr>
                          <a:solidFill>
                            <a:schemeClr val="tx1"/>
                          </a:solidFill>
                          <a:latin typeface="Arial" panose="020B0604020202020204" pitchFamily="34" charset="0"/>
                        </a:defRPr>
                      </a:lvl4pPr>
                      <a:lvl5pPr algn="l">
                        <a:spcBef>
                          <a:spcPct val="20000"/>
                        </a:spcBef>
                        <a:buClr>
                          <a:schemeClr val="tx2"/>
                        </a:buClr>
                        <a:defRPr>
                          <a:solidFill>
                            <a:schemeClr val="tx1"/>
                          </a:solidFill>
                          <a:latin typeface="Arial" panose="020B0604020202020204" pitchFamily="34" charset="0"/>
                        </a:defRPr>
                      </a:lvl5pPr>
                      <a:lvl6pPr fontAlgn="base">
                        <a:spcBef>
                          <a:spcPct val="20000"/>
                        </a:spcBef>
                        <a:spcAft>
                          <a:spcPct val="0"/>
                        </a:spcAft>
                        <a:buClr>
                          <a:schemeClr val="tx2"/>
                        </a:buClr>
                        <a:defRPr>
                          <a:solidFill>
                            <a:schemeClr val="tx1"/>
                          </a:solidFill>
                          <a:latin typeface="Arial" panose="020B0604020202020204" pitchFamily="34" charset="0"/>
                        </a:defRPr>
                      </a:lvl6pPr>
                      <a:lvl7pPr fontAlgn="base">
                        <a:spcBef>
                          <a:spcPct val="20000"/>
                        </a:spcBef>
                        <a:spcAft>
                          <a:spcPct val="0"/>
                        </a:spcAft>
                        <a:buClr>
                          <a:schemeClr val="tx2"/>
                        </a:buClr>
                        <a:defRPr>
                          <a:solidFill>
                            <a:schemeClr val="tx1"/>
                          </a:solidFill>
                          <a:latin typeface="Arial" panose="020B0604020202020204" pitchFamily="34" charset="0"/>
                        </a:defRPr>
                      </a:lvl7pPr>
                      <a:lvl8pPr fontAlgn="base">
                        <a:spcBef>
                          <a:spcPct val="20000"/>
                        </a:spcBef>
                        <a:spcAft>
                          <a:spcPct val="0"/>
                        </a:spcAft>
                        <a:buClr>
                          <a:schemeClr val="tx2"/>
                        </a:buClr>
                        <a:defRPr>
                          <a:solidFill>
                            <a:schemeClr val="tx1"/>
                          </a:solidFill>
                          <a:latin typeface="Arial" panose="020B0604020202020204" pitchFamily="34" charset="0"/>
                        </a:defRPr>
                      </a:lvl8pPr>
                      <a:lvl9pPr fontAlgn="base">
                        <a:spcBef>
                          <a:spcPct val="20000"/>
                        </a:spcBef>
                        <a:spcAft>
                          <a:spcPct val="0"/>
                        </a:spcAft>
                        <a:buClr>
                          <a:schemeClr val="tx2"/>
                        </a:buClr>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altLang="ro-RO" sz="2400" b="1" i="0" u="none" strike="noStrike" cap="none" normalizeH="0" baseline="0" smtClean="0">
                          <a:ln>
                            <a:noFill/>
                          </a:ln>
                          <a:solidFill>
                            <a:schemeClr val="hlink"/>
                          </a:solidFill>
                          <a:effectLst/>
                          <a:latin typeface="Arial" panose="020B0604020202020204" pitchFamily="34" charset="0"/>
                        </a:rPr>
                        <a:t>T</a:t>
                      </a:r>
                      <a:r>
                        <a:rPr kumimoji="0" lang="ro-RO" altLang="ro-RO" sz="2400" b="1" i="0" u="none" strike="noStrike" cap="none" normalizeH="0" baseline="0" smtClean="0">
                          <a:ln>
                            <a:noFill/>
                          </a:ln>
                          <a:solidFill>
                            <a:schemeClr val="hlink"/>
                          </a:solidFill>
                          <a:effectLst/>
                          <a:latin typeface="Arial" panose="020B0604020202020204" pitchFamily="34" charset="0"/>
                        </a:rPr>
                        <a:t>ipul</a:t>
                      </a:r>
                      <a:endParaRPr kumimoji="0" lang="es-ES_tradnl" altLang="ro-RO" sz="2400" b="1" i="0" u="none" strike="noStrike" cap="none" normalizeH="0" baseline="0" smtClean="0">
                        <a:ln>
                          <a:noFill/>
                        </a:ln>
                        <a:solidFill>
                          <a:schemeClr val="hlink"/>
                        </a:solidFill>
                        <a:effectLst/>
                        <a:latin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lvl1pPr algn="l">
                        <a:spcBef>
                          <a:spcPct val="20000"/>
                        </a:spcBef>
                        <a:buClr>
                          <a:schemeClr val="tx2"/>
                        </a:buClr>
                        <a:defRPr sz="2800">
                          <a:solidFill>
                            <a:schemeClr val="tx1"/>
                          </a:solidFill>
                          <a:latin typeface="Arial" panose="020B0604020202020204" pitchFamily="34" charset="0"/>
                        </a:defRPr>
                      </a:lvl1pPr>
                      <a:lvl2pPr algn="l">
                        <a:spcBef>
                          <a:spcPct val="20000"/>
                        </a:spcBef>
                        <a:defRPr sz="2400">
                          <a:solidFill>
                            <a:schemeClr val="tx1"/>
                          </a:solidFill>
                          <a:latin typeface="Arial" panose="020B0604020202020204" pitchFamily="34" charset="0"/>
                        </a:defRPr>
                      </a:lvl2pPr>
                      <a:lvl3pPr algn="l">
                        <a:spcBef>
                          <a:spcPct val="20000"/>
                        </a:spcBef>
                        <a:buClr>
                          <a:schemeClr val="tx2"/>
                        </a:buClr>
                        <a:defRPr sz="2000">
                          <a:solidFill>
                            <a:schemeClr val="tx1"/>
                          </a:solidFill>
                          <a:latin typeface="Arial" panose="020B0604020202020204" pitchFamily="34" charset="0"/>
                        </a:defRPr>
                      </a:lvl3pPr>
                      <a:lvl4pPr algn="l">
                        <a:spcBef>
                          <a:spcPct val="20000"/>
                        </a:spcBef>
                        <a:defRPr>
                          <a:solidFill>
                            <a:schemeClr val="tx1"/>
                          </a:solidFill>
                          <a:latin typeface="Arial" panose="020B0604020202020204" pitchFamily="34" charset="0"/>
                        </a:defRPr>
                      </a:lvl4pPr>
                      <a:lvl5pPr algn="l">
                        <a:spcBef>
                          <a:spcPct val="20000"/>
                        </a:spcBef>
                        <a:buClr>
                          <a:schemeClr val="tx2"/>
                        </a:buClr>
                        <a:defRPr>
                          <a:solidFill>
                            <a:schemeClr val="tx1"/>
                          </a:solidFill>
                          <a:latin typeface="Arial" panose="020B0604020202020204" pitchFamily="34" charset="0"/>
                        </a:defRPr>
                      </a:lvl5pPr>
                      <a:lvl6pPr fontAlgn="base">
                        <a:spcBef>
                          <a:spcPct val="20000"/>
                        </a:spcBef>
                        <a:spcAft>
                          <a:spcPct val="0"/>
                        </a:spcAft>
                        <a:buClr>
                          <a:schemeClr val="tx2"/>
                        </a:buClr>
                        <a:defRPr>
                          <a:solidFill>
                            <a:schemeClr val="tx1"/>
                          </a:solidFill>
                          <a:latin typeface="Arial" panose="020B0604020202020204" pitchFamily="34" charset="0"/>
                        </a:defRPr>
                      </a:lvl6pPr>
                      <a:lvl7pPr fontAlgn="base">
                        <a:spcBef>
                          <a:spcPct val="20000"/>
                        </a:spcBef>
                        <a:spcAft>
                          <a:spcPct val="0"/>
                        </a:spcAft>
                        <a:buClr>
                          <a:schemeClr val="tx2"/>
                        </a:buClr>
                        <a:defRPr>
                          <a:solidFill>
                            <a:schemeClr val="tx1"/>
                          </a:solidFill>
                          <a:latin typeface="Arial" panose="020B0604020202020204" pitchFamily="34" charset="0"/>
                        </a:defRPr>
                      </a:lvl7pPr>
                      <a:lvl8pPr fontAlgn="base">
                        <a:spcBef>
                          <a:spcPct val="20000"/>
                        </a:spcBef>
                        <a:spcAft>
                          <a:spcPct val="0"/>
                        </a:spcAft>
                        <a:buClr>
                          <a:schemeClr val="tx2"/>
                        </a:buClr>
                        <a:defRPr>
                          <a:solidFill>
                            <a:schemeClr val="tx1"/>
                          </a:solidFill>
                          <a:latin typeface="Arial" panose="020B0604020202020204" pitchFamily="34" charset="0"/>
                        </a:defRPr>
                      </a:lvl8pPr>
                      <a:lvl9pPr fontAlgn="base">
                        <a:spcBef>
                          <a:spcPct val="20000"/>
                        </a:spcBef>
                        <a:spcAft>
                          <a:spcPct val="0"/>
                        </a:spcAft>
                        <a:buClr>
                          <a:schemeClr val="tx2"/>
                        </a:buClr>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altLang="ro-RO" sz="2400" b="1" i="0" u="none" strike="noStrike" cap="none" normalizeH="0" baseline="0" smtClean="0">
                          <a:ln>
                            <a:noFill/>
                          </a:ln>
                          <a:solidFill>
                            <a:schemeClr val="hlink"/>
                          </a:solidFill>
                          <a:effectLst/>
                          <a:latin typeface="Arial" panose="020B0604020202020204" pitchFamily="34" charset="0"/>
                        </a:rPr>
                        <a:t>Descri</a:t>
                      </a:r>
                      <a:r>
                        <a:rPr kumimoji="0" lang="ro-RO" altLang="ro-RO" sz="2400" b="1" i="0" u="none" strike="noStrike" cap="none" normalizeH="0" baseline="0" smtClean="0">
                          <a:ln>
                            <a:noFill/>
                          </a:ln>
                          <a:solidFill>
                            <a:schemeClr val="hlink"/>
                          </a:solidFill>
                          <a:effectLst/>
                          <a:latin typeface="Arial" panose="020B0604020202020204" pitchFamily="34" charset="0"/>
                        </a:rPr>
                        <a:t>erea</a:t>
                      </a:r>
                      <a:endParaRPr kumimoji="0" lang="es-ES_tradnl" altLang="ro-RO" sz="2400" b="1" i="0" u="none" strike="noStrike" cap="none" normalizeH="0" baseline="0" smtClean="0">
                        <a:ln>
                          <a:noFill/>
                        </a:ln>
                        <a:solidFill>
                          <a:schemeClr val="hlink"/>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lvl1pPr algn="l">
                        <a:spcBef>
                          <a:spcPct val="20000"/>
                        </a:spcBef>
                        <a:buClr>
                          <a:schemeClr val="tx2"/>
                        </a:buClr>
                        <a:defRPr sz="2800">
                          <a:solidFill>
                            <a:schemeClr val="tx1"/>
                          </a:solidFill>
                          <a:latin typeface="Arial" panose="020B0604020202020204" pitchFamily="34" charset="0"/>
                        </a:defRPr>
                      </a:lvl1pPr>
                      <a:lvl2pPr algn="l">
                        <a:spcBef>
                          <a:spcPct val="20000"/>
                        </a:spcBef>
                        <a:defRPr sz="2400">
                          <a:solidFill>
                            <a:schemeClr val="tx1"/>
                          </a:solidFill>
                          <a:latin typeface="Arial" panose="020B0604020202020204" pitchFamily="34" charset="0"/>
                        </a:defRPr>
                      </a:lvl2pPr>
                      <a:lvl3pPr algn="l">
                        <a:spcBef>
                          <a:spcPct val="20000"/>
                        </a:spcBef>
                        <a:buClr>
                          <a:schemeClr val="tx2"/>
                        </a:buClr>
                        <a:defRPr sz="2000">
                          <a:solidFill>
                            <a:schemeClr val="tx1"/>
                          </a:solidFill>
                          <a:latin typeface="Arial" panose="020B0604020202020204" pitchFamily="34" charset="0"/>
                        </a:defRPr>
                      </a:lvl3pPr>
                      <a:lvl4pPr algn="l">
                        <a:spcBef>
                          <a:spcPct val="20000"/>
                        </a:spcBef>
                        <a:defRPr>
                          <a:solidFill>
                            <a:schemeClr val="tx1"/>
                          </a:solidFill>
                          <a:latin typeface="Arial" panose="020B0604020202020204" pitchFamily="34" charset="0"/>
                        </a:defRPr>
                      </a:lvl4pPr>
                      <a:lvl5pPr algn="l">
                        <a:spcBef>
                          <a:spcPct val="20000"/>
                        </a:spcBef>
                        <a:buClr>
                          <a:schemeClr val="tx2"/>
                        </a:buClr>
                        <a:defRPr>
                          <a:solidFill>
                            <a:schemeClr val="tx1"/>
                          </a:solidFill>
                          <a:latin typeface="Arial" panose="020B0604020202020204" pitchFamily="34" charset="0"/>
                        </a:defRPr>
                      </a:lvl5pPr>
                      <a:lvl6pPr fontAlgn="base">
                        <a:spcBef>
                          <a:spcPct val="20000"/>
                        </a:spcBef>
                        <a:spcAft>
                          <a:spcPct val="0"/>
                        </a:spcAft>
                        <a:buClr>
                          <a:schemeClr val="tx2"/>
                        </a:buClr>
                        <a:defRPr>
                          <a:solidFill>
                            <a:schemeClr val="tx1"/>
                          </a:solidFill>
                          <a:latin typeface="Arial" panose="020B0604020202020204" pitchFamily="34" charset="0"/>
                        </a:defRPr>
                      </a:lvl6pPr>
                      <a:lvl7pPr fontAlgn="base">
                        <a:spcBef>
                          <a:spcPct val="20000"/>
                        </a:spcBef>
                        <a:spcAft>
                          <a:spcPct val="0"/>
                        </a:spcAft>
                        <a:buClr>
                          <a:schemeClr val="tx2"/>
                        </a:buClr>
                        <a:defRPr>
                          <a:solidFill>
                            <a:schemeClr val="tx1"/>
                          </a:solidFill>
                          <a:latin typeface="Arial" panose="020B0604020202020204" pitchFamily="34" charset="0"/>
                        </a:defRPr>
                      </a:lvl7pPr>
                      <a:lvl8pPr fontAlgn="base">
                        <a:spcBef>
                          <a:spcPct val="20000"/>
                        </a:spcBef>
                        <a:spcAft>
                          <a:spcPct val="0"/>
                        </a:spcAft>
                        <a:buClr>
                          <a:schemeClr val="tx2"/>
                        </a:buClr>
                        <a:defRPr>
                          <a:solidFill>
                            <a:schemeClr val="tx1"/>
                          </a:solidFill>
                          <a:latin typeface="Arial" panose="020B0604020202020204" pitchFamily="34" charset="0"/>
                        </a:defRPr>
                      </a:lvl8pPr>
                      <a:lvl9pPr fontAlgn="base">
                        <a:spcBef>
                          <a:spcPct val="20000"/>
                        </a:spcBef>
                        <a:spcAft>
                          <a:spcPct val="0"/>
                        </a:spcAft>
                        <a:buClr>
                          <a:schemeClr val="tx2"/>
                        </a:buClr>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altLang="ro-RO" sz="2400" b="1" i="0" u="none" strike="noStrike" cap="none" normalizeH="0" baseline="0" smtClean="0">
                          <a:ln>
                            <a:noFill/>
                          </a:ln>
                          <a:solidFill>
                            <a:schemeClr val="hlink"/>
                          </a:solidFill>
                          <a:effectLst/>
                          <a:latin typeface="Arial" panose="020B0604020202020204" pitchFamily="34" charset="0"/>
                        </a:rPr>
                        <a:t>Cost</a:t>
                      </a:r>
                      <a:r>
                        <a:rPr kumimoji="0" lang="ro-RO" altLang="ro-RO" sz="2400" b="1" i="0" u="none" strike="noStrike" cap="none" normalizeH="0" baseline="0" smtClean="0">
                          <a:ln>
                            <a:noFill/>
                          </a:ln>
                          <a:solidFill>
                            <a:schemeClr val="hlink"/>
                          </a:solidFill>
                          <a:effectLst/>
                          <a:latin typeface="Arial" panose="020B0604020202020204" pitchFamily="34" charset="0"/>
                        </a:rPr>
                        <a:t>ul</a:t>
                      </a:r>
                      <a:endParaRPr kumimoji="0" lang="es-ES_tradnl" altLang="ro-RO" sz="2400" b="1" i="0" u="none" strike="noStrike" cap="none" normalizeH="0" baseline="0" smtClean="0">
                        <a:ln>
                          <a:noFill/>
                        </a:ln>
                        <a:solidFill>
                          <a:schemeClr val="hlink"/>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ro-RO"/>
                    </a:p>
                  </a:txBody>
                  <a:tcPr/>
                </a:tc>
              </a:tr>
              <a:tr h="298450">
                <a:tc vMerge="1">
                  <a:txBody>
                    <a:bodyPr/>
                    <a:lstStyle/>
                    <a:p>
                      <a:endParaRPr lang="ro-RO"/>
                    </a:p>
                  </a:txBody>
                  <a:tcPr/>
                </a:tc>
                <a:tc vMerge="1">
                  <a:txBody>
                    <a:bodyPr/>
                    <a:lstStyle/>
                    <a:p>
                      <a:endParaRPr lang="ro-RO"/>
                    </a:p>
                  </a:txBody>
                  <a:tcPr/>
                </a:tc>
                <a:tc>
                  <a:txBody>
                    <a:bodyPr/>
                    <a:lstStyle>
                      <a:lvl1pPr algn="l">
                        <a:spcBef>
                          <a:spcPct val="20000"/>
                        </a:spcBef>
                        <a:buClr>
                          <a:schemeClr val="tx2"/>
                        </a:buClr>
                        <a:defRPr sz="2800">
                          <a:solidFill>
                            <a:schemeClr val="tx1"/>
                          </a:solidFill>
                          <a:latin typeface="Arial" panose="020B0604020202020204" pitchFamily="34" charset="0"/>
                        </a:defRPr>
                      </a:lvl1pPr>
                      <a:lvl2pPr algn="l">
                        <a:spcBef>
                          <a:spcPct val="20000"/>
                        </a:spcBef>
                        <a:defRPr sz="2400">
                          <a:solidFill>
                            <a:schemeClr val="tx1"/>
                          </a:solidFill>
                          <a:latin typeface="Arial" panose="020B0604020202020204" pitchFamily="34" charset="0"/>
                        </a:defRPr>
                      </a:lvl2pPr>
                      <a:lvl3pPr algn="l">
                        <a:spcBef>
                          <a:spcPct val="20000"/>
                        </a:spcBef>
                        <a:buClr>
                          <a:schemeClr val="tx2"/>
                        </a:buClr>
                        <a:defRPr sz="2000">
                          <a:solidFill>
                            <a:schemeClr val="tx1"/>
                          </a:solidFill>
                          <a:latin typeface="Arial" panose="020B0604020202020204" pitchFamily="34" charset="0"/>
                        </a:defRPr>
                      </a:lvl3pPr>
                      <a:lvl4pPr algn="l">
                        <a:spcBef>
                          <a:spcPct val="20000"/>
                        </a:spcBef>
                        <a:defRPr>
                          <a:solidFill>
                            <a:schemeClr val="tx1"/>
                          </a:solidFill>
                          <a:latin typeface="Arial" panose="020B0604020202020204" pitchFamily="34" charset="0"/>
                        </a:defRPr>
                      </a:lvl4pPr>
                      <a:lvl5pPr algn="l">
                        <a:spcBef>
                          <a:spcPct val="20000"/>
                        </a:spcBef>
                        <a:buClr>
                          <a:schemeClr val="tx2"/>
                        </a:buClr>
                        <a:defRPr>
                          <a:solidFill>
                            <a:schemeClr val="tx1"/>
                          </a:solidFill>
                          <a:latin typeface="Arial" panose="020B0604020202020204" pitchFamily="34" charset="0"/>
                        </a:defRPr>
                      </a:lvl5pPr>
                      <a:lvl6pPr fontAlgn="base">
                        <a:spcBef>
                          <a:spcPct val="20000"/>
                        </a:spcBef>
                        <a:spcAft>
                          <a:spcPct val="0"/>
                        </a:spcAft>
                        <a:buClr>
                          <a:schemeClr val="tx2"/>
                        </a:buClr>
                        <a:defRPr>
                          <a:solidFill>
                            <a:schemeClr val="tx1"/>
                          </a:solidFill>
                          <a:latin typeface="Arial" panose="020B0604020202020204" pitchFamily="34" charset="0"/>
                        </a:defRPr>
                      </a:lvl6pPr>
                      <a:lvl7pPr fontAlgn="base">
                        <a:spcBef>
                          <a:spcPct val="20000"/>
                        </a:spcBef>
                        <a:spcAft>
                          <a:spcPct val="0"/>
                        </a:spcAft>
                        <a:buClr>
                          <a:schemeClr val="tx2"/>
                        </a:buClr>
                        <a:defRPr>
                          <a:solidFill>
                            <a:schemeClr val="tx1"/>
                          </a:solidFill>
                          <a:latin typeface="Arial" panose="020B0604020202020204" pitchFamily="34" charset="0"/>
                        </a:defRPr>
                      </a:lvl7pPr>
                      <a:lvl8pPr fontAlgn="base">
                        <a:spcBef>
                          <a:spcPct val="20000"/>
                        </a:spcBef>
                        <a:spcAft>
                          <a:spcPct val="0"/>
                        </a:spcAft>
                        <a:buClr>
                          <a:schemeClr val="tx2"/>
                        </a:buClr>
                        <a:defRPr>
                          <a:solidFill>
                            <a:schemeClr val="tx1"/>
                          </a:solidFill>
                          <a:latin typeface="Arial" panose="020B0604020202020204" pitchFamily="34" charset="0"/>
                        </a:defRPr>
                      </a:lvl8pPr>
                      <a:lvl9pPr fontAlgn="base">
                        <a:spcBef>
                          <a:spcPct val="20000"/>
                        </a:spcBef>
                        <a:spcAft>
                          <a:spcPct val="0"/>
                        </a:spcAft>
                        <a:buClr>
                          <a:schemeClr val="tx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r>
                        <a:rPr kumimoji="0" lang="en-US" altLang="ro-RO" sz="2000" b="1" i="0" u="none" strike="noStrike" cap="none" normalizeH="0" baseline="0" smtClean="0">
                          <a:ln>
                            <a:noFill/>
                          </a:ln>
                          <a:solidFill>
                            <a:srgbClr val="FFCC00"/>
                          </a:solidFill>
                          <a:effectLst/>
                          <a:latin typeface="Arial" panose="020B0604020202020204" pitchFamily="34" charset="0"/>
                        </a:rPr>
                        <a:t>Inves</a:t>
                      </a:r>
                      <a:r>
                        <a:rPr kumimoji="0" lang="ro-RO" altLang="ro-RO" sz="2000" b="1" i="0" u="none" strike="noStrike" cap="none" normalizeH="0" baseline="0" smtClean="0">
                          <a:ln>
                            <a:noFill/>
                          </a:ln>
                          <a:solidFill>
                            <a:srgbClr val="FFCC00"/>
                          </a:solidFill>
                          <a:effectLst/>
                          <a:latin typeface="Arial" panose="020B0604020202020204" pitchFamily="34" charset="0"/>
                        </a:rPr>
                        <a:t>tiţie</a:t>
                      </a:r>
                      <a:endParaRPr kumimoji="0" lang="es-ES_tradnl" altLang="ro-RO" sz="2000" b="1" i="0" u="none" strike="noStrike" cap="none" normalizeH="0" baseline="0" smtClean="0">
                        <a:ln>
                          <a:noFill/>
                        </a:ln>
                        <a:solidFill>
                          <a:srgbClr val="FFCC00"/>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chemeClr val="tx2"/>
                        </a:buClr>
                        <a:defRPr sz="2800">
                          <a:solidFill>
                            <a:schemeClr val="tx1"/>
                          </a:solidFill>
                          <a:latin typeface="Arial" panose="020B0604020202020204" pitchFamily="34" charset="0"/>
                        </a:defRPr>
                      </a:lvl1pPr>
                      <a:lvl2pPr algn="l">
                        <a:spcBef>
                          <a:spcPct val="20000"/>
                        </a:spcBef>
                        <a:defRPr sz="2400">
                          <a:solidFill>
                            <a:schemeClr val="tx1"/>
                          </a:solidFill>
                          <a:latin typeface="Arial" panose="020B0604020202020204" pitchFamily="34" charset="0"/>
                        </a:defRPr>
                      </a:lvl2pPr>
                      <a:lvl3pPr algn="l">
                        <a:spcBef>
                          <a:spcPct val="20000"/>
                        </a:spcBef>
                        <a:buClr>
                          <a:schemeClr val="tx2"/>
                        </a:buClr>
                        <a:defRPr sz="2000">
                          <a:solidFill>
                            <a:schemeClr val="tx1"/>
                          </a:solidFill>
                          <a:latin typeface="Arial" panose="020B0604020202020204" pitchFamily="34" charset="0"/>
                        </a:defRPr>
                      </a:lvl3pPr>
                      <a:lvl4pPr algn="l">
                        <a:spcBef>
                          <a:spcPct val="20000"/>
                        </a:spcBef>
                        <a:defRPr>
                          <a:solidFill>
                            <a:schemeClr val="tx1"/>
                          </a:solidFill>
                          <a:latin typeface="Arial" panose="020B0604020202020204" pitchFamily="34" charset="0"/>
                        </a:defRPr>
                      </a:lvl4pPr>
                      <a:lvl5pPr algn="l">
                        <a:spcBef>
                          <a:spcPct val="20000"/>
                        </a:spcBef>
                        <a:buClr>
                          <a:schemeClr val="tx2"/>
                        </a:buClr>
                        <a:defRPr>
                          <a:solidFill>
                            <a:schemeClr val="tx1"/>
                          </a:solidFill>
                          <a:latin typeface="Arial" panose="020B0604020202020204" pitchFamily="34" charset="0"/>
                        </a:defRPr>
                      </a:lvl5pPr>
                      <a:lvl6pPr fontAlgn="base">
                        <a:spcBef>
                          <a:spcPct val="20000"/>
                        </a:spcBef>
                        <a:spcAft>
                          <a:spcPct val="0"/>
                        </a:spcAft>
                        <a:buClr>
                          <a:schemeClr val="tx2"/>
                        </a:buClr>
                        <a:defRPr>
                          <a:solidFill>
                            <a:schemeClr val="tx1"/>
                          </a:solidFill>
                          <a:latin typeface="Arial" panose="020B0604020202020204" pitchFamily="34" charset="0"/>
                        </a:defRPr>
                      </a:lvl6pPr>
                      <a:lvl7pPr fontAlgn="base">
                        <a:spcBef>
                          <a:spcPct val="20000"/>
                        </a:spcBef>
                        <a:spcAft>
                          <a:spcPct val="0"/>
                        </a:spcAft>
                        <a:buClr>
                          <a:schemeClr val="tx2"/>
                        </a:buClr>
                        <a:defRPr>
                          <a:solidFill>
                            <a:schemeClr val="tx1"/>
                          </a:solidFill>
                          <a:latin typeface="Arial" panose="020B0604020202020204" pitchFamily="34" charset="0"/>
                        </a:defRPr>
                      </a:lvl7pPr>
                      <a:lvl8pPr fontAlgn="base">
                        <a:spcBef>
                          <a:spcPct val="20000"/>
                        </a:spcBef>
                        <a:spcAft>
                          <a:spcPct val="0"/>
                        </a:spcAft>
                        <a:buClr>
                          <a:schemeClr val="tx2"/>
                        </a:buClr>
                        <a:defRPr>
                          <a:solidFill>
                            <a:schemeClr val="tx1"/>
                          </a:solidFill>
                          <a:latin typeface="Arial" panose="020B0604020202020204" pitchFamily="34" charset="0"/>
                        </a:defRPr>
                      </a:lvl8pPr>
                      <a:lvl9pPr fontAlgn="base">
                        <a:spcBef>
                          <a:spcPct val="20000"/>
                        </a:spcBef>
                        <a:spcAft>
                          <a:spcPct val="0"/>
                        </a:spcAft>
                        <a:buClr>
                          <a:schemeClr val="tx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r>
                        <a:rPr kumimoji="0" lang="en-US" altLang="ro-RO" sz="2000" b="1" i="0" u="none" strike="noStrike" cap="none" normalizeH="0" baseline="0" smtClean="0">
                          <a:ln>
                            <a:noFill/>
                          </a:ln>
                          <a:solidFill>
                            <a:srgbClr val="FFCC00"/>
                          </a:solidFill>
                          <a:effectLst/>
                          <a:latin typeface="Arial" panose="020B0604020202020204" pitchFamily="34" charset="0"/>
                        </a:rPr>
                        <a:t>Opera</a:t>
                      </a:r>
                      <a:r>
                        <a:rPr kumimoji="0" lang="ro-RO" altLang="ro-RO" sz="2000" b="1" i="0" u="none" strike="noStrike" cap="none" normalizeH="0" baseline="0" smtClean="0">
                          <a:ln>
                            <a:noFill/>
                          </a:ln>
                          <a:solidFill>
                            <a:srgbClr val="FFCC00"/>
                          </a:solidFill>
                          <a:effectLst/>
                          <a:latin typeface="Arial" panose="020B0604020202020204" pitchFamily="34" charset="0"/>
                        </a:rPr>
                        <a:t>ţiune</a:t>
                      </a:r>
                      <a:endParaRPr kumimoji="0" lang="es-ES_tradnl" altLang="ro-RO" sz="2000" b="1" i="0" u="none" strike="noStrike" cap="none" normalizeH="0" baseline="0" smtClean="0">
                        <a:ln>
                          <a:noFill/>
                        </a:ln>
                        <a:solidFill>
                          <a:srgbClr val="FFCC00"/>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31850">
                <a:tc>
                  <a:txBody>
                    <a:bodyPr/>
                    <a:lstStyle>
                      <a:lvl1pPr algn="l">
                        <a:spcBef>
                          <a:spcPct val="20000"/>
                        </a:spcBef>
                        <a:buClr>
                          <a:schemeClr val="tx2"/>
                        </a:buClr>
                        <a:defRPr sz="2800">
                          <a:solidFill>
                            <a:schemeClr val="tx1"/>
                          </a:solidFill>
                          <a:latin typeface="Arial" panose="020B0604020202020204" pitchFamily="34" charset="0"/>
                        </a:defRPr>
                      </a:lvl1pPr>
                      <a:lvl2pPr algn="l">
                        <a:spcBef>
                          <a:spcPct val="20000"/>
                        </a:spcBef>
                        <a:defRPr sz="2400">
                          <a:solidFill>
                            <a:schemeClr val="tx1"/>
                          </a:solidFill>
                          <a:latin typeface="Arial" panose="020B0604020202020204" pitchFamily="34" charset="0"/>
                        </a:defRPr>
                      </a:lvl2pPr>
                      <a:lvl3pPr algn="l">
                        <a:spcBef>
                          <a:spcPct val="20000"/>
                        </a:spcBef>
                        <a:buClr>
                          <a:schemeClr val="tx2"/>
                        </a:buClr>
                        <a:defRPr sz="2000">
                          <a:solidFill>
                            <a:schemeClr val="tx1"/>
                          </a:solidFill>
                          <a:latin typeface="Arial" panose="020B0604020202020204" pitchFamily="34" charset="0"/>
                        </a:defRPr>
                      </a:lvl3pPr>
                      <a:lvl4pPr algn="l">
                        <a:spcBef>
                          <a:spcPct val="20000"/>
                        </a:spcBef>
                        <a:defRPr>
                          <a:solidFill>
                            <a:schemeClr val="tx1"/>
                          </a:solidFill>
                          <a:latin typeface="Arial" panose="020B0604020202020204" pitchFamily="34" charset="0"/>
                        </a:defRPr>
                      </a:lvl4pPr>
                      <a:lvl5pPr algn="l">
                        <a:spcBef>
                          <a:spcPct val="20000"/>
                        </a:spcBef>
                        <a:buClr>
                          <a:schemeClr val="tx2"/>
                        </a:buClr>
                        <a:defRPr>
                          <a:solidFill>
                            <a:schemeClr val="tx1"/>
                          </a:solidFill>
                          <a:latin typeface="Arial" panose="020B0604020202020204" pitchFamily="34" charset="0"/>
                        </a:defRPr>
                      </a:lvl5pPr>
                      <a:lvl6pPr fontAlgn="base">
                        <a:spcBef>
                          <a:spcPct val="20000"/>
                        </a:spcBef>
                        <a:spcAft>
                          <a:spcPct val="0"/>
                        </a:spcAft>
                        <a:buClr>
                          <a:schemeClr val="tx2"/>
                        </a:buClr>
                        <a:defRPr>
                          <a:solidFill>
                            <a:schemeClr val="tx1"/>
                          </a:solidFill>
                          <a:latin typeface="Arial" panose="020B0604020202020204" pitchFamily="34" charset="0"/>
                        </a:defRPr>
                      </a:lvl6pPr>
                      <a:lvl7pPr fontAlgn="base">
                        <a:spcBef>
                          <a:spcPct val="20000"/>
                        </a:spcBef>
                        <a:spcAft>
                          <a:spcPct val="0"/>
                        </a:spcAft>
                        <a:buClr>
                          <a:schemeClr val="tx2"/>
                        </a:buClr>
                        <a:defRPr>
                          <a:solidFill>
                            <a:schemeClr val="tx1"/>
                          </a:solidFill>
                          <a:latin typeface="Arial" panose="020B0604020202020204" pitchFamily="34" charset="0"/>
                        </a:defRPr>
                      </a:lvl7pPr>
                      <a:lvl8pPr fontAlgn="base">
                        <a:spcBef>
                          <a:spcPct val="20000"/>
                        </a:spcBef>
                        <a:spcAft>
                          <a:spcPct val="0"/>
                        </a:spcAft>
                        <a:buClr>
                          <a:schemeClr val="tx2"/>
                        </a:buClr>
                        <a:defRPr>
                          <a:solidFill>
                            <a:schemeClr val="tx1"/>
                          </a:solidFill>
                          <a:latin typeface="Arial" panose="020B0604020202020204" pitchFamily="34" charset="0"/>
                        </a:defRPr>
                      </a:lvl8pPr>
                      <a:lvl9pPr fontAlgn="base">
                        <a:spcBef>
                          <a:spcPct val="20000"/>
                        </a:spcBef>
                        <a:spcAft>
                          <a:spcPct val="0"/>
                        </a:spcAft>
                        <a:buClr>
                          <a:schemeClr val="tx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r>
                        <a:rPr kumimoji="0" lang="ro-RO" altLang="ro-RO" sz="2000" b="1" i="0" u="none" strike="noStrike" cap="none" normalizeH="0" baseline="0" smtClean="0">
                          <a:ln>
                            <a:noFill/>
                          </a:ln>
                          <a:solidFill>
                            <a:schemeClr val="hlink"/>
                          </a:solidFill>
                          <a:effectLst/>
                          <a:latin typeface="Arial" panose="020B0604020202020204" pitchFamily="34" charset="0"/>
                        </a:rPr>
                        <a:t>Hârtie</a:t>
                      </a:r>
                      <a:r>
                        <a:rPr kumimoji="0" lang="en-US" altLang="ro-RO" sz="2000" b="1" i="0" u="none" strike="noStrike" cap="none" normalizeH="0" baseline="0" smtClean="0">
                          <a:ln>
                            <a:noFill/>
                          </a:ln>
                          <a:solidFill>
                            <a:schemeClr val="hlink"/>
                          </a:solidFill>
                          <a:effectLst/>
                          <a:latin typeface="Arial" panose="020B0604020202020204" pitchFamily="34" charset="0"/>
                        </a:rPr>
                        <a:t> </a:t>
                      </a:r>
                      <a:endParaRPr kumimoji="0" lang="ro-RO" altLang="ro-RO" sz="2000" b="1" i="0" u="none" strike="noStrike" cap="none" normalizeH="0" baseline="0" smtClean="0">
                        <a:ln>
                          <a:noFill/>
                        </a:ln>
                        <a:solidFill>
                          <a:schemeClr val="hlink"/>
                        </a:solidFill>
                        <a:effectLst/>
                        <a:latin typeface="Arial" panose="020B0604020202020204" pitchFamily="34" charset="0"/>
                      </a:endParaRPr>
                    </a:p>
                    <a:p>
                      <a:pPr marL="0" marR="0" lvl="0" indent="0" algn="l" defTabSz="914400" rtl="0" eaLnBrk="1" fontAlgn="base" latinLnBrk="0" hangingPunct="1">
                        <a:lnSpc>
                          <a:spcPct val="100000"/>
                        </a:lnSpc>
                        <a:spcBef>
                          <a:spcPct val="20000"/>
                        </a:spcBef>
                        <a:spcAft>
                          <a:spcPct val="0"/>
                        </a:spcAft>
                        <a:buClr>
                          <a:schemeClr val="tx2"/>
                        </a:buClr>
                        <a:buSzTx/>
                        <a:buFontTx/>
                        <a:buNone/>
                        <a:tabLst/>
                      </a:pPr>
                      <a:r>
                        <a:rPr kumimoji="0" lang="en-US" altLang="ro-RO" sz="2000" b="1" i="0" u="none" strike="noStrike" cap="none" normalizeH="0" baseline="0" smtClean="0">
                          <a:ln>
                            <a:noFill/>
                          </a:ln>
                          <a:solidFill>
                            <a:schemeClr val="tx1"/>
                          </a:solidFill>
                          <a:effectLst/>
                          <a:latin typeface="Arial" panose="020B0604020202020204" pitchFamily="34" charset="0"/>
                        </a:rPr>
                        <a:t>(</a:t>
                      </a:r>
                      <a:r>
                        <a:rPr kumimoji="0" lang="ro-RO" altLang="ro-RO" sz="2000" b="1" i="0" u="none" strike="noStrike" cap="none" normalizeH="0" baseline="0" smtClean="0">
                          <a:ln>
                            <a:noFill/>
                          </a:ln>
                          <a:solidFill>
                            <a:schemeClr val="tx1"/>
                          </a:solidFill>
                          <a:effectLst/>
                          <a:latin typeface="Arial" panose="020B0604020202020204" pitchFamily="34" charset="0"/>
                        </a:rPr>
                        <a:t>în special</a:t>
                      </a:r>
                      <a:r>
                        <a:rPr kumimoji="0" lang="en-US" altLang="ro-RO" sz="2000" b="1" i="0" u="none" strike="noStrike" cap="none" normalizeH="0" baseline="0" smtClean="0">
                          <a:ln>
                            <a:noFill/>
                          </a:ln>
                          <a:solidFill>
                            <a:schemeClr val="tx1"/>
                          </a:solidFill>
                          <a:effectLst/>
                          <a:latin typeface="Arial" panose="020B0604020202020204" pitchFamily="34" charset="0"/>
                        </a:rPr>
                        <a:t>)</a:t>
                      </a:r>
                      <a:endParaRPr kumimoji="0" lang="es-ES_tradnl" altLang="ro-RO" sz="2000" b="1" i="0" u="none" strike="noStrike" cap="none" normalizeH="0" baseline="0" smtClean="0">
                        <a:ln>
                          <a:noFill/>
                        </a:ln>
                        <a:solidFill>
                          <a:schemeClr val="tx1"/>
                        </a:solidFill>
                        <a:effectLst/>
                        <a:latin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chemeClr val="tx2"/>
                        </a:buClr>
                        <a:defRPr sz="2800">
                          <a:solidFill>
                            <a:schemeClr val="tx1"/>
                          </a:solidFill>
                          <a:latin typeface="Arial" panose="020B0604020202020204" pitchFamily="34" charset="0"/>
                        </a:defRPr>
                      </a:lvl1pPr>
                      <a:lvl2pPr algn="l">
                        <a:spcBef>
                          <a:spcPct val="20000"/>
                        </a:spcBef>
                        <a:defRPr sz="2400">
                          <a:solidFill>
                            <a:schemeClr val="tx1"/>
                          </a:solidFill>
                          <a:latin typeface="Arial" panose="020B0604020202020204" pitchFamily="34" charset="0"/>
                        </a:defRPr>
                      </a:lvl2pPr>
                      <a:lvl3pPr algn="l">
                        <a:spcBef>
                          <a:spcPct val="20000"/>
                        </a:spcBef>
                        <a:buClr>
                          <a:schemeClr val="tx2"/>
                        </a:buClr>
                        <a:defRPr sz="2000">
                          <a:solidFill>
                            <a:schemeClr val="tx1"/>
                          </a:solidFill>
                          <a:latin typeface="Arial" panose="020B0604020202020204" pitchFamily="34" charset="0"/>
                        </a:defRPr>
                      </a:lvl3pPr>
                      <a:lvl4pPr algn="l">
                        <a:spcBef>
                          <a:spcPct val="20000"/>
                        </a:spcBef>
                        <a:defRPr>
                          <a:solidFill>
                            <a:schemeClr val="tx1"/>
                          </a:solidFill>
                          <a:latin typeface="Arial" panose="020B0604020202020204" pitchFamily="34" charset="0"/>
                        </a:defRPr>
                      </a:lvl4pPr>
                      <a:lvl5pPr algn="l">
                        <a:spcBef>
                          <a:spcPct val="20000"/>
                        </a:spcBef>
                        <a:buClr>
                          <a:schemeClr val="tx2"/>
                        </a:buClr>
                        <a:defRPr>
                          <a:solidFill>
                            <a:schemeClr val="tx1"/>
                          </a:solidFill>
                          <a:latin typeface="Arial" panose="020B0604020202020204" pitchFamily="34" charset="0"/>
                        </a:defRPr>
                      </a:lvl5pPr>
                      <a:lvl6pPr fontAlgn="base">
                        <a:spcBef>
                          <a:spcPct val="20000"/>
                        </a:spcBef>
                        <a:spcAft>
                          <a:spcPct val="0"/>
                        </a:spcAft>
                        <a:buClr>
                          <a:schemeClr val="tx2"/>
                        </a:buClr>
                        <a:defRPr>
                          <a:solidFill>
                            <a:schemeClr val="tx1"/>
                          </a:solidFill>
                          <a:latin typeface="Arial" panose="020B0604020202020204" pitchFamily="34" charset="0"/>
                        </a:defRPr>
                      </a:lvl6pPr>
                      <a:lvl7pPr fontAlgn="base">
                        <a:spcBef>
                          <a:spcPct val="20000"/>
                        </a:spcBef>
                        <a:spcAft>
                          <a:spcPct val="0"/>
                        </a:spcAft>
                        <a:buClr>
                          <a:schemeClr val="tx2"/>
                        </a:buClr>
                        <a:defRPr>
                          <a:solidFill>
                            <a:schemeClr val="tx1"/>
                          </a:solidFill>
                          <a:latin typeface="Arial" panose="020B0604020202020204" pitchFamily="34" charset="0"/>
                        </a:defRPr>
                      </a:lvl7pPr>
                      <a:lvl8pPr fontAlgn="base">
                        <a:spcBef>
                          <a:spcPct val="20000"/>
                        </a:spcBef>
                        <a:spcAft>
                          <a:spcPct val="0"/>
                        </a:spcAft>
                        <a:buClr>
                          <a:schemeClr val="tx2"/>
                        </a:buClr>
                        <a:defRPr>
                          <a:solidFill>
                            <a:schemeClr val="tx1"/>
                          </a:solidFill>
                          <a:latin typeface="Arial" panose="020B0604020202020204" pitchFamily="34" charset="0"/>
                        </a:defRPr>
                      </a:lvl8pPr>
                      <a:lvl9pPr fontAlgn="base">
                        <a:spcBef>
                          <a:spcPct val="20000"/>
                        </a:spcBef>
                        <a:spcAft>
                          <a:spcPct val="0"/>
                        </a:spcAft>
                        <a:buClr>
                          <a:schemeClr val="tx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r>
                        <a:rPr kumimoji="0" lang="ro-RO" altLang="ro-RO" sz="1800" b="1" i="0" u="none" strike="noStrike" cap="none" normalizeH="0" baseline="0" smtClean="0">
                          <a:ln>
                            <a:noFill/>
                          </a:ln>
                          <a:solidFill>
                            <a:schemeClr val="tx1"/>
                          </a:solidFill>
                          <a:effectLst/>
                          <a:latin typeface="Arial" panose="020B0604020202020204" pitchFamily="34" charset="0"/>
                        </a:rPr>
                        <a:t>Înregistrări manuale</a:t>
                      </a:r>
                      <a:r>
                        <a:rPr kumimoji="0" lang="en-US" altLang="ro-RO" sz="1800" b="1" i="0" u="none" strike="noStrike" cap="none" normalizeH="0" baseline="0" smtClean="0">
                          <a:ln>
                            <a:noFill/>
                          </a:ln>
                          <a:solidFill>
                            <a:schemeClr val="tx1"/>
                          </a:solidFill>
                          <a:effectLst/>
                          <a:latin typeface="Arial" panose="020B0604020202020204" pitchFamily="34" charset="0"/>
                        </a:rPr>
                        <a:t> (</a:t>
                      </a:r>
                      <a:r>
                        <a:rPr kumimoji="0" lang="ro-RO" altLang="ro-RO" sz="1800" b="1" i="0" u="none" strike="noStrike" cap="none" normalizeH="0" baseline="0" smtClean="0">
                          <a:ln>
                            <a:noFill/>
                          </a:ln>
                          <a:solidFill>
                            <a:schemeClr val="tx1"/>
                          </a:solidFill>
                          <a:effectLst/>
                          <a:latin typeface="Arial" panose="020B0604020202020204" pitchFamily="34" charset="0"/>
                        </a:rPr>
                        <a:t>volum</a:t>
                      </a:r>
                      <a:r>
                        <a:rPr kumimoji="0" lang="en-US" altLang="ro-RO" sz="1800" b="1" i="0" u="none" strike="noStrike" cap="none" normalizeH="0" baseline="0" smtClean="0">
                          <a:ln>
                            <a:noFill/>
                          </a:ln>
                          <a:solidFill>
                            <a:schemeClr val="tx1"/>
                          </a:solidFill>
                          <a:effectLst/>
                          <a:latin typeface="Arial" panose="020B0604020202020204" pitchFamily="34" charset="0"/>
                        </a:rPr>
                        <a:t> mare de hartie si munca, </a:t>
                      </a:r>
                      <a:r>
                        <a:rPr kumimoji="0" lang="ro-RO" altLang="ro-RO" sz="1800" b="1" i="0" u="none" strike="noStrike" cap="none" normalizeH="0" baseline="0" smtClean="0">
                          <a:ln>
                            <a:noFill/>
                          </a:ln>
                          <a:solidFill>
                            <a:schemeClr val="tx1"/>
                          </a:solidFill>
                          <a:effectLst/>
                          <a:latin typeface="Arial" panose="020B0604020202020204" pitchFamily="34" charset="0"/>
                        </a:rPr>
                        <a:t>acces lent</a:t>
                      </a:r>
                      <a:r>
                        <a:rPr kumimoji="0" lang="en-US" altLang="ro-RO" sz="1800" b="1" i="0" u="none" strike="noStrike" cap="none" normalizeH="0" baseline="0" smtClean="0">
                          <a:ln>
                            <a:noFill/>
                          </a:ln>
                          <a:solidFill>
                            <a:schemeClr val="tx1"/>
                          </a:solidFill>
                          <a:effectLst/>
                          <a:latin typeface="Arial" panose="020B0604020202020204" pitchFamily="34" charset="0"/>
                        </a:rPr>
                        <a:t>) </a:t>
                      </a:r>
                      <a:r>
                        <a:rPr kumimoji="0" lang="en-US" altLang="ro-RO" sz="1800" b="1" i="0" u="none" strike="noStrike" cap="none" normalizeH="0" baseline="0" smtClean="0">
                          <a:ln>
                            <a:noFill/>
                          </a:ln>
                          <a:solidFill>
                            <a:srgbClr val="FFCC00"/>
                          </a:solidFill>
                          <a:effectLst/>
                          <a:latin typeface="Arial" panose="020B0604020202020204" pitchFamily="34" charset="0"/>
                        </a:rPr>
                        <a:t>Posibilitati mari de eroare</a:t>
                      </a:r>
                      <a:endParaRPr kumimoji="0" lang="es-ES_tradnl" altLang="ro-RO" sz="1800" b="1" i="0" u="none" strike="noStrike" cap="none" normalizeH="0" baseline="0" smtClean="0">
                        <a:ln>
                          <a:noFill/>
                        </a:ln>
                        <a:solidFill>
                          <a:srgbClr val="FFCC00"/>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chemeClr val="tx2"/>
                        </a:buClr>
                        <a:defRPr sz="2800">
                          <a:solidFill>
                            <a:schemeClr val="tx1"/>
                          </a:solidFill>
                          <a:latin typeface="Arial" panose="020B0604020202020204" pitchFamily="34" charset="0"/>
                        </a:defRPr>
                      </a:lvl1pPr>
                      <a:lvl2pPr algn="l">
                        <a:spcBef>
                          <a:spcPct val="20000"/>
                        </a:spcBef>
                        <a:defRPr sz="2400">
                          <a:solidFill>
                            <a:schemeClr val="tx1"/>
                          </a:solidFill>
                          <a:latin typeface="Arial" panose="020B0604020202020204" pitchFamily="34" charset="0"/>
                        </a:defRPr>
                      </a:lvl2pPr>
                      <a:lvl3pPr algn="l">
                        <a:spcBef>
                          <a:spcPct val="20000"/>
                        </a:spcBef>
                        <a:buClr>
                          <a:schemeClr val="tx2"/>
                        </a:buClr>
                        <a:defRPr sz="2000">
                          <a:solidFill>
                            <a:schemeClr val="tx1"/>
                          </a:solidFill>
                          <a:latin typeface="Arial" panose="020B0604020202020204" pitchFamily="34" charset="0"/>
                        </a:defRPr>
                      </a:lvl3pPr>
                      <a:lvl4pPr algn="l">
                        <a:spcBef>
                          <a:spcPct val="20000"/>
                        </a:spcBef>
                        <a:defRPr>
                          <a:solidFill>
                            <a:schemeClr val="tx1"/>
                          </a:solidFill>
                          <a:latin typeface="Arial" panose="020B0604020202020204" pitchFamily="34" charset="0"/>
                        </a:defRPr>
                      </a:lvl4pPr>
                      <a:lvl5pPr algn="l">
                        <a:spcBef>
                          <a:spcPct val="20000"/>
                        </a:spcBef>
                        <a:buClr>
                          <a:schemeClr val="tx2"/>
                        </a:buClr>
                        <a:defRPr>
                          <a:solidFill>
                            <a:schemeClr val="tx1"/>
                          </a:solidFill>
                          <a:latin typeface="Arial" panose="020B0604020202020204" pitchFamily="34" charset="0"/>
                        </a:defRPr>
                      </a:lvl5pPr>
                      <a:lvl6pPr fontAlgn="base">
                        <a:spcBef>
                          <a:spcPct val="20000"/>
                        </a:spcBef>
                        <a:spcAft>
                          <a:spcPct val="0"/>
                        </a:spcAft>
                        <a:buClr>
                          <a:schemeClr val="tx2"/>
                        </a:buClr>
                        <a:defRPr>
                          <a:solidFill>
                            <a:schemeClr val="tx1"/>
                          </a:solidFill>
                          <a:latin typeface="Arial" panose="020B0604020202020204" pitchFamily="34" charset="0"/>
                        </a:defRPr>
                      </a:lvl6pPr>
                      <a:lvl7pPr fontAlgn="base">
                        <a:spcBef>
                          <a:spcPct val="20000"/>
                        </a:spcBef>
                        <a:spcAft>
                          <a:spcPct val="0"/>
                        </a:spcAft>
                        <a:buClr>
                          <a:schemeClr val="tx2"/>
                        </a:buClr>
                        <a:defRPr>
                          <a:solidFill>
                            <a:schemeClr val="tx1"/>
                          </a:solidFill>
                          <a:latin typeface="Arial" panose="020B0604020202020204" pitchFamily="34" charset="0"/>
                        </a:defRPr>
                      </a:lvl7pPr>
                      <a:lvl8pPr fontAlgn="base">
                        <a:spcBef>
                          <a:spcPct val="20000"/>
                        </a:spcBef>
                        <a:spcAft>
                          <a:spcPct val="0"/>
                        </a:spcAft>
                        <a:buClr>
                          <a:schemeClr val="tx2"/>
                        </a:buClr>
                        <a:defRPr>
                          <a:solidFill>
                            <a:schemeClr val="tx1"/>
                          </a:solidFill>
                          <a:latin typeface="Arial" panose="020B0604020202020204" pitchFamily="34" charset="0"/>
                        </a:defRPr>
                      </a:lvl8pPr>
                      <a:lvl9pPr fontAlgn="base">
                        <a:spcBef>
                          <a:spcPct val="20000"/>
                        </a:spcBef>
                        <a:spcAft>
                          <a:spcPct val="0"/>
                        </a:spcAft>
                        <a:buClr>
                          <a:schemeClr val="tx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r>
                        <a:rPr kumimoji="0" lang="ro-RO" altLang="ro-RO" sz="2000" b="1" i="0" u="none" strike="noStrike" cap="none" normalizeH="0" baseline="0" smtClean="0">
                          <a:ln>
                            <a:noFill/>
                          </a:ln>
                          <a:solidFill>
                            <a:schemeClr val="tx1"/>
                          </a:solidFill>
                          <a:effectLst/>
                          <a:latin typeface="Arial" panose="020B0604020202020204" pitchFamily="34" charset="0"/>
                        </a:rPr>
                        <a:t>Foarte scăzută</a:t>
                      </a:r>
                      <a:endParaRPr kumimoji="0" lang="es-ES_tradnl" altLang="ro-RO" sz="2000" b="1" i="0" u="none" strike="noStrike" cap="none" normalizeH="0" baseline="0" smtClean="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chemeClr val="tx2"/>
                        </a:buClr>
                        <a:defRPr sz="2800">
                          <a:solidFill>
                            <a:schemeClr val="tx1"/>
                          </a:solidFill>
                          <a:latin typeface="Arial" panose="020B0604020202020204" pitchFamily="34" charset="0"/>
                        </a:defRPr>
                      </a:lvl1pPr>
                      <a:lvl2pPr algn="l">
                        <a:spcBef>
                          <a:spcPct val="20000"/>
                        </a:spcBef>
                        <a:defRPr sz="2400">
                          <a:solidFill>
                            <a:schemeClr val="tx1"/>
                          </a:solidFill>
                          <a:latin typeface="Arial" panose="020B0604020202020204" pitchFamily="34" charset="0"/>
                        </a:defRPr>
                      </a:lvl2pPr>
                      <a:lvl3pPr algn="l">
                        <a:spcBef>
                          <a:spcPct val="20000"/>
                        </a:spcBef>
                        <a:buClr>
                          <a:schemeClr val="tx2"/>
                        </a:buClr>
                        <a:defRPr sz="2000">
                          <a:solidFill>
                            <a:schemeClr val="tx1"/>
                          </a:solidFill>
                          <a:latin typeface="Arial" panose="020B0604020202020204" pitchFamily="34" charset="0"/>
                        </a:defRPr>
                      </a:lvl3pPr>
                      <a:lvl4pPr algn="l">
                        <a:spcBef>
                          <a:spcPct val="20000"/>
                        </a:spcBef>
                        <a:defRPr>
                          <a:solidFill>
                            <a:schemeClr val="tx1"/>
                          </a:solidFill>
                          <a:latin typeface="Arial" panose="020B0604020202020204" pitchFamily="34" charset="0"/>
                        </a:defRPr>
                      </a:lvl4pPr>
                      <a:lvl5pPr algn="l">
                        <a:spcBef>
                          <a:spcPct val="20000"/>
                        </a:spcBef>
                        <a:buClr>
                          <a:schemeClr val="tx2"/>
                        </a:buClr>
                        <a:defRPr>
                          <a:solidFill>
                            <a:schemeClr val="tx1"/>
                          </a:solidFill>
                          <a:latin typeface="Arial" panose="020B0604020202020204" pitchFamily="34" charset="0"/>
                        </a:defRPr>
                      </a:lvl5pPr>
                      <a:lvl6pPr fontAlgn="base">
                        <a:spcBef>
                          <a:spcPct val="20000"/>
                        </a:spcBef>
                        <a:spcAft>
                          <a:spcPct val="0"/>
                        </a:spcAft>
                        <a:buClr>
                          <a:schemeClr val="tx2"/>
                        </a:buClr>
                        <a:defRPr>
                          <a:solidFill>
                            <a:schemeClr val="tx1"/>
                          </a:solidFill>
                          <a:latin typeface="Arial" panose="020B0604020202020204" pitchFamily="34" charset="0"/>
                        </a:defRPr>
                      </a:lvl6pPr>
                      <a:lvl7pPr fontAlgn="base">
                        <a:spcBef>
                          <a:spcPct val="20000"/>
                        </a:spcBef>
                        <a:spcAft>
                          <a:spcPct val="0"/>
                        </a:spcAft>
                        <a:buClr>
                          <a:schemeClr val="tx2"/>
                        </a:buClr>
                        <a:defRPr>
                          <a:solidFill>
                            <a:schemeClr val="tx1"/>
                          </a:solidFill>
                          <a:latin typeface="Arial" panose="020B0604020202020204" pitchFamily="34" charset="0"/>
                        </a:defRPr>
                      </a:lvl7pPr>
                      <a:lvl8pPr fontAlgn="base">
                        <a:spcBef>
                          <a:spcPct val="20000"/>
                        </a:spcBef>
                        <a:spcAft>
                          <a:spcPct val="0"/>
                        </a:spcAft>
                        <a:buClr>
                          <a:schemeClr val="tx2"/>
                        </a:buClr>
                        <a:defRPr>
                          <a:solidFill>
                            <a:schemeClr val="tx1"/>
                          </a:solidFill>
                          <a:latin typeface="Arial" panose="020B0604020202020204" pitchFamily="34" charset="0"/>
                        </a:defRPr>
                      </a:lvl8pPr>
                      <a:lvl9pPr fontAlgn="base">
                        <a:spcBef>
                          <a:spcPct val="20000"/>
                        </a:spcBef>
                        <a:spcAft>
                          <a:spcPct val="0"/>
                        </a:spcAft>
                        <a:buClr>
                          <a:schemeClr val="tx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r>
                        <a:rPr kumimoji="0" lang="en-US" altLang="ro-RO" sz="2000" b="1" i="0" u="none" strike="noStrike" cap="none" normalizeH="0" baseline="0" smtClean="0">
                          <a:ln>
                            <a:noFill/>
                          </a:ln>
                          <a:solidFill>
                            <a:schemeClr val="hlink"/>
                          </a:solidFill>
                          <a:effectLst/>
                          <a:latin typeface="Arial" panose="020B0604020202020204" pitchFamily="34" charset="0"/>
                        </a:rPr>
                        <a:t>R</a:t>
                      </a:r>
                      <a:r>
                        <a:rPr kumimoji="0" lang="ro-RO" altLang="ro-RO" sz="2000" b="1" i="0" u="none" strike="noStrike" cap="none" normalizeH="0" baseline="0" smtClean="0">
                          <a:ln>
                            <a:noFill/>
                          </a:ln>
                          <a:solidFill>
                            <a:schemeClr val="hlink"/>
                          </a:solidFill>
                          <a:effectLst/>
                          <a:latin typeface="Arial" panose="020B0604020202020204" pitchFamily="34" charset="0"/>
                        </a:rPr>
                        <a:t>idicat</a:t>
                      </a:r>
                      <a:r>
                        <a:rPr kumimoji="0" lang="ro-RO" altLang="ro-RO" sz="2000" b="1" i="0" u="none" strike="noStrike" cap="none" normalizeH="0" baseline="0" smtClean="0">
                          <a:ln>
                            <a:noFill/>
                          </a:ln>
                          <a:solidFill>
                            <a:schemeClr val="tx1"/>
                          </a:solidFill>
                          <a:effectLst/>
                          <a:latin typeface="Arial" panose="020B0604020202020204" pitchFamily="34" charset="0"/>
                        </a:rPr>
                        <a:t> </a:t>
                      </a:r>
                      <a:r>
                        <a:rPr kumimoji="0" lang="en-US" altLang="ro-RO" sz="2000" b="1" i="0" u="none" strike="noStrike" cap="none" normalizeH="0" baseline="0" smtClean="0">
                          <a:ln>
                            <a:noFill/>
                          </a:ln>
                          <a:solidFill>
                            <a:schemeClr val="tx1"/>
                          </a:solidFill>
                          <a:effectLst/>
                          <a:latin typeface="Arial" panose="020B0604020202020204" pitchFamily="34" charset="0"/>
                        </a:rPr>
                        <a:t>(m</a:t>
                      </a:r>
                      <a:r>
                        <a:rPr kumimoji="0" lang="ro-RO" altLang="ro-RO" sz="2000" b="1" i="0" u="none" strike="noStrike" cap="none" normalizeH="0" baseline="0" smtClean="0">
                          <a:ln>
                            <a:noFill/>
                          </a:ln>
                          <a:solidFill>
                            <a:schemeClr val="tx1"/>
                          </a:solidFill>
                          <a:effectLst/>
                          <a:latin typeface="Arial" panose="020B0604020202020204" pitchFamily="34" charset="0"/>
                        </a:rPr>
                        <a:t>ână de lucru</a:t>
                      </a:r>
                      <a:r>
                        <a:rPr kumimoji="0" lang="en-US" altLang="ro-RO" sz="2000" b="1" i="0" u="none" strike="noStrike" cap="none" normalizeH="0" baseline="0" smtClean="0">
                          <a:ln>
                            <a:noFill/>
                          </a:ln>
                          <a:solidFill>
                            <a:schemeClr val="tx1"/>
                          </a:solidFill>
                          <a:effectLst/>
                          <a:latin typeface="Arial" panose="020B0604020202020204" pitchFamily="34" charset="0"/>
                        </a:rPr>
                        <a:t>)</a:t>
                      </a:r>
                      <a:endParaRPr kumimoji="0" lang="es-ES_tradnl" altLang="ro-RO" sz="2000" b="1" i="0" u="none" strike="noStrike" cap="none" normalizeH="0" baseline="0" smtClean="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31850">
                <a:tc>
                  <a:txBody>
                    <a:bodyPr/>
                    <a:lstStyle>
                      <a:lvl1pPr algn="l">
                        <a:spcBef>
                          <a:spcPct val="20000"/>
                        </a:spcBef>
                        <a:buClr>
                          <a:schemeClr val="tx2"/>
                        </a:buClr>
                        <a:defRPr sz="2800">
                          <a:solidFill>
                            <a:schemeClr val="tx1"/>
                          </a:solidFill>
                          <a:latin typeface="Arial" panose="020B0604020202020204" pitchFamily="34" charset="0"/>
                        </a:defRPr>
                      </a:lvl1pPr>
                      <a:lvl2pPr algn="l">
                        <a:spcBef>
                          <a:spcPct val="20000"/>
                        </a:spcBef>
                        <a:defRPr sz="2400">
                          <a:solidFill>
                            <a:schemeClr val="tx1"/>
                          </a:solidFill>
                          <a:latin typeface="Arial" panose="020B0604020202020204" pitchFamily="34" charset="0"/>
                        </a:defRPr>
                      </a:lvl2pPr>
                      <a:lvl3pPr algn="l">
                        <a:spcBef>
                          <a:spcPct val="20000"/>
                        </a:spcBef>
                        <a:buClr>
                          <a:schemeClr val="tx2"/>
                        </a:buClr>
                        <a:defRPr sz="2000">
                          <a:solidFill>
                            <a:schemeClr val="tx1"/>
                          </a:solidFill>
                          <a:latin typeface="Arial" panose="020B0604020202020204" pitchFamily="34" charset="0"/>
                        </a:defRPr>
                      </a:lvl3pPr>
                      <a:lvl4pPr algn="l">
                        <a:spcBef>
                          <a:spcPct val="20000"/>
                        </a:spcBef>
                        <a:defRPr>
                          <a:solidFill>
                            <a:schemeClr val="tx1"/>
                          </a:solidFill>
                          <a:latin typeface="Arial" panose="020B0604020202020204" pitchFamily="34" charset="0"/>
                        </a:defRPr>
                      </a:lvl4pPr>
                      <a:lvl5pPr algn="l">
                        <a:spcBef>
                          <a:spcPct val="20000"/>
                        </a:spcBef>
                        <a:buClr>
                          <a:schemeClr val="tx2"/>
                        </a:buClr>
                        <a:defRPr>
                          <a:solidFill>
                            <a:schemeClr val="tx1"/>
                          </a:solidFill>
                          <a:latin typeface="Arial" panose="020B0604020202020204" pitchFamily="34" charset="0"/>
                        </a:defRPr>
                      </a:lvl5pPr>
                      <a:lvl6pPr fontAlgn="base">
                        <a:spcBef>
                          <a:spcPct val="20000"/>
                        </a:spcBef>
                        <a:spcAft>
                          <a:spcPct val="0"/>
                        </a:spcAft>
                        <a:buClr>
                          <a:schemeClr val="tx2"/>
                        </a:buClr>
                        <a:defRPr>
                          <a:solidFill>
                            <a:schemeClr val="tx1"/>
                          </a:solidFill>
                          <a:latin typeface="Arial" panose="020B0604020202020204" pitchFamily="34" charset="0"/>
                        </a:defRPr>
                      </a:lvl6pPr>
                      <a:lvl7pPr fontAlgn="base">
                        <a:spcBef>
                          <a:spcPct val="20000"/>
                        </a:spcBef>
                        <a:spcAft>
                          <a:spcPct val="0"/>
                        </a:spcAft>
                        <a:buClr>
                          <a:schemeClr val="tx2"/>
                        </a:buClr>
                        <a:defRPr>
                          <a:solidFill>
                            <a:schemeClr val="tx1"/>
                          </a:solidFill>
                          <a:latin typeface="Arial" panose="020B0604020202020204" pitchFamily="34" charset="0"/>
                        </a:defRPr>
                      </a:lvl7pPr>
                      <a:lvl8pPr fontAlgn="base">
                        <a:spcBef>
                          <a:spcPct val="20000"/>
                        </a:spcBef>
                        <a:spcAft>
                          <a:spcPct val="0"/>
                        </a:spcAft>
                        <a:buClr>
                          <a:schemeClr val="tx2"/>
                        </a:buClr>
                        <a:defRPr>
                          <a:solidFill>
                            <a:schemeClr val="tx1"/>
                          </a:solidFill>
                          <a:latin typeface="Arial" panose="020B0604020202020204" pitchFamily="34" charset="0"/>
                        </a:defRPr>
                      </a:lvl8pPr>
                      <a:lvl9pPr fontAlgn="base">
                        <a:spcBef>
                          <a:spcPct val="20000"/>
                        </a:spcBef>
                        <a:spcAft>
                          <a:spcPct val="0"/>
                        </a:spcAft>
                        <a:buClr>
                          <a:schemeClr val="tx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r>
                        <a:rPr kumimoji="0" lang="en-US" altLang="ro-RO" sz="2000" b="1" i="0" u="none" strike="noStrike" cap="none" normalizeH="0" baseline="0" smtClean="0">
                          <a:ln>
                            <a:noFill/>
                          </a:ln>
                          <a:solidFill>
                            <a:schemeClr val="hlink"/>
                          </a:solidFill>
                          <a:effectLst/>
                          <a:latin typeface="Arial" panose="020B0604020202020204" pitchFamily="34" charset="0"/>
                        </a:rPr>
                        <a:t>Mix</a:t>
                      </a:r>
                      <a:r>
                        <a:rPr kumimoji="0" lang="ro-RO" altLang="ro-RO" sz="2000" b="1" i="0" u="none" strike="noStrike" cap="none" normalizeH="0" baseline="0" smtClean="0">
                          <a:ln>
                            <a:noFill/>
                          </a:ln>
                          <a:solidFill>
                            <a:schemeClr val="hlink"/>
                          </a:solidFill>
                          <a:effectLst/>
                          <a:latin typeface="Arial" panose="020B0604020202020204" pitchFamily="34" charset="0"/>
                        </a:rPr>
                        <a:t>t</a:t>
                      </a:r>
                      <a:endParaRPr kumimoji="0" lang="en-US" altLang="ro-RO" sz="2000" b="1" i="0" u="none" strike="noStrike" cap="none" normalizeH="0" baseline="0" smtClean="0">
                        <a:ln>
                          <a:noFill/>
                        </a:ln>
                        <a:solidFill>
                          <a:schemeClr val="hlink"/>
                        </a:solidFill>
                        <a:effectLst/>
                        <a:latin typeface="Arial" panose="020B0604020202020204" pitchFamily="34" charset="0"/>
                      </a:endParaRPr>
                    </a:p>
                    <a:p>
                      <a:pPr marL="0" marR="0" lvl="0" indent="0" algn="l" defTabSz="914400" rtl="0" eaLnBrk="1" fontAlgn="base" latinLnBrk="0" hangingPunct="1">
                        <a:lnSpc>
                          <a:spcPct val="100000"/>
                        </a:lnSpc>
                        <a:spcBef>
                          <a:spcPct val="20000"/>
                        </a:spcBef>
                        <a:spcAft>
                          <a:spcPct val="0"/>
                        </a:spcAft>
                        <a:buClr>
                          <a:schemeClr val="tx2"/>
                        </a:buClr>
                        <a:buSzTx/>
                        <a:buFontTx/>
                        <a:buNone/>
                        <a:tabLst/>
                      </a:pPr>
                      <a:r>
                        <a:rPr kumimoji="0" lang="en-US" altLang="ro-RO" sz="2000" b="1" i="0" u="none" strike="noStrike" cap="none" normalizeH="0" baseline="0" smtClean="0">
                          <a:ln>
                            <a:noFill/>
                          </a:ln>
                          <a:solidFill>
                            <a:schemeClr val="tx1"/>
                          </a:solidFill>
                          <a:effectLst/>
                          <a:latin typeface="Arial" panose="020B0604020202020204" pitchFamily="34" charset="0"/>
                        </a:rPr>
                        <a:t>(</a:t>
                      </a:r>
                      <a:r>
                        <a:rPr kumimoji="0" lang="ro-RO" altLang="ro-RO" sz="2000" b="1" i="0" u="none" strike="noStrike" cap="none" normalizeH="0" baseline="0" smtClean="0">
                          <a:ln>
                            <a:noFill/>
                          </a:ln>
                          <a:solidFill>
                            <a:schemeClr val="tx1"/>
                          </a:solidFill>
                          <a:effectLst/>
                          <a:latin typeface="Arial" panose="020B0604020202020204" pitchFamily="34" charset="0"/>
                        </a:rPr>
                        <a:t>hârtie</a:t>
                      </a:r>
                      <a:r>
                        <a:rPr kumimoji="0" lang="en-US" altLang="ro-RO" sz="2000" b="1" i="0" u="none" strike="noStrike" cap="none" normalizeH="0" baseline="0" smtClean="0">
                          <a:ln>
                            <a:noFill/>
                          </a:ln>
                          <a:solidFill>
                            <a:schemeClr val="tx1"/>
                          </a:solidFill>
                          <a:effectLst/>
                          <a:latin typeface="Arial" panose="020B0604020202020204" pitchFamily="34" charset="0"/>
                        </a:rPr>
                        <a:t> &amp; IT)</a:t>
                      </a:r>
                      <a:endParaRPr kumimoji="0" lang="es-ES_tradnl" altLang="ro-RO" sz="2000" b="1" i="0" u="none" strike="noStrike" cap="none" normalizeH="0" baseline="0" smtClean="0">
                        <a:ln>
                          <a:noFill/>
                        </a:ln>
                        <a:solidFill>
                          <a:schemeClr val="tx1"/>
                        </a:solidFill>
                        <a:effectLst/>
                        <a:latin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chemeClr val="tx2"/>
                        </a:buClr>
                        <a:defRPr sz="2800">
                          <a:solidFill>
                            <a:schemeClr val="tx1"/>
                          </a:solidFill>
                          <a:latin typeface="Arial" panose="020B0604020202020204" pitchFamily="34" charset="0"/>
                        </a:defRPr>
                      </a:lvl1pPr>
                      <a:lvl2pPr algn="l">
                        <a:spcBef>
                          <a:spcPct val="20000"/>
                        </a:spcBef>
                        <a:defRPr sz="2400">
                          <a:solidFill>
                            <a:schemeClr val="tx1"/>
                          </a:solidFill>
                          <a:latin typeface="Arial" panose="020B0604020202020204" pitchFamily="34" charset="0"/>
                        </a:defRPr>
                      </a:lvl2pPr>
                      <a:lvl3pPr algn="l">
                        <a:spcBef>
                          <a:spcPct val="20000"/>
                        </a:spcBef>
                        <a:buClr>
                          <a:schemeClr val="tx2"/>
                        </a:buClr>
                        <a:defRPr sz="2000">
                          <a:solidFill>
                            <a:schemeClr val="tx1"/>
                          </a:solidFill>
                          <a:latin typeface="Arial" panose="020B0604020202020204" pitchFamily="34" charset="0"/>
                        </a:defRPr>
                      </a:lvl3pPr>
                      <a:lvl4pPr algn="l">
                        <a:spcBef>
                          <a:spcPct val="20000"/>
                        </a:spcBef>
                        <a:defRPr>
                          <a:solidFill>
                            <a:schemeClr val="tx1"/>
                          </a:solidFill>
                          <a:latin typeface="Arial" panose="020B0604020202020204" pitchFamily="34" charset="0"/>
                        </a:defRPr>
                      </a:lvl4pPr>
                      <a:lvl5pPr algn="l">
                        <a:spcBef>
                          <a:spcPct val="20000"/>
                        </a:spcBef>
                        <a:buClr>
                          <a:schemeClr val="tx2"/>
                        </a:buClr>
                        <a:defRPr>
                          <a:solidFill>
                            <a:schemeClr val="tx1"/>
                          </a:solidFill>
                          <a:latin typeface="Arial" panose="020B0604020202020204" pitchFamily="34" charset="0"/>
                        </a:defRPr>
                      </a:lvl5pPr>
                      <a:lvl6pPr fontAlgn="base">
                        <a:spcBef>
                          <a:spcPct val="20000"/>
                        </a:spcBef>
                        <a:spcAft>
                          <a:spcPct val="0"/>
                        </a:spcAft>
                        <a:buClr>
                          <a:schemeClr val="tx2"/>
                        </a:buClr>
                        <a:defRPr>
                          <a:solidFill>
                            <a:schemeClr val="tx1"/>
                          </a:solidFill>
                          <a:latin typeface="Arial" panose="020B0604020202020204" pitchFamily="34" charset="0"/>
                        </a:defRPr>
                      </a:lvl6pPr>
                      <a:lvl7pPr fontAlgn="base">
                        <a:spcBef>
                          <a:spcPct val="20000"/>
                        </a:spcBef>
                        <a:spcAft>
                          <a:spcPct val="0"/>
                        </a:spcAft>
                        <a:buClr>
                          <a:schemeClr val="tx2"/>
                        </a:buClr>
                        <a:defRPr>
                          <a:solidFill>
                            <a:schemeClr val="tx1"/>
                          </a:solidFill>
                          <a:latin typeface="Arial" panose="020B0604020202020204" pitchFamily="34" charset="0"/>
                        </a:defRPr>
                      </a:lvl7pPr>
                      <a:lvl8pPr fontAlgn="base">
                        <a:spcBef>
                          <a:spcPct val="20000"/>
                        </a:spcBef>
                        <a:spcAft>
                          <a:spcPct val="0"/>
                        </a:spcAft>
                        <a:buClr>
                          <a:schemeClr val="tx2"/>
                        </a:buClr>
                        <a:defRPr>
                          <a:solidFill>
                            <a:schemeClr val="tx1"/>
                          </a:solidFill>
                          <a:latin typeface="Arial" panose="020B0604020202020204" pitchFamily="34" charset="0"/>
                        </a:defRPr>
                      </a:lvl8pPr>
                      <a:lvl9pPr fontAlgn="base">
                        <a:spcBef>
                          <a:spcPct val="20000"/>
                        </a:spcBef>
                        <a:spcAft>
                          <a:spcPct val="0"/>
                        </a:spcAft>
                        <a:buClr>
                          <a:schemeClr val="tx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r>
                        <a:rPr kumimoji="0" lang="ro-RO" altLang="ro-RO" sz="1800" b="1" i="0" u="none" strike="noStrike" cap="none" normalizeH="0" baseline="0" smtClean="0">
                          <a:ln>
                            <a:noFill/>
                          </a:ln>
                          <a:solidFill>
                            <a:schemeClr val="tx1"/>
                          </a:solidFill>
                          <a:effectLst/>
                          <a:latin typeface="Arial" panose="020B0604020202020204" pitchFamily="34" charset="0"/>
                        </a:rPr>
                        <a:t>Înregistrări manuale în computer </a:t>
                      </a:r>
                      <a:r>
                        <a:rPr kumimoji="0" lang="en-US" altLang="ro-RO" sz="1800" b="1" i="0" u="none" strike="noStrike" cap="none" normalizeH="0" baseline="0" smtClean="0">
                          <a:ln>
                            <a:noFill/>
                          </a:ln>
                          <a:solidFill>
                            <a:schemeClr val="tx1"/>
                          </a:solidFill>
                          <a:effectLst/>
                          <a:latin typeface="Arial" panose="020B0604020202020204" pitchFamily="34" charset="0"/>
                        </a:rPr>
                        <a:t>(e</a:t>
                      </a:r>
                      <a:r>
                        <a:rPr kumimoji="0" lang="ro-RO" altLang="ro-RO" sz="1800" b="1" i="0" u="none" strike="noStrike" cap="none" normalizeH="0" baseline="0" smtClean="0">
                          <a:ln>
                            <a:noFill/>
                          </a:ln>
                          <a:solidFill>
                            <a:schemeClr val="tx1"/>
                          </a:solidFill>
                          <a:effectLst/>
                          <a:latin typeface="Arial" panose="020B0604020202020204" pitchFamily="34" charset="0"/>
                        </a:rPr>
                        <a:t>x</a:t>
                      </a:r>
                      <a:r>
                        <a:rPr kumimoji="0" lang="en-US" altLang="ro-RO" sz="1800" b="1" i="0" u="none" strike="noStrike" cap="none" normalizeH="0" baseline="0" smtClean="0">
                          <a:ln>
                            <a:noFill/>
                          </a:ln>
                          <a:solidFill>
                            <a:schemeClr val="tx1"/>
                          </a:solidFill>
                          <a:effectLst/>
                          <a:latin typeface="Arial" panose="020B0604020202020204" pitchFamily="34" charset="0"/>
                        </a:rPr>
                        <a:t>. Excel, software), </a:t>
                      </a:r>
                      <a:r>
                        <a:rPr kumimoji="0" lang="ro-RO" altLang="ro-RO" sz="1800" b="1" i="0" u="none" strike="noStrike" cap="none" normalizeH="0" baseline="0" smtClean="0">
                          <a:ln>
                            <a:noFill/>
                          </a:ln>
                          <a:solidFill>
                            <a:schemeClr val="tx1"/>
                          </a:solidFill>
                          <a:effectLst/>
                          <a:latin typeface="Arial" panose="020B0604020202020204" pitchFamily="34" charset="0"/>
                        </a:rPr>
                        <a:t>cod de bare</a:t>
                      </a:r>
                      <a:r>
                        <a:rPr kumimoji="0" lang="en-US" altLang="ro-RO" sz="1800" b="1" i="0" u="none" strike="noStrike" cap="none" normalizeH="0" baseline="0" smtClean="0">
                          <a:ln>
                            <a:noFill/>
                          </a:ln>
                          <a:solidFill>
                            <a:schemeClr val="tx1"/>
                          </a:solidFill>
                          <a:effectLst/>
                          <a:latin typeface="Arial" panose="020B0604020202020204" pitchFamily="34" charset="0"/>
                        </a:rPr>
                        <a:t>, acces relativ rapid</a:t>
                      </a:r>
                      <a:endParaRPr kumimoji="0" lang="es-ES_tradnl" altLang="ro-RO" sz="1800" b="1" i="0" u="none" strike="noStrike" cap="none" normalizeH="0" baseline="0" smtClean="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chemeClr val="tx2"/>
                        </a:buClr>
                        <a:defRPr sz="2800">
                          <a:solidFill>
                            <a:schemeClr val="tx1"/>
                          </a:solidFill>
                          <a:latin typeface="Arial" panose="020B0604020202020204" pitchFamily="34" charset="0"/>
                        </a:defRPr>
                      </a:lvl1pPr>
                      <a:lvl2pPr algn="l">
                        <a:spcBef>
                          <a:spcPct val="20000"/>
                        </a:spcBef>
                        <a:defRPr sz="2400">
                          <a:solidFill>
                            <a:schemeClr val="tx1"/>
                          </a:solidFill>
                          <a:latin typeface="Arial" panose="020B0604020202020204" pitchFamily="34" charset="0"/>
                        </a:defRPr>
                      </a:lvl2pPr>
                      <a:lvl3pPr algn="l">
                        <a:spcBef>
                          <a:spcPct val="20000"/>
                        </a:spcBef>
                        <a:buClr>
                          <a:schemeClr val="tx2"/>
                        </a:buClr>
                        <a:defRPr sz="2000">
                          <a:solidFill>
                            <a:schemeClr val="tx1"/>
                          </a:solidFill>
                          <a:latin typeface="Arial" panose="020B0604020202020204" pitchFamily="34" charset="0"/>
                        </a:defRPr>
                      </a:lvl3pPr>
                      <a:lvl4pPr algn="l">
                        <a:spcBef>
                          <a:spcPct val="20000"/>
                        </a:spcBef>
                        <a:defRPr>
                          <a:solidFill>
                            <a:schemeClr val="tx1"/>
                          </a:solidFill>
                          <a:latin typeface="Arial" panose="020B0604020202020204" pitchFamily="34" charset="0"/>
                        </a:defRPr>
                      </a:lvl4pPr>
                      <a:lvl5pPr algn="l">
                        <a:spcBef>
                          <a:spcPct val="20000"/>
                        </a:spcBef>
                        <a:buClr>
                          <a:schemeClr val="tx2"/>
                        </a:buClr>
                        <a:defRPr>
                          <a:solidFill>
                            <a:schemeClr val="tx1"/>
                          </a:solidFill>
                          <a:latin typeface="Arial" panose="020B0604020202020204" pitchFamily="34" charset="0"/>
                        </a:defRPr>
                      </a:lvl5pPr>
                      <a:lvl6pPr fontAlgn="base">
                        <a:spcBef>
                          <a:spcPct val="20000"/>
                        </a:spcBef>
                        <a:spcAft>
                          <a:spcPct val="0"/>
                        </a:spcAft>
                        <a:buClr>
                          <a:schemeClr val="tx2"/>
                        </a:buClr>
                        <a:defRPr>
                          <a:solidFill>
                            <a:schemeClr val="tx1"/>
                          </a:solidFill>
                          <a:latin typeface="Arial" panose="020B0604020202020204" pitchFamily="34" charset="0"/>
                        </a:defRPr>
                      </a:lvl6pPr>
                      <a:lvl7pPr fontAlgn="base">
                        <a:spcBef>
                          <a:spcPct val="20000"/>
                        </a:spcBef>
                        <a:spcAft>
                          <a:spcPct val="0"/>
                        </a:spcAft>
                        <a:buClr>
                          <a:schemeClr val="tx2"/>
                        </a:buClr>
                        <a:defRPr>
                          <a:solidFill>
                            <a:schemeClr val="tx1"/>
                          </a:solidFill>
                          <a:latin typeface="Arial" panose="020B0604020202020204" pitchFamily="34" charset="0"/>
                        </a:defRPr>
                      </a:lvl7pPr>
                      <a:lvl8pPr fontAlgn="base">
                        <a:spcBef>
                          <a:spcPct val="20000"/>
                        </a:spcBef>
                        <a:spcAft>
                          <a:spcPct val="0"/>
                        </a:spcAft>
                        <a:buClr>
                          <a:schemeClr val="tx2"/>
                        </a:buClr>
                        <a:defRPr>
                          <a:solidFill>
                            <a:schemeClr val="tx1"/>
                          </a:solidFill>
                          <a:latin typeface="Arial" panose="020B0604020202020204" pitchFamily="34" charset="0"/>
                        </a:defRPr>
                      </a:lvl8pPr>
                      <a:lvl9pPr fontAlgn="base">
                        <a:spcBef>
                          <a:spcPct val="20000"/>
                        </a:spcBef>
                        <a:spcAft>
                          <a:spcPct val="0"/>
                        </a:spcAft>
                        <a:buClr>
                          <a:schemeClr val="tx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r>
                        <a:rPr kumimoji="0" lang="ro-RO" altLang="ro-RO" sz="2000" b="1" i="0" u="none" strike="noStrike" cap="none" normalizeH="0" baseline="0" smtClean="0">
                          <a:ln>
                            <a:noFill/>
                          </a:ln>
                          <a:solidFill>
                            <a:schemeClr val="tx1"/>
                          </a:solidFill>
                          <a:effectLst/>
                          <a:latin typeface="Arial" panose="020B0604020202020204" pitchFamily="34" charset="0"/>
                        </a:rPr>
                        <a:t>Moderat spre ridicată</a:t>
                      </a:r>
                      <a:endParaRPr kumimoji="0" lang="es-ES_tradnl" altLang="ro-RO" sz="2000" b="1" i="0" u="none" strike="noStrike" cap="none" normalizeH="0" baseline="0" smtClean="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chemeClr val="tx2"/>
                        </a:buClr>
                        <a:defRPr sz="2800">
                          <a:solidFill>
                            <a:schemeClr val="tx1"/>
                          </a:solidFill>
                          <a:latin typeface="Arial" panose="020B0604020202020204" pitchFamily="34" charset="0"/>
                        </a:defRPr>
                      </a:lvl1pPr>
                      <a:lvl2pPr algn="l">
                        <a:spcBef>
                          <a:spcPct val="20000"/>
                        </a:spcBef>
                        <a:defRPr sz="2400">
                          <a:solidFill>
                            <a:schemeClr val="tx1"/>
                          </a:solidFill>
                          <a:latin typeface="Arial" panose="020B0604020202020204" pitchFamily="34" charset="0"/>
                        </a:defRPr>
                      </a:lvl2pPr>
                      <a:lvl3pPr algn="l">
                        <a:spcBef>
                          <a:spcPct val="20000"/>
                        </a:spcBef>
                        <a:buClr>
                          <a:schemeClr val="tx2"/>
                        </a:buClr>
                        <a:defRPr sz="2000">
                          <a:solidFill>
                            <a:schemeClr val="tx1"/>
                          </a:solidFill>
                          <a:latin typeface="Arial" panose="020B0604020202020204" pitchFamily="34" charset="0"/>
                        </a:defRPr>
                      </a:lvl3pPr>
                      <a:lvl4pPr algn="l">
                        <a:spcBef>
                          <a:spcPct val="20000"/>
                        </a:spcBef>
                        <a:defRPr>
                          <a:solidFill>
                            <a:schemeClr val="tx1"/>
                          </a:solidFill>
                          <a:latin typeface="Arial" panose="020B0604020202020204" pitchFamily="34" charset="0"/>
                        </a:defRPr>
                      </a:lvl4pPr>
                      <a:lvl5pPr algn="l">
                        <a:spcBef>
                          <a:spcPct val="20000"/>
                        </a:spcBef>
                        <a:buClr>
                          <a:schemeClr val="tx2"/>
                        </a:buClr>
                        <a:defRPr>
                          <a:solidFill>
                            <a:schemeClr val="tx1"/>
                          </a:solidFill>
                          <a:latin typeface="Arial" panose="020B0604020202020204" pitchFamily="34" charset="0"/>
                        </a:defRPr>
                      </a:lvl5pPr>
                      <a:lvl6pPr fontAlgn="base">
                        <a:spcBef>
                          <a:spcPct val="20000"/>
                        </a:spcBef>
                        <a:spcAft>
                          <a:spcPct val="0"/>
                        </a:spcAft>
                        <a:buClr>
                          <a:schemeClr val="tx2"/>
                        </a:buClr>
                        <a:defRPr>
                          <a:solidFill>
                            <a:schemeClr val="tx1"/>
                          </a:solidFill>
                          <a:latin typeface="Arial" panose="020B0604020202020204" pitchFamily="34" charset="0"/>
                        </a:defRPr>
                      </a:lvl6pPr>
                      <a:lvl7pPr fontAlgn="base">
                        <a:spcBef>
                          <a:spcPct val="20000"/>
                        </a:spcBef>
                        <a:spcAft>
                          <a:spcPct val="0"/>
                        </a:spcAft>
                        <a:buClr>
                          <a:schemeClr val="tx2"/>
                        </a:buClr>
                        <a:defRPr>
                          <a:solidFill>
                            <a:schemeClr val="tx1"/>
                          </a:solidFill>
                          <a:latin typeface="Arial" panose="020B0604020202020204" pitchFamily="34" charset="0"/>
                        </a:defRPr>
                      </a:lvl7pPr>
                      <a:lvl8pPr fontAlgn="base">
                        <a:spcBef>
                          <a:spcPct val="20000"/>
                        </a:spcBef>
                        <a:spcAft>
                          <a:spcPct val="0"/>
                        </a:spcAft>
                        <a:buClr>
                          <a:schemeClr val="tx2"/>
                        </a:buClr>
                        <a:defRPr>
                          <a:solidFill>
                            <a:schemeClr val="tx1"/>
                          </a:solidFill>
                          <a:latin typeface="Arial" panose="020B0604020202020204" pitchFamily="34" charset="0"/>
                        </a:defRPr>
                      </a:lvl8pPr>
                      <a:lvl9pPr fontAlgn="base">
                        <a:spcBef>
                          <a:spcPct val="20000"/>
                        </a:spcBef>
                        <a:spcAft>
                          <a:spcPct val="0"/>
                        </a:spcAft>
                        <a:buClr>
                          <a:schemeClr val="tx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r>
                        <a:rPr kumimoji="0" lang="en-US" altLang="ro-RO" sz="2000" b="1" i="0" u="none" strike="noStrike" cap="none" normalizeH="0" baseline="0" smtClean="0">
                          <a:ln>
                            <a:noFill/>
                          </a:ln>
                          <a:solidFill>
                            <a:schemeClr val="hlink"/>
                          </a:solidFill>
                          <a:effectLst/>
                          <a:latin typeface="Arial" panose="020B0604020202020204" pitchFamily="34" charset="0"/>
                        </a:rPr>
                        <a:t>Destul de r</a:t>
                      </a:r>
                      <a:r>
                        <a:rPr kumimoji="0" lang="ro-RO" altLang="ro-RO" sz="2000" b="1" i="0" u="none" strike="noStrike" cap="none" normalizeH="0" baseline="0" smtClean="0">
                          <a:ln>
                            <a:noFill/>
                          </a:ln>
                          <a:solidFill>
                            <a:schemeClr val="hlink"/>
                          </a:solidFill>
                          <a:effectLst/>
                          <a:latin typeface="Arial" panose="020B0604020202020204" pitchFamily="34" charset="0"/>
                        </a:rPr>
                        <a:t>idicat</a:t>
                      </a:r>
                      <a:endParaRPr kumimoji="0" lang="es-ES_tradnl" altLang="ro-RO" sz="2000" b="1" i="0" u="none" strike="noStrike" cap="none" normalizeH="0" baseline="0" smtClean="0">
                        <a:ln>
                          <a:noFill/>
                        </a:ln>
                        <a:solidFill>
                          <a:schemeClr val="hlink"/>
                        </a:solidFill>
                        <a:effectLst/>
                        <a:latin typeface="Arial" panose="020B0604020202020204" pitchFamily="34" charset="0"/>
                      </a:endParaRPr>
                    </a:p>
                    <a:p>
                      <a:pPr marL="0" marR="0" lvl="0" indent="0" algn="l" defTabSz="914400" rtl="0" eaLnBrk="1" fontAlgn="base" latinLnBrk="0" hangingPunct="1">
                        <a:lnSpc>
                          <a:spcPct val="100000"/>
                        </a:lnSpc>
                        <a:spcBef>
                          <a:spcPct val="20000"/>
                        </a:spcBef>
                        <a:spcAft>
                          <a:spcPct val="0"/>
                        </a:spcAft>
                        <a:buClr>
                          <a:schemeClr val="tx2"/>
                        </a:buClr>
                        <a:buSzTx/>
                        <a:buFontTx/>
                        <a:buNone/>
                        <a:tabLst/>
                      </a:pPr>
                      <a:r>
                        <a:rPr kumimoji="0" lang="en-US" altLang="ro-RO" sz="2000" b="1" i="0" u="none" strike="noStrike" cap="none" normalizeH="0" baseline="0" smtClean="0">
                          <a:ln>
                            <a:noFill/>
                          </a:ln>
                          <a:solidFill>
                            <a:schemeClr val="tx1"/>
                          </a:solidFill>
                          <a:effectLst/>
                          <a:latin typeface="Arial" panose="020B0604020202020204" pitchFamily="34" charset="0"/>
                        </a:rPr>
                        <a:t>(m</a:t>
                      </a:r>
                      <a:r>
                        <a:rPr kumimoji="0" lang="ro-RO" altLang="ro-RO" sz="2000" b="1" i="0" u="none" strike="noStrike" cap="none" normalizeH="0" baseline="0" smtClean="0">
                          <a:ln>
                            <a:noFill/>
                          </a:ln>
                          <a:solidFill>
                            <a:schemeClr val="tx1"/>
                          </a:solidFill>
                          <a:effectLst/>
                          <a:latin typeface="Arial" panose="020B0604020202020204" pitchFamily="34" charset="0"/>
                        </a:rPr>
                        <a:t>ână de lucru</a:t>
                      </a:r>
                      <a:r>
                        <a:rPr kumimoji="0" lang="en-US" altLang="ro-RO" sz="2000" b="1" i="0" u="none" strike="noStrike" cap="none" normalizeH="0" baseline="0" smtClean="0">
                          <a:ln>
                            <a:noFill/>
                          </a:ln>
                          <a:solidFill>
                            <a:schemeClr val="tx1"/>
                          </a:solidFill>
                          <a:effectLst/>
                          <a:latin typeface="Arial" panose="020B0604020202020204" pitchFamily="34" charset="0"/>
                        </a:rPr>
                        <a:t>)</a:t>
                      </a:r>
                      <a:endParaRPr kumimoji="0" lang="es-ES_tradnl" altLang="ro-RO" sz="2000" b="1" i="0" u="none" strike="noStrike" cap="none" normalizeH="0" baseline="0" smtClean="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31850">
                <a:tc>
                  <a:txBody>
                    <a:bodyPr/>
                    <a:lstStyle>
                      <a:lvl1pPr algn="l">
                        <a:spcBef>
                          <a:spcPct val="20000"/>
                        </a:spcBef>
                        <a:buClr>
                          <a:schemeClr val="tx2"/>
                        </a:buClr>
                        <a:defRPr sz="2800">
                          <a:solidFill>
                            <a:schemeClr val="tx1"/>
                          </a:solidFill>
                          <a:latin typeface="Arial" panose="020B0604020202020204" pitchFamily="34" charset="0"/>
                        </a:defRPr>
                      </a:lvl1pPr>
                      <a:lvl2pPr algn="l">
                        <a:spcBef>
                          <a:spcPct val="20000"/>
                        </a:spcBef>
                        <a:defRPr sz="2400">
                          <a:solidFill>
                            <a:schemeClr val="tx1"/>
                          </a:solidFill>
                          <a:latin typeface="Arial" panose="020B0604020202020204" pitchFamily="34" charset="0"/>
                        </a:defRPr>
                      </a:lvl2pPr>
                      <a:lvl3pPr algn="l">
                        <a:spcBef>
                          <a:spcPct val="20000"/>
                        </a:spcBef>
                        <a:buClr>
                          <a:schemeClr val="tx2"/>
                        </a:buClr>
                        <a:defRPr sz="2000">
                          <a:solidFill>
                            <a:schemeClr val="tx1"/>
                          </a:solidFill>
                          <a:latin typeface="Arial" panose="020B0604020202020204" pitchFamily="34" charset="0"/>
                        </a:defRPr>
                      </a:lvl3pPr>
                      <a:lvl4pPr algn="l">
                        <a:spcBef>
                          <a:spcPct val="20000"/>
                        </a:spcBef>
                        <a:defRPr>
                          <a:solidFill>
                            <a:schemeClr val="tx1"/>
                          </a:solidFill>
                          <a:latin typeface="Arial" panose="020B0604020202020204" pitchFamily="34" charset="0"/>
                        </a:defRPr>
                      </a:lvl4pPr>
                      <a:lvl5pPr algn="l">
                        <a:spcBef>
                          <a:spcPct val="20000"/>
                        </a:spcBef>
                        <a:buClr>
                          <a:schemeClr val="tx2"/>
                        </a:buClr>
                        <a:defRPr>
                          <a:solidFill>
                            <a:schemeClr val="tx1"/>
                          </a:solidFill>
                          <a:latin typeface="Arial" panose="020B0604020202020204" pitchFamily="34" charset="0"/>
                        </a:defRPr>
                      </a:lvl5pPr>
                      <a:lvl6pPr fontAlgn="base">
                        <a:spcBef>
                          <a:spcPct val="20000"/>
                        </a:spcBef>
                        <a:spcAft>
                          <a:spcPct val="0"/>
                        </a:spcAft>
                        <a:buClr>
                          <a:schemeClr val="tx2"/>
                        </a:buClr>
                        <a:defRPr>
                          <a:solidFill>
                            <a:schemeClr val="tx1"/>
                          </a:solidFill>
                          <a:latin typeface="Arial" panose="020B0604020202020204" pitchFamily="34" charset="0"/>
                        </a:defRPr>
                      </a:lvl6pPr>
                      <a:lvl7pPr fontAlgn="base">
                        <a:spcBef>
                          <a:spcPct val="20000"/>
                        </a:spcBef>
                        <a:spcAft>
                          <a:spcPct val="0"/>
                        </a:spcAft>
                        <a:buClr>
                          <a:schemeClr val="tx2"/>
                        </a:buClr>
                        <a:defRPr>
                          <a:solidFill>
                            <a:schemeClr val="tx1"/>
                          </a:solidFill>
                          <a:latin typeface="Arial" panose="020B0604020202020204" pitchFamily="34" charset="0"/>
                        </a:defRPr>
                      </a:lvl7pPr>
                      <a:lvl8pPr fontAlgn="base">
                        <a:spcBef>
                          <a:spcPct val="20000"/>
                        </a:spcBef>
                        <a:spcAft>
                          <a:spcPct val="0"/>
                        </a:spcAft>
                        <a:buClr>
                          <a:schemeClr val="tx2"/>
                        </a:buClr>
                        <a:defRPr>
                          <a:solidFill>
                            <a:schemeClr val="tx1"/>
                          </a:solidFill>
                          <a:latin typeface="Arial" panose="020B0604020202020204" pitchFamily="34" charset="0"/>
                        </a:defRPr>
                      </a:lvl8pPr>
                      <a:lvl9pPr fontAlgn="base">
                        <a:spcBef>
                          <a:spcPct val="20000"/>
                        </a:spcBef>
                        <a:spcAft>
                          <a:spcPct val="0"/>
                        </a:spcAft>
                        <a:buClr>
                          <a:schemeClr val="tx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r>
                        <a:rPr kumimoji="0" lang="en-US" altLang="ro-RO" sz="2000" b="1" i="0" u="none" strike="noStrike" cap="none" normalizeH="0" baseline="0" smtClean="0">
                          <a:ln>
                            <a:noFill/>
                          </a:ln>
                          <a:solidFill>
                            <a:schemeClr val="hlink"/>
                          </a:solidFill>
                          <a:effectLst/>
                          <a:latin typeface="Arial" panose="020B0604020202020204" pitchFamily="34" charset="0"/>
                        </a:rPr>
                        <a:t>IT </a:t>
                      </a:r>
                      <a:r>
                        <a:rPr kumimoji="0" lang="en-US" altLang="ro-RO" sz="2000" b="1" i="0" u="none" strike="noStrike" cap="none" normalizeH="0" baseline="0" smtClean="0">
                          <a:ln>
                            <a:noFill/>
                          </a:ln>
                          <a:solidFill>
                            <a:schemeClr val="tx1"/>
                          </a:solidFill>
                          <a:effectLst/>
                          <a:latin typeface="Arial" panose="020B0604020202020204" pitchFamily="34" charset="0"/>
                        </a:rPr>
                        <a:t>(</a:t>
                      </a:r>
                      <a:r>
                        <a:rPr kumimoji="0" lang="ro-RO" altLang="ro-RO" sz="2000" b="1" i="0" u="none" strike="noStrike" cap="none" normalizeH="0" baseline="0" smtClean="0">
                          <a:ln>
                            <a:noFill/>
                          </a:ln>
                          <a:solidFill>
                            <a:schemeClr val="tx1"/>
                          </a:solidFill>
                          <a:effectLst/>
                          <a:latin typeface="Arial" panose="020B0604020202020204" pitchFamily="34" charset="0"/>
                        </a:rPr>
                        <a:t>în principal</a:t>
                      </a:r>
                      <a:r>
                        <a:rPr kumimoji="0" lang="en-US" altLang="ro-RO" sz="2000" b="1" i="0" u="none" strike="noStrike" cap="none" normalizeH="0" baseline="0" smtClean="0">
                          <a:ln>
                            <a:noFill/>
                          </a:ln>
                          <a:solidFill>
                            <a:schemeClr val="tx1"/>
                          </a:solidFill>
                          <a:effectLst/>
                          <a:latin typeface="Arial" panose="020B0604020202020204" pitchFamily="34" charset="0"/>
                        </a:rPr>
                        <a:t>)</a:t>
                      </a:r>
                    </a:p>
                    <a:p>
                      <a:pPr marL="0" marR="0" lvl="0" indent="0" algn="l" defTabSz="914400" rtl="0" eaLnBrk="1" fontAlgn="base" latinLnBrk="0" hangingPunct="1">
                        <a:lnSpc>
                          <a:spcPct val="100000"/>
                        </a:lnSpc>
                        <a:spcBef>
                          <a:spcPct val="20000"/>
                        </a:spcBef>
                        <a:spcAft>
                          <a:spcPct val="0"/>
                        </a:spcAft>
                        <a:buClr>
                          <a:schemeClr val="tx2"/>
                        </a:buClr>
                        <a:buSzTx/>
                        <a:buFontTx/>
                        <a:buNone/>
                        <a:tabLst/>
                      </a:pPr>
                      <a:r>
                        <a:rPr kumimoji="0" lang="ro-RO" altLang="ro-RO" sz="1400" b="1" i="0" u="none" strike="noStrike" cap="none" normalizeH="0" baseline="0" smtClean="0">
                          <a:ln>
                            <a:noFill/>
                          </a:ln>
                          <a:solidFill>
                            <a:schemeClr val="tx1"/>
                          </a:solidFill>
                          <a:effectLst/>
                          <a:latin typeface="Arial" panose="020B0604020202020204" pitchFamily="34" charset="0"/>
                        </a:rPr>
                        <a:t>Tehnologia informaţiei</a:t>
                      </a:r>
                      <a:endParaRPr kumimoji="0" lang="es-ES_tradnl" altLang="ro-RO" sz="1400" b="1" i="0" u="none" strike="noStrike" cap="none" normalizeH="0" baseline="0" smtClean="0">
                        <a:ln>
                          <a:noFill/>
                        </a:ln>
                        <a:solidFill>
                          <a:schemeClr val="tx1"/>
                        </a:solidFill>
                        <a:effectLst/>
                        <a:latin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chemeClr val="tx2"/>
                        </a:buClr>
                        <a:defRPr sz="2800">
                          <a:solidFill>
                            <a:schemeClr val="tx1"/>
                          </a:solidFill>
                          <a:latin typeface="Arial" panose="020B0604020202020204" pitchFamily="34" charset="0"/>
                        </a:defRPr>
                      </a:lvl1pPr>
                      <a:lvl2pPr algn="l">
                        <a:spcBef>
                          <a:spcPct val="20000"/>
                        </a:spcBef>
                        <a:defRPr sz="2400">
                          <a:solidFill>
                            <a:schemeClr val="tx1"/>
                          </a:solidFill>
                          <a:latin typeface="Arial" panose="020B0604020202020204" pitchFamily="34" charset="0"/>
                        </a:defRPr>
                      </a:lvl2pPr>
                      <a:lvl3pPr algn="l">
                        <a:spcBef>
                          <a:spcPct val="20000"/>
                        </a:spcBef>
                        <a:buClr>
                          <a:schemeClr val="tx2"/>
                        </a:buClr>
                        <a:defRPr sz="2000">
                          <a:solidFill>
                            <a:schemeClr val="tx1"/>
                          </a:solidFill>
                          <a:latin typeface="Arial" panose="020B0604020202020204" pitchFamily="34" charset="0"/>
                        </a:defRPr>
                      </a:lvl3pPr>
                      <a:lvl4pPr algn="l">
                        <a:spcBef>
                          <a:spcPct val="20000"/>
                        </a:spcBef>
                        <a:defRPr>
                          <a:solidFill>
                            <a:schemeClr val="tx1"/>
                          </a:solidFill>
                          <a:latin typeface="Arial" panose="020B0604020202020204" pitchFamily="34" charset="0"/>
                        </a:defRPr>
                      </a:lvl4pPr>
                      <a:lvl5pPr algn="l">
                        <a:spcBef>
                          <a:spcPct val="20000"/>
                        </a:spcBef>
                        <a:buClr>
                          <a:schemeClr val="tx2"/>
                        </a:buClr>
                        <a:defRPr>
                          <a:solidFill>
                            <a:schemeClr val="tx1"/>
                          </a:solidFill>
                          <a:latin typeface="Arial" panose="020B0604020202020204" pitchFamily="34" charset="0"/>
                        </a:defRPr>
                      </a:lvl5pPr>
                      <a:lvl6pPr fontAlgn="base">
                        <a:spcBef>
                          <a:spcPct val="20000"/>
                        </a:spcBef>
                        <a:spcAft>
                          <a:spcPct val="0"/>
                        </a:spcAft>
                        <a:buClr>
                          <a:schemeClr val="tx2"/>
                        </a:buClr>
                        <a:defRPr>
                          <a:solidFill>
                            <a:schemeClr val="tx1"/>
                          </a:solidFill>
                          <a:latin typeface="Arial" panose="020B0604020202020204" pitchFamily="34" charset="0"/>
                        </a:defRPr>
                      </a:lvl6pPr>
                      <a:lvl7pPr fontAlgn="base">
                        <a:spcBef>
                          <a:spcPct val="20000"/>
                        </a:spcBef>
                        <a:spcAft>
                          <a:spcPct val="0"/>
                        </a:spcAft>
                        <a:buClr>
                          <a:schemeClr val="tx2"/>
                        </a:buClr>
                        <a:defRPr>
                          <a:solidFill>
                            <a:schemeClr val="tx1"/>
                          </a:solidFill>
                          <a:latin typeface="Arial" panose="020B0604020202020204" pitchFamily="34" charset="0"/>
                        </a:defRPr>
                      </a:lvl7pPr>
                      <a:lvl8pPr fontAlgn="base">
                        <a:spcBef>
                          <a:spcPct val="20000"/>
                        </a:spcBef>
                        <a:spcAft>
                          <a:spcPct val="0"/>
                        </a:spcAft>
                        <a:buClr>
                          <a:schemeClr val="tx2"/>
                        </a:buClr>
                        <a:defRPr>
                          <a:solidFill>
                            <a:schemeClr val="tx1"/>
                          </a:solidFill>
                          <a:latin typeface="Arial" panose="020B0604020202020204" pitchFamily="34" charset="0"/>
                        </a:defRPr>
                      </a:lvl8pPr>
                      <a:lvl9pPr fontAlgn="base">
                        <a:spcBef>
                          <a:spcPct val="20000"/>
                        </a:spcBef>
                        <a:spcAft>
                          <a:spcPct val="0"/>
                        </a:spcAft>
                        <a:buClr>
                          <a:schemeClr val="tx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r>
                        <a:rPr kumimoji="0" lang="ro-RO" altLang="ro-RO" sz="1800" b="1" i="0" u="none" strike="noStrike" cap="none" normalizeH="0" baseline="0" smtClean="0">
                          <a:ln>
                            <a:noFill/>
                          </a:ln>
                          <a:solidFill>
                            <a:schemeClr val="tx1"/>
                          </a:solidFill>
                          <a:effectLst/>
                          <a:latin typeface="Arial" panose="020B0604020202020204" pitchFamily="34" charset="0"/>
                        </a:rPr>
                        <a:t>O mare parte a înregistrărilor se execută automat prin senzori</a:t>
                      </a:r>
                      <a:r>
                        <a:rPr kumimoji="0" lang="en-US" altLang="ro-RO" sz="1800" b="1" i="0" u="none" strike="noStrike" cap="none" normalizeH="0" baseline="0" smtClean="0">
                          <a:ln>
                            <a:noFill/>
                          </a:ln>
                          <a:solidFill>
                            <a:schemeClr val="tx1"/>
                          </a:solidFill>
                          <a:effectLst/>
                          <a:latin typeface="Arial" panose="020B0604020202020204" pitchFamily="34" charset="0"/>
                        </a:rPr>
                        <a:t> (e</a:t>
                      </a:r>
                      <a:r>
                        <a:rPr kumimoji="0" lang="ro-RO" altLang="ro-RO" sz="1800" b="1" i="0" u="none" strike="noStrike" cap="none" normalizeH="0" baseline="0" smtClean="0">
                          <a:ln>
                            <a:noFill/>
                          </a:ln>
                          <a:solidFill>
                            <a:schemeClr val="tx1"/>
                          </a:solidFill>
                          <a:effectLst/>
                          <a:latin typeface="Arial" panose="020B0604020202020204" pitchFamily="34" charset="0"/>
                        </a:rPr>
                        <a:t>x</a:t>
                      </a:r>
                      <a:r>
                        <a:rPr kumimoji="0" lang="en-US" altLang="ro-RO" sz="1800" b="1" i="0" u="none" strike="noStrike" cap="none" normalizeH="0" baseline="0" smtClean="0">
                          <a:ln>
                            <a:noFill/>
                          </a:ln>
                          <a:solidFill>
                            <a:schemeClr val="tx1"/>
                          </a:solidFill>
                          <a:effectLst/>
                          <a:latin typeface="Arial" panose="020B0604020202020204" pitchFamily="34" charset="0"/>
                        </a:rPr>
                        <a:t>. RFID – </a:t>
                      </a:r>
                      <a:r>
                        <a:rPr kumimoji="0" lang="ro-RO" altLang="ro-RO" sz="1800" b="1" i="0" u="none" strike="noStrike" cap="none" normalizeH="0" baseline="0" smtClean="0">
                          <a:ln>
                            <a:noFill/>
                          </a:ln>
                          <a:solidFill>
                            <a:schemeClr val="tx1"/>
                          </a:solidFill>
                          <a:effectLst/>
                          <a:latin typeface="Arial" panose="020B0604020202020204" pitchFamily="34" charset="0"/>
                        </a:rPr>
                        <a:t>echipament de transmitere </a:t>
                      </a:r>
                      <a:r>
                        <a:rPr kumimoji="0" lang="en-US" altLang="ro-RO" sz="1800" b="1" i="0" u="none" strike="noStrike" cap="none" normalizeH="0" baseline="0" smtClean="0">
                          <a:ln>
                            <a:noFill/>
                          </a:ln>
                          <a:solidFill>
                            <a:schemeClr val="tx1"/>
                          </a:solidFill>
                          <a:effectLst/>
                          <a:latin typeface="Arial" panose="020B0604020202020204" pitchFamily="34" charset="0"/>
                        </a:rPr>
                        <a:t>Radio), acces rapid</a:t>
                      </a:r>
                    </a:p>
                    <a:p>
                      <a:pPr marL="0" marR="0" lvl="0" indent="0" algn="l" defTabSz="914400" rtl="0" eaLnBrk="1" fontAlgn="base" latinLnBrk="0" hangingPunct="1">
                        <a:lnSpc>
                          <a:spcPct val="100000"/>
                        </a:lnSpc>
                        <a:spcBef>
                          <a:spcPct val="20000"/>
                        </a:spcBef>
                        <a:spcAft>
                          <a:spcPct val="0"/>
                        </a:spcAft>
                        <a:buClr>
                          <a:schemeClr val="tx2"/>
                        </a:buClr>
                        <a:buSzTx/>
                        <a:buFontTx/>
                        <a:buNone/>
                        <a:tabLst/>
                      </a:pPr>
                      <a:r>
                        <a:rPr kumimoji="0" lang="en-US" altLang="ro-RO" sz="1800" b="1" i="0" u="none" strike="noStrike" cap="none" normalizeH="0" baseline="0" smtClean="0">
                          <a:ln>
                            <a:noFill/>
                          </a:ln>
                          <a:solidFill>
                            <a:srgbClr val="FFCC00"/>
                          </a:solidFill>
                          <a:effectLst/>
                          <a:latin typeface="Arial" panose="020B0604020202020204" pitchFamily="34" charset="0"/>
                        </a:rPr>
                        <a:t>Posibilitati scazute de eroare</a:t>
                      </a:r>
                      <a:endParaRPr kumimoji="0" lang="es-ES_tradnl" altLang="ro-RO" sz="1800" b="1" i="0" u="none" strike="noStrike" cap="none" normalizeH="0" baseline="0" smtClean="0">
                        <a:ln>
                          <a:noFill/>
                        </a:ln>
                        <a:solidFill>
                          <a:srgbClr val="FFCC00"/>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chemeClr val="tx2"/>
                        </a:buClr>
                        <a:defRPr sz="2800">
                          <a:solidFill>
                            <a:schemeClr val="tx1"/>
                          </a:solidFill>
                          <a:latin typeface="Arial" panose="020B0604020202020204" pitchFamily="34" charset="0"/>
                        </a:defRPr>
                      </a:lvl1pPr>
                      <a:lvl2pPr algn="l">
                        <a:spcBef>
                          <a:spcPct val="20000"/>
                        </a:spcBef>
                        <a:defRPr sz="2400">
                          <a:solidFill>
                            <a:schemeClr val="tx1"/>
                          </a:solidFill>
                          <a:latin typeface="Arial" panose="020B0604020202020204" pitchFamily="34" charset="0"/>
                        </a:defRPr>
                      </a:lvl2pPr>
                      <a:lvl3pPr algn="l">
                        <a:spcBef>
                          <a:spcPct val="20000"/>
                        </a:spcBef>
                        <a:buClr>
                          <a:schemeClr val="tx2"/>
                        </a:buClr>
                        <a:defRPr sz="2000">
                          <a:solidFill>
                            <a:schemeClr val="tx1"/>
                          </a:solidFill>
                          <a:latin typeface="Arial" panose="020B0604020202020204" pitchFamily="34" charset="0"/>
                        </a:defRPr>
                      </a:lvl3pPr>
                      <a:lvl4pPr algn="l">
                        <a:spcBef>
                          <a:spcPct val="20000"/>
                        </a:spcBef>
                        <a:defRPr>
                          <a:solidFill>
                            <a:schemeClr val="tx1"/>
                          </a:solidFill>
                          <a:latin typeface="Arial" panose="020B0604020202020204" pitchFamily="34" charset="0"/>
                        </a:defRPr>
                      </a:lvl4pPr>
                      <a:lvl5pPr algn="l">
                        <a:spcBef>
                          <a:spcPct val="20000"/>
                        </a:spcBef>
                        <a:buClr>
                          <a:schemeClr val="tx2"/>
                        </a:buClr>
                        <a:defRPr>
                          <a:solidFill>
                            <a:schemeClr val="tx1"/>
                          </a:solidFill>
                          <a:latin typeface="Arial" panose="020B0604020202020204" pitchFamily="34" charset="0"/>
                        </a:defRPr>
                      </a:lvl5pPr>
                      <a:lvl6pPr fontAlgn="base">
                        <a:spcBef>
                          <a:spcPct val="20000"/>
                        </a:spcBef>
                        <a:spcAft>
                          <a:spcPct val="0"/>
                        </a:spcAft>
                        <a:buClr>
                          <a:schemeClr val="tx2"/>
                        </a:buClr>
                        <a:defRPr>
                          <a:solidFill>
                            <a:schemeClr val="tx1"/>
                          </a:solidFill>
                          <a:latin typeface="Arial" panose="020B0604020202020204" pitchFamily="34" charset="0"/>
                        </a:defRPr>
                      </a:lvl6pPr>
                      <a:lvl7pPr fontAlgn="base">
                        <a:spcBef>
                          <a:spcPct val="20000"/>
                        </a:spcBef>
                        <a:spcAft>
                          <a:spcPct val="0"/>
                        </a:spcAft>
                        <a:buClr>
                          <a:schemeClr val="tx2"/>
                        </a:buClr>
                        <a:defRPr>
                          <a:solidFill>
                            <a:schemeClr val="tx1"/>
                          </a:solidFill>
                          <a:latin typeface="Arial" panose="020B0604020202020204" pitchFamily="34" charset="0"/>
                        </a:defRPr>
                      </a:lvl7pPr>
                      <a:lvl8pPr fontAlgn="base">
                        <a:spcBef>
                          <a:spcPct val="20000"/>
                        </a:spcBef>
                        <a:spcAft>
                          <a:spcPct val="0"/>
                        </a:spcAft>
                        <a:buClr>
                          <a:schemeClr val="tx2"/>
                        </a:buClr>
                        <a:defRPr>
                          <a:solidFill>
                            <a:schemeClr val="tx1"/>
                          </a:solidFill>
                          <a:latin typeface="Arial" panose="020B0604020202020204" pitchFamily="34" charset="0"/>
                        </a:defRPr>
                      </a:lvl8pPr>
                      <a:lvl9pPr fontAlgn="base">
                        <a:spcBef>
                          <a:spcPct val="20000"/>
                        </a:spcBef>
                        <a:spcAft>
                          <a:spcPct val="0"/>
                        </a:spcAft>
                        <a:buClr>
                          <a:schemeClr val="tx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r>
                        <a:rPr kumimoji="0" lang="ro-RO" altLang="ro-RO" sz="2000" b="1" i="0" u="none" strike="noStrike" cap="none" normalizeH="0" baseline="0" smtClean="0">
                          <a:ln>
                            <a:noFill/>
                          </a:ln>
                          <a:solidFill>
                            <a:schemeClr val="tx1"/>
                          </a:solidFill>
                          <a:effectLst/>
                          <a:latin typeface="Arial" panose="020B0604020202020204" pitchFamily="34" charset="0"/>
                        </a:rPr>
                        <a:t>Ridicată spre foarte ridicată</a:t>
                      </a:r>
                      <a:endParaRPr kumimoji="0" lang="es-ES_tradnl" altLang="ro-RO" sz="2000" b="1" i="0" u="none" strike="noStrike" cap="none" normalizeH="0" baseline="0" smtClean="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chemeClr val="tx2"/>
                        </a:buClr>
                        <a:defRPr sz="2800">
                          <a:solidFill>
                            <a:schemeClr val="tx1"/>
                          </a:solidFill>
                          <a:latin typeface="Arial" panose="020B0604020202020204" pitchFamily="34" charset="0"/>
                        </a:defRPr>
                      </a:lvl1pPr>
                      <a:lvl2pPr algn="l">
                        <a:spcBef>
                          <a:spcPct val="20000"/>
                        </a:spcBef>
                        <a:defRPr sz="2400">
                          <a:solidFill>
                            <a:schemeClr val="tx1"/>
                          </a:solidFill>
                          <a:latin typeface="Arial" panose="020B0604020202020204" pitchFamily="34" charset="0"/>
                        </a:defRPr>
                      </a:lvl2pPr>
                      <a:lvl3pPr algn="l">
                        <a:spcBef>
                          <a:spcPct val="20000"/>
                        </a:spcBef>
                        <a:buClr>
                          <a:schemeClr val="tx2"/>
                        </a:buClr>
                        <a:defRPr sz="2000">
                          <a:solidFill>
                            <a:schemeClr val="tx1"/>
                          </a:solidFill>
                          <a:latin typeface="Arial" panose="020B0604020202020204" pitchFamily="34" charset="0"/>
                        </a:defRPr>
                      </a:lvl3pPr>
                      <a:lvl4pPr algn="l">
                        <a:spcBef>
                          <a:spcPct val="20000"/>
                        </a:spcBef>
                        <a:defRPr>
                          <a:solidFill>
                            <a:schemeClr val="tx1"/>
                          </a:solidFill>
                          <a:latin typeface="Arial" panose="020B0604020202020204" pitchFamily="34" charset="0"/>
                        </a:defRPr>
                      </a:lvl4pPr>
                      <a:lvl5pPr algn="l">
                        <a:spcBef>
                          <a:spcPct val="20000"/>
                        </a:spcBef>
                        <a:buClr>
                          <a:schemeClr val="tx2"/>
                        </a:buClr>
                        <a:defRPr>
                          <a:solidFill>
                            <a:schemeClr val="tx1"/>
                          </a:solidFill>
                          <a:latin typeface="Arial" panose="020B0604020202020204" pitchFamily="34" charset="0"/>
                        </a:defRPr>
                      </a:lvl5pPr>
                      <a:lvl6pPr fontAlgn="base">
                        <a:spcBef>
                          <a:spcPct val="20000"/>
                        </a:spcBef>
                        <a:spcAft>
                          <a:spcPct val="0"/>
                        </a:spcAft>
                        <a:buClr>
                          <a:schemeClr val="tx2"/>
                        </a:buClr>
                        <a:defRPr>
                          <a:solidFill>
                            <a:schemeClr val="tx1"/>
                          </a:solidFill>
                          <a:latin typeface="Arial" panose="020B0604020202020204" pitchFamily="34" charset="0"/>
                        </a:defRPr>
                      </a:lvl6pPr>
                      <a:lvl7pPr fontAlgn="base">
                        <a:spcBef>
                          <a:spcPct val="20000"/>
                        </a:spcBef>
                        <a:spcAft>
                          <a:spcPct val="0"/>
                        </a:spcAft>
                        <a:buClr>
                          <a:schemeClr val="tx2"/>
                        </a:buClr>
                        <a:defRPr>
                          <a:solidFill>
                            <a:schemeClr val="tx1"/>
                          </a:solidFill>
                          <a:latin typeface="Arial" panose="020B0604020202020204" pitchFamily="34" charset="0"/>
                        </a:defRPr>
                      </a:lvl7pPr>
                      <a:lvl8pPr fontAlgn="base">
                        <a:spcBef>
                          <a:spcPct val="20000"/>
                        </a:spcBef>
                        <a:spcAft>
                          <a:spcPct val="0"/>
                        </a:spcAft>
                        <a:buClr>
                          <a:schemeClr val="tx2"/>
                        </a:buClr>
                        <a:defRPr>
                          <a:solidFill>
                            <a:schemeClr val="tx1"/>
                          </a:solidFill>
                          <a:latin typeface="Arial" panose="020B0604020202020204" pitchFamily="34" charset="0"/>
                        </a:defRPr>
                      </a:lvl8pPr>
                      <a:lvl9pPr fontAlgn="base">
                        <a:spcBef>
                          <a:spcPct val="20000"/>
                        </a:spcBef>
                        <a:spcAft>
                          <a:spcPct val="0"/>
                        </a:spcAft>
                        <a:buClr>
                          <a:schemeClr val="tx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r>
                        <a:rPr kumimoji="0" lang="ro-RO" altLang="ro-RO" sz="2000" b="1" i="0" u="none" strike="noStrike" cap="none" normalizeH="0" baseline="0" smtClean="0">
                          <a:ln>
                            <a:noFill/>
                          </a:ln>
                          <a:solidFill>
                            <a:schemeClr val="hlink"/>
                          </a:solidFill>
                          <a:effectLst/>
                          <a:latin typeface="Arial" panose="020B0604020202020204" pitchFamily="34" charset="0"/>
                        </a:rPr>
                        <a:t>Scăzut</a:t>
                      </a:r>
                      <a:r>
                        <a:rPr kumimoji="0" lang="en-US" altLang="ro-RO" sz="2000" b="1" i="0" u="none" strike="noStrike" cap="none" normalizeH="0" baseline="0" smtClean="0">
                          <a:ln>
                            <a:noFill/>
                          </a:ln>
                          <a:solidFill>
                            <a:schemeClr val="hlink"/>
                          </a:solidFill>
                          <a:effectLst/>
                          <a:latin typeface="Arial" panose="020B0604020202020204" pitchFamily="34" charset="0"/>
                        </a:rPr>
                        <a:t> </a:t>
                      </a:r>
                      <a:r>
                        <a:rPr kumimoji="0" lang="en-US" altLang="ro-RO" sz="2000" b="1" i="0" u="none" strike="noStrike" cap="none" normalizeH="0" baseline="0" smtClean="0">
                          <a:ln>
                            <a:noFill/>
                          </a:ln>
                          <a:solidFill>
                            <a:schemeClr val="tx1"/>
                          </a:solidFill>
                          <a:effectLst/>
                          <a:latin typeface="Arial" panose="020B0604020202020204" pitchFamily="34" charset="0"/>
                        </a:rPr>
                        <a:t>(</a:t>
                      </a:r>
                      <a:r>
                        <a:rPr kumimoji="0" lang="ro-RO" altLang="ro-RO" sz="2000" b="1" i="0" u="none" strike="noStrike" cap="none" normalizeH="0" baseline="0" smtClean="0">
                          <a:ln>
                            <a:noFill/>
                          </a:ln>
                          <a:solidFill>
                            <a:schemeClr val="tx1"/>
                          </a:solidFill>
                          <a:effectLst/>
                          <a:latin typeface="Arial" panose="020B0604020202020204" pitchFamily="34" charset="0"/>
                        </a:rPr>
                        <a:t>dar mână de lucru specializată)</a:t>
                      </a:r>
                      <a:endParaRPr kumimoji="0" lang="es-ES_tradnl" altLang="ro-RO" sz="2000" b="1" i="0" u="none" strike="noStrike" cap="none" normalizeH="0" baseline="0" smtClean="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132870513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457200" y="278160"/>
            <a:ext cx="8305800" cy="990600"/>
          </a:xfrm>
          <a:prstGeom prst="rect">
            <a:avLst/>
          </a:prstGeom>
        </p:spPr>
        <p:txBody>
          <a:bodyPr>
            <a:normAutofit fontScale="97500"/>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endParaRPr lang="ru-RU" sz="4000" dirty="0"/>
          </a:p>
        </p:txBody>
      </p:sp>
      <p:sp>
        <p:nvSpPr>
          <p:cNvPr id="5" name="Content Placeholder 2"/>
          <p:cNvSpPr txBox="1">
            <a:spLocks/>
          </p:cNvSpPr>
          <p:nvPr/>
        </p:nvSpPr>
        <p:spPr>
          <a:xfrm>
            <a:off x="457200" y="1999381"/>
            <a:ext cx="8229600" cy="4525963"/>
          </a:xfrm>
          <a:prstGeom prst="rect">
            <a:avLst/>
          </a:prstGeom>
        </p:spPr>
        <p:txBody>
          <a:bodyPr>
            <a:normAutofit/>
          </a:bodyPr>
          <a:lst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a:lstStyle>
          <a:p>
            <a:pPr marL="0" indent="0">
              <a:buNone/>
            </a:pPr>
            <a:r>
              <a:rPr lang="vi-VN" sz="1600" b="1" dirty="0" smtClean="0">
                <a:latin typeface="Times New Roman" pitchFamily="18" charset="0"/>
                <a:cs typeface="Times New Roman" pitchFamily="18" charset="0"/>
              </a:rPr>
              <a:t>Agenţia Naţională pentru Siguranţa Alimentelor exercită cu regularitate, în funcţie de riscuri şi cu o periodicitate corespunzătoare controalele oficiale astfel încît să realizeze obiectivele prezentei legi şi luînd în considerare:</a:t>
            </a:r>
            <a:endParaRPr lang="ro-RO" sz="1600" b="1" dirty="0" smtClean="0">
              <a:latin typeface="Times New Roman" pitchFamily="18" charset="0"/>
              <a:cs typeface="Times New Roman" pitchFamily="18" charset="0"/>
            </a:endParaRPr>
          </a:p>
          <a:p>
            <a:r>
              <a:rPr lang="ro-RO" sz="1600" dirty="0" smtClean="0">
                <a:latin typeface="Times New Roman" pitchFamily="18" charset="0"/>
                <a:cs typeface="Times New Roman" pitchFamily="18" charset="0"/>
              </a:rPr>
              <a:t>R</a:t>
            </a:r>
            <a:r>
              <a:rPr lang="vi-VN" sz="1600" dirty="0" smtClean="0">
                <a:latin typeface="Times New Roman" pitchFamily="18" charset="0"/>
                <a:cs typeface="Times New Roman" pitchFamily="18" charset="0"/>
              </a:rPr>
              <a:t>iscurile identificate asociate cu hrana pentru animale, produsele alimentare sau animalele, întreprinderile care operează în domeniul hranei pentru animale sau în sectorul alimentar, utilizarea hranei pentru animale, a alimentelor sau orice proces, material, substanţă, activitate ori operaţiune care ar putea influenţa siguranţa hranei pentru animale, a produselor alimentare, sănătatea şi bunăstarea animalelor;</a:t>
            </a:r>
            <a:endParaRPr lang="ro-RO" sz="1600" dirty="0" smtClean="0">
              <a:latin typeface="Times New Roman" pitchFamily="18" charset="0"/>
              <a:cs typeface="Times New Roman" pitchFamily="18" charset="0"/>
            </a:endParaRPr>
          </a:p>
          <a:p>
            <a:r>
              <a:rPr lang="vi-VN" sz="1600" dirty="0" smtClean="0">
                <a:latin typeface="Times New Roman" pitchFamily="18" charset="0"/>
                <a:cs typeface="Times New Roman" pitchFamily="18" charset="0"/>
              </a:rPr>
              <a:t> </a:t>
            </a:r>
            <a:r>
              <a:rPr lang="ro-RO" sz="1600" dirty="0" smtClean="0">
                <a:latin typeface="Times New Roman" pitchFamily="18" charset="0"/>
                <a:cs typeface="Times New Roman" pitchFamily="18" charset="0"/>
              </a:rPr>
              <a:t>A</a:t>
            </a:r>
            <a:r>
              <a:rPr lang="vi-VN" sz="1600" dirty="0" smtClean="0">
                <a:latin typeface="Times New Roman" pitchFamily="18" charset="0"/>
                <a:cs typeface="Times New Roman" pitchFamily="18" charset="0"/>
              </a:rPr>
              <a:t>ntecedentele operatorilor din domeniul hranei pentru animale şi din sectorul alimentar cu privire la respectarea cerinţelor privind hrana pentru animale, produsele alimentare şi a normelor privind sănătatea şi bunăstarea animalelor;</a:t>
            </a:r>
            <a:endParaRPr lang="ro-RO" sz="1600" dirty="0" smtClean="0">
              <a:latin typeface="Times New Roman" pitchFamily="18" charset="0"/>
              <a:cs typeface="Times New Roman" pitchFamily="18" charset="0"/>
            </a:endParaRPr>
          </a:p>
          <a:p>
            <a:r>
              <a:rPr lang="vi-VN" sz="1600" dirty="0" smtClean="0">
                <a:latin typeface="Times New Roman" pitchFamily="18" charset="0"/>
                <a:cs typeface="Times New Roman" pitchFamily="18" charset="0"/>
              </a:rPr>
              <a:t> </a:t>
            </a:r>
            <a:r>
              <a:rPr lang="ro-RO" sz="1600" dirty="0" smtClean="0">
                <a:latin typeface="Times New Roman" pitchFamily="18" charset="0"/>
                <a:cs typeface="Times New Roman" pitchFamily="18" charset="0"/>
              </a:rPr>
              <a:t>F</a:t>
            </a:r>
            <a:r>
              <a:rPr lang="vi-VN" sz="1600" dirty="0" smtClean="0">
                <a:latin typeface="Times New Roman" pitchFamily="18" charset="0"/>
                <a:cs typeface="Times New Roman" pitchFamily="18" charset="0"/>
              </a:rPr>
              <a:t>iabilitatea oricăruia din propriile controale care au fost deja efectuate;</a:t>
            </a:r>
            <a:endParaRPr lang="ro-RO" sz="1600" dirty="0" smtClean="0">
              <a:latin typeface="Times New Roman" pitchFamily="18" charset="0"/>
              <a:cs typeface="Times New Roman" pitchFamily="18" charset="0"/>
            </a:endParaRPr>
          </a:p>
          <a:p>
            <a:r>
              <a:rPr lang="vi-VN" sz="1600" dirty="0" smtClean="0">
                <a:latin typeface="Times New Roman" pitchFamily="18" charset="0"/>
                <a:cs typeface="Times New Roman" pitchFamily="18" charset="0"/>
              </a:rPr>
              <a:t> </a:t>
            </a:r>
            <a:r>
              <a:rPr lang="ro-RO" sz="1600" dirty="0" smtClean="0">
                <a:latin typeface="Times New Roman" pitchFamily="18" charset="0"/>
                <a:cs typeface="Times New Roman" pitchFamily="18" charset="0"/>
              </a:rPr>
              <a:t>O</a:t>
            </a:r>
            <a:r>
              <a:rPr lang="vi-VN" sz="1600" dirty="0" smtClean="0">
                <a:latin typeface="Times New Roman" pitchFamily="18" charset="0"/>
                <a:cs typeface="Times New Roman" pitchFamily="18" charset="0"/>
              </a:rPr>
              <a:t>rice informaţii ce indică neconformitatea.</a:t>
            </a:r>
            <a:endParaRPr lang="ro-RO" sz="1600" dirty="0" smtClean="0">
              <a:latin typeface="Times New Roman" pitchFamily="18" charset="0"/>
              <a:cs typeface="Times New Roman" pitchFamily="18" charset="0"/>
            </a:endParaRPr>
          </a:p>
          <a:p>
            <a:pPr>
              <a:buFont typeface="Symbol" pitchFamily="18" charset="2"/>
              <a:buNone/>
            </a:pPr>
            <a:r>
              <a:rPr lang="ro-RO" sz="1600" dirty="0" smtClean="0">
                <a:latin typeface="Times New Roman" pitchFamily="18" charset="0"/>
                <a:cs typeface="Times New Roman" pitchFamily="18" charset="0"/>
              </a:rPr>
              <a:t> </a:t>
            </a:r>
          </a:p>
          <a:p>
            <a:endParaRPr lang="ru-RU" dirty="0"/>
          </a:p>
        </p:txBody>
      </p:sp>
      <p:sp>
        <p:nvSpPr>
          <p:cNvPr id="6" name="Title 1"/>
          <p:cNvSpPr txBox="1">
            <a:spLocks/>
          </p:cNvSpPr>
          <p:nvPr/>
        </p:nvSpPr>
        <p:spPr>
          <a:xfrm>
            <a:off x="457200" y="792691"/>
            <a:ext cx="8229600" cy="1143000"/>
          </a:xfrm>
          <a:prstGeom prst="rect">
            <a:avLst/>
          </a:prstGeom>
        </p:spPr>
        <p:txBody>
          <a:bodyPr>
            <a:no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3600" dirty="0" err="1" smtClean="0">
                <a:solidFill>
                  <a:schemeClr val="tx1"/>
                </a:solidFill>
              </a:rPr>
              <a:t>Obligaţii</a:t>
            </a:r>
            <a:r>
              <a:rPr lang="en-US" sz="3600" dirty="0" smtClean="0">
                <a:solidFill>
                  <a:schemeClr val="tx1"/>
                </a:solidFill>
              </a:rPr>
              <a:t> </a:t>
            </a:r>
            <a:r>
              <a:rPr lang="en-US" sz="3600" dirty="0" err="1" smtClean="0">
                <a:solidFill>
                  <a:schemeClr val="tx1"/>
                </a:solidFill>
              </a:rPr>
              <a:t>generale</a:t>
            </a:r>
            <a:r>
              <a:rPr lang="en-US" sz="3600" dirty="0" smtClean="0">
                <a:solidFill>
                  <a:schemeClr val="tx1"/>
                </a:solidFill>
              </a:rPr>
              <a:t> cu </a:t>
            </a:r>
            <a:r>
              <a:rPr lang="en-US" sz="3600" dirty="0" err="1" smtClean="0">
                <a:solidFill>
                  <a:schemeClr val="tx1"/>
                </a:solidFill>
              </a:rPr>
              <a:t>privire</a:t>
            </a:r>
            <a:r>
              <a:rPr lang="en-US" sz="3600" dirty="0" smtClean="0">
                <a:solidFill>
                  <a:schemeClr val="tx1"/>
                </a:solidFill>
              </a:rPr>
              <a:t> la</a:t>
            </a:r>
            <a:r>
              <a:rPr lang="ro-RO" sz="3600" dirty="0" smtClean="0"/>
              <a:t> </a:t>
            </a:r>
            <a:r>
              <a:rPr lang="en-US" sz="3600" dirty="0" err="1" smtClean="0">
                <a:solidFill>
                  <a:schemeClr val="tx1"/>
                </a:solidFill>
              </a:rPr>
              <a:t>organizarea</a:t>
            </a:r>
            <a:r>
              <a:rPr lang="en-US" sz="3600" dirty="0" smtClean="0">
                <a:solidFill>
                  <a:schemeClr val="tx1"/>
                </a:solidFill>
              </a:rPr>
              <a:t> </a:t>
            </a:r>
            <a:r>
              <a:rPr lang="en-US" sz="3600" dirty="0" err="1" smtClean="0">
                <a:solidFill>
                  <a:schemeClr val="tx1"/>
                </a:solidFill>
              </a:rPr>
              <a:t>controalelor</a:t>
            </a:r>
            <a:r>
              <a:rPr lang="en-US" sz="3600" dirty="0" smtClean="0">
                <a:solidFill>
                  <a:schemeClr val="tx1"/>
                </a:solidFill>
              </a:rPr>
              <a:t> </a:t>
            </a:r>
            <a:r>
              <a:rPr lang="en-US" sz="3600" dirty="0" err="1" smtClean="0">
                <a:solidFill>
                  <a:schemeClr val="tx1"/>
                </a:solidFill>
              </a:rPr>
              <a:t>oficiale</a:t>
            </a:r>
            <a:endParaRPr lang="ru-RU" sz="3600" dirty="0">
              <a:solidFill>
                <a:schemeClr val="tx1"/>
              </a:solidFill>
            </a:endParaRPr>
          </a:p>
        </p:txBody>
      </p:sp>
    </p:spTree>
    <p:extLst>
      <p:ext uri="{BB962C8B-B14F-4D97-AF65-F5344CB8AC3E}">
        <p14:creationId xmlns:p14="http://schemas.microsoft.com/office/powerpoint/2010/main" val="332436878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457200" y="278160"/>
            <a:ext cx="8305800" cy="990600"/>
          </a:xfrm>
          <a:prstGeom prst="rect">
            <a:avLst/>
          </a:prstGeom>
        </p:spPr>
        <p:txBody>
          <a:bodyPr>
            <a:normAutofit fontScale="97500"/>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endParaRPr lang="ru-RU" sz="4000" dirty="0"/>
          </a:p>
        </p:txBody>
      </p:sp>
      <p:sp>
        <p:nvSpPr>
          <p:cNvPr id="5" name="Text Placeholder 2"/>
          <p:cNvSpPr txBox="1">
            <a:spLocks/>
          </p:cNvSpPr>
          <p:nvPr/>
        </p:nvSpPr>
        <p:spPr>
          <a:xfrm>
            <a:off x="642910" y="1124442"/>
            <a:ext cx="4040188" cy="659352"/>
          </a:xfrm>
          <a:prstGeom prst="rect">
            <a:avLst/>
          </a:prstGeom>
        </p:spPr>
        <p:txBody>
          <a:bodyPr/>
          <a:lst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a:lstStyle>
          <a:p>
            <a:pPr marL="0" indent="0">
              <a:buNone/>
            </a:pPr>
            <a:r>
              <a:rPr lang="en-US" dirty="0" smtClean="0">
                <a:solidFill>
                  <a:srgbClr val="FF5050"/>
                </a:solidFill>
              </a:rPr>
              <a:t>INSPECTIA</a:t>
            </a:r>
            <a:endParaRPr lang="ru-RU" dirty="0"/>
          </a:p>
        </p:txBody>
      </p:sp>
      <p:sp>
        <p:nvSpPr>
          <p:cNvPr id="6" name="Text Placeholder 3"/>
          <p:cNvSpPr txBox="1">
            <a:spLocks/>
          </p:cNvSpPr>
          <p:nvPr/>
        </p:nvSpPr>
        <p:spPr>
          <a:xfrm>
            <a:off x="4643438" y="1124442"/>
            <a:ext cx="4113213" cy="690562"/>
          </a:xfrm>
          <a:prstGeom prst="rect">
            <a:avLst/>
          </a:prstGeom>
        </p:spPr>
        <p:txBody>
          <a:bodyPr/>
          <a:lst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a:lstStyle>
          <a:p>
            <a:pPr marL="0" indent="0">
              <a:buNone/>
            </a:pPr>
            <a:r>
              <a:rPr lang="en-US" dirty="0" smtClean="0">
                <a:solidFill>
                  <a:schemeClr val="tx1"/>
                </a:solidFill>
              </a:rPr>
              <a:t>MONITORIZAREA</a:t>
            </a:r>
            <a:endParaRPr lang="ru-RU" dirty="0">
              <a:solidFill>
                <a:schemeClr val="tx1"/>
              </a:solidFill>
            </a:endParaRPr>
          </a:p>
        </p:txBody>
      </p:sp>
      <p:sp>
        <p:nvSpPr>
          <p:cNvPr id="7" name="Content Placeholder 4"/>
          <p:cNvSpPr txBox="1">
            <a:spLocks/>
          </p:cNvSpPr>
          <p:nvPr/>
        </p:nvSpPr>
        <p:spPr>
          <a:xfrm>
            <a:off x="457200" y="1854380"/>
            <a:ext cx="4040188" cy="3941763"/>
          </a:xfrm>
          <a:prstGeom prst="rect">
            <a:avLst/>
          </a:prstGeom>
        </p:spPr>
        <p:txBody>
          <a:bodyPr>
            <a:normAutofit fontScale="92500" lnSpcReduction="20000"/>
          </a:bodyPr>
          <a:lst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a:lstStyle>
          <a:p>
            <a:r>
              <a:rPr lang="ro-RO" altLang="en-US" dirty="0" smtClean="0"/>
              <a:t>Reprezintă examinarea oricărui aspect legat de hrana animalelor, produse alimentare, sănătatea animală si bunăstarea animalelor pentru a verifica daca acest(e) aspect(e) respectă cerințele din legislația privind hrana pentru animale, produsele alimentare, precum si dispoziții privind sănătatea animală si bunăstarea animalelor. </a:t>
            </a:r>
          </a:p>
          <a:p>
            <a:endParaRPr lang="ru-RU" dirty="0"/>
          </a:p>
        </p:txBody>
      </p:sp>
      <p:sp>
        <p:nvSpPr>
          <p:cNvPr id="8" name="Content Placeholder 5"/>
          <p:cNvSpPr txBox="1">
            <a:spLocks/>
          </p:cNvSpPr>
          <p:nvPr/>
        </p:nvSpPr>
        <p:spPr>
          <a:xfrm>
            <a:off x="4645025" y="1854380"/>
            <a:ext cx="4041775" cy="3941763"/>
          </a:xfrm>
          <a:prstGeom prst="rect">
            <a:avLst/>
          </a:prstGeom>
        </p:spPr>
        <p:txBody>
          <a:bodyPr>
            <a:normAutofit lnSpcReduction="10000"/>
          </a:bodyPr>
          <a:lst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a:lstStyle>
          <a:p>
            <a:r>
              <a:rPr lang="ro-RO" altLang="en-US" smtClean="0"/>
              <a:t>Reprezintă efectuarea unei serii planificate de observații si măsurători concepute pentru verificarea nivelului de conformitate cu legislația privind hrana pentru animale, produsele alimentare si cu dispozițiile privind sănătatea animală si bunăstarea animalelor</a:t>
            </a:r>
          </a:p>
          <a:p>
            <a:endParaRPr lang="ru-RU" dirty="0"/>
          </a:p>
        </p:txBody>
      </p:sp>
      <p:graphicFrame>
        <p:nvGraphicFramePr>
          <p:cNvPr id="9" name="Object 1"/>
          <p:cNvGraphicFramePr>
            <a:graphicFrameLocks noChangeAspect="1"/>
          </p:cNvGraphicFramePr>
          <p:nvPr>
            <p:extLst>
              <p:ext uri="{D42A27DB-BD31-4B8C-83A1-F6EECF244321}">
                <p14:modId xmlns:p14="http://schemas.microsoft.com/office/powerpoint/2010/main" val="1813501245"/>
              </p:ext>
            </p:extLst>
          </p:nvPr>
        </p:nvGraphicFramePr>
        <p:xfrm>
          <a:off x="3786182" y="5196408"/>
          <a:ext cx="1371600" cy="1905000"/>
        </p:xfrm>
        <a:graphic>
          <a:graphicData uri="http://schemas.openxmlformats.org/presentationml/2006/ole">
            <mc:AlternateContent xmlns:mc="http://schemas.openxmlformats.org/markup-compatibility/2006">
              <mc:Choice xmlns:v="urn:schemas-microsoft-com:vml" Requires="v">
                <p:oleObj spid="_x0000_s1037" name="CorelDRAW" r:id="rId3" imgW="5943600" imgH="8534400" progId="">
                  <p:embed/>
                </p:oleObj>
              </mc:Choice>
              <mc:Fallback>
                <p:oleObj name="CorelDRAW" r:id="rId3" imgW="5943600" imgH="8534400" progId="">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86182" y="5196408"/>
                        <a:ext cx="1371600" cy="1905000"/>
                      </a:xfrm>
                      <a:prstGeom prst="rect">
                        <a:avLst/>
                      </a:prstGeom>
                      <a:noFill/>
                      <a:ln>
                        <a:noFill/>
                      </a:ln>
                      <a:effectLst/>
                      <a:extLst>
                        <a:ext uri="{909E8E84-426E-40DD-AFC4-6F175D3DCCD1}">
                          <a14:hiddenFill xmlns:a14="http://schemas.microsoft.com/office/drawing/2010/main">
                            <a:gradFill rotWithShape="0">
                              <a:gsLst>
                                <a:gs pos="0">
                                  <a:schemeClr val="hlink"/>
                                </a:gs>
                                <a:gs pos="100000">
                                  <a:srgbClr val="FFFFFF"/>
                                </a:gs>
                              </a:gsLst>
                              <a:lin ang="540000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116994200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457200" y="278160"/>
            <a:ext cx="8305800" cy="990600"/>
          </a:xfrm>
          <a:prstGeom prst="rect">
            <a:avLst/>
          </a:prstGeom>
        </p:spPr>
        <p:txBody>
          <a:bodyPr>
            <a:normAutofit fontScale="97500"/>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endParaRPr lang="ru-RU" sz="4000" dirty="0"/>
          </a:p>
        </p:txBody>
      </p:sp>
      <p:sp>
        <p:nvSpPr>
          <p:cNvPr id="5" name="Rectangle 3"/>
          <p:cNvSpPr txBox="1">
            <a:spLocks noChangeArrowheads="1"/>
          </p:cNvSpPr>
          <p:nvPr/>
        </p:nvSpPr>
        <p:spPr>
          <a:xfrm>
            <a:off x="457200" y="1893904"/>
            <a:ext cx="8229600" cy="4525963"/>
          </a:xfrm>
          <a:prstGeom prst="rect">
            <a:avLst/>
          </a:prstGeom>
        </p:spPr>
        <p:txBody>
          <a:bodyPr/>
          <a:lst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a:lstStyle>
          <a:p>
            <a:pPr algn="just"/>
            <a:r>
              <a:rPr lang="ro-RO" altLang="en-US" dirty="0" smtClean="0"/>
              <a:t>Reprezintă</a:t>
            </a:r>
            <a:r>
              <a:rPr lang="en-US" altLang="en-US" dirty="0" smtClean="0"/>
              <a:t> </a:t>
            </a:r>
            <a:r>
              <a:rPr lang="ro-RO" altLang="en-US" dirty="0" smtClean="0"/>
              <a:t>prelevarea</a:t>
            </a:r>
            <a:r>
              <a:rPr lang="en-US" altLang="en-US" dirty="0" smtClean="0"/>
              <a:t> de </a:t>
            </a:r>
            <a:r>
              <a:rPr lang="en-US" altLang="en-US" dirty="0" err="1" smtClean="0"/>
              <a:t>produse</a:t>
            </a:r>
            <a:r>
              <a:rPr lang="en-US" altLang="en-US" dirty="0" smtClean="0"/>
              <a:t> </a:t>
            </a:r>
            <a:r>
              <a:rPr lang="en-US" altLang="en-US" dirty="0" err="1" smtClean="0"/>
              <a:t>alimentare</a:t>
            </a:r>
            <a:r>
              <a:rPr lang="en-US" altLang="en-US" dirty="0" smtClean="0"/>
              <a:t> </a:t>
            </a:r>
            <a:r>
              <a:rPr lang="en-US" altLang="en-US" dirty="0" err="1" smtClean="0"/>
              <a:t>sau</a:t>
            </a:r>
            <a:r>
              <a:rPr lang="en-US" altLang="en-US" dirty="0" smtClean="0"/>
              <a:t> </a:t>
            </a:r>
            <a:r>
              <a:rPr lang="en-US" altLang="en-US" dirty="0" err="1" smtClean="0"/>
              <a:t>orice</a:t>
            </a:r>
            <a:r>
              <a:rPr lang="en-US" altLang="en-US" dirty="0" smtClean="0"/>
              <a:t> alt</a:t>
            </a:r>
            <a:r>
              <a:rPr lang="ro-RO" altLang="en-US" dirty="0" smtClean="0"/>
              <a:t>ă</a:t>
            </a:r>
            <a:r>
              <a:rPr lang="en-US" altLang="en-US" dirty="0" smtClean="0"/>
              <a:t> </a:t>
            </a:r>
            <a:r>
              <a:rPr lang="en-US" altLang="en-US" dirty="0" err="1" smtClean="0"/>
              <a:t>substant</a:t>
            </a:r>
            <a:r>
              <a:rPr lang="ro-RO" altLang="en-US" dirty="0" smtClean="0"/>
              <a:t>ă</a:t>
            </a:r>
            <a:r>
              <a:rPr lang="en-US" altLang="en-US" dirty="0" smtClean="0"/>
              <a:t> (</a:t>
            </a:r>
            <a:r>
              <a:rPr lang="en-US" altLang="en-US" dirty="0" err="1" smtClean="0"/>
              <a:t>inclusiv</a:t>
            </a:r>
            <a:r>
              <a:rPr lang="en-US" altLang="en-US" dirty="0" smtClean="0"/>
              <a:t> din </a:t>
            </a:r>
            <a:r>
              <a:rPr lang="en-US" altLang="en-US" dirty="0" err="1" smtClean="0"/>
              <a:t>mediu</a:t>
            </a:r>
            <a:r>
              <a:rPr lang="en-US" altLang="en-US" dirty="0" smtClean="0"/>
              <a:t>) relevant</a:t>
            </a:r>
            <a:r>
              <a:rPr lang="ro-RO" altLang="en-US" dirty="0" smtClean="0"/>
              <a:t>ă</a:t>
            </a:r>
            <a:r>
              <a:rPr lang="en-US" altLang="en-US" dirty="0" smtClean="0"/>
              <a:t> </a:t>
            </a:r>
            <a:r>
              <a:rPr lang="en-US" altLang="en-US" dirty="0" err="1" smtClean="0"/>
              <a:t>pentru</a:t>
            </a:r>
            <a:r>
              <a:rPr lang="en-US" altLang="en-US" dirty="0" smtClean="0"/>
              <a:t> </a:t>
            </a:r>
            <a:r>
              <a:rPr lang="en-US" altLang="en-US" dirty="0" err="1" smtClean="0"/>
              <a:t>produc</a:t>
            </a:r>
            <a:r>
              <a:rPr lang="ro-RO" altLang="en-US" dirty="0" smtClean="0"/>
              <a:t>ț</a:t>
            </a:r>
            <a:r>
              <a:rPr lang="en-US" altLang="en-US" dirty="0" err="1" smtClean="0"/>
              <a:t>ia</a:t>
            </a:r>
            <a:r>
              <a:rPr lang="en-US" altLang="en-US" dirty="0" smtClean="0"/>
              <a:t>, </a:t>
            </a:r>
            <a:r>
              <a:rPr lang="en-US" altLang="en-US" dirty="0" err="1" smtClean="0"/>
              <a:t>prelucrarea</a:t>
            </a:r>
            <a:r>
              <a:rPr lang="en-US" altLang="en-US" dirty="0" smtClean="0"/>
              <a:t> </a:t>
            </a:r>
            <a:r>
              <a:rPr lang="en-US" altLang="en-US" dirty="0" err="1" smtClean="0"/>
              <a:t>sau</a:t>
            </a:r>
            <a:r>
              <a:rPr lang="en-US" altLang="en-US" dirty="0" smtClean="0"/>
              <a:t> </a:t>
            </a:r>
            <a:r>
              <a:rPr lang="en-US" altLang="en-US" dirty="0" err="1" smtClean="0"/>
              <a:t>distribuirea</a:t>
            </a:r>
            <a:r>
              <a:rPr lang="en-US" altLang="en-US" dirty="0" smtClean="0"/>
              <a:t> de </a:t>
            </a:r>
            <a:r>
              <a:rPr lang="en-US" altLang="en-US" dirty="0" err="1" smtClean="0"/>
              <a:t>produse</a:t>
            </a:r>
            <a:r>
              <a:rPr lang="en-US" altLang="en-US" dirty="0" smtClean="0"/>
              <a:t> </a:t>
            </a:r>
            <a:r>
              <a:rPr lang="en-US" altLang="en-US" dirty="0" err="1" smtClean="0"/>
              <a:t>alimentare</a:t>
            </a:r>
            <a:r>
              <a:rPr lang="en-US" altLang="en-US" dirty="0" smtClean="0"/>
              <a:t>, </a:t>
            </a:r>
            <a:r>
              <a:rPr lang="en-US" altLang="en-US" dirty="0" err="1" smtClean="0"/>
              <a:t>pentru</a:t>
            </a:r>
            <a:r>
              <a:rPr lang="en-US" altLang="en-US" dirty="0" smtClean="0"/>
              <a:t> a </a:t>
            </a:r>
            <a:r>
              <a:rPr lang="en-US" altLang="en-US" dirty="0" err="1" smtClean="0"/>
              <a:t>verifica</a:t>
            </a:r>
            <a:r>
              <a:rPr lang="en-US" altLang="en-US" dirty="0" smtClean="0"/>
              <a:t>, </a:t>
            </a:r>
            <a:r>
              <a:rPr lang="en-US" altLang="en-US" dirty="0" err="1" smtClean="0"/>
              <a:t>prin</a:t>
            </a:r>
            <a:r>
              <a:rPr lang="en-US" altLang="en-US" dirty="0" smtClean="0"/>
              <a:t> </a:t>
            </a:r>
            <a:r>
              <a:rPr lang="en-US" altLang="en-US" dirty="0" err="1" smtClean="0"/>
              <a:t>intermediul</a:t>
            </a:r>
            <a:r>
              <a:rPr lang="en-US" altLang="en-US" dirty="0" smtClean="0"/>
              <a:t> </a:t>
            </a:r>
            <a:r>
              <a:rPr lang="en-US" altLang="en-US" dirty="0" err="1" smtClean="0"/>
              <a:t>analizelor</a:t>
            </a:r>
            <a:r>
              <a:rPr lang="en-US" altLang="en-US" dirty="0" smtClean="0"/>
              <a:t>, </a:t>
            </a:r>
            <a:r>
              <a:rPr lang="en-US" altLang="en-US" dirty="0" err="1" smtClean="0"/>
              <a:t>respectarea</a:t>
            </a:r>
            <a:r>
              <a:rPr lang="en-US" altLang="en-US" dirty="0" smtClean="0"/>
              <a:t> </a:t>
            </a:r>
            <a:r>
              <a:rPr lang="en-US" altLang="en-US" dirty="0" err="1" smtClean="0"/>
              <a:t>legislatiei</a:t>
            </a:r>
            <a:r>
              <a:rPr lang="en-US" altLang="en-US" dirty="0" smtClean="0"/>
              <a:t> </a:t>
            </a:r>
            <a:r>
              <a:rPr lang="en-US" altLang="en-US" dirty="0" err="1" smtClean="0"/>
              <a:t>referitoare</a:t>
            </a:r>
            <a:r>
              <a:rPr lang="en-US" altLang="en-US" dirty="0" smtClean="0"/>
              <a:t> la </a:t>
            </a:r>
            <a:r>
              <a:rPr lang="en-US" altLang="en-US" dirty="0" err="1" smtClean="0"/>
              <a:t>produsele</a:t>
            </a:r>
            <a:r>
              <a:rPr lang="en-US" altLang="en-US" dirty="0" smtClean="0"/>
              <a:t> </a:t>
            </a:r>
            <a:r>
              <a:rPr lang="en-US" altLang="en-US" dirty="0" err="1" smtClean="0"/>
              <a:t>alimentare</a:t>
            </a:r>
            <a:r>
              <a:rPr lang="en-US" altLang="en-US" dirty="0" smtClean="0"/>
              <a:t>, </a:t>
            </a:r>
            <a:r>
              <a:rPr lang="en-US" altLang="en-US" dirty="0" err="1" smtClean="0"/>
              <a:t>precum</a:t>
            </a:r>
            <a:r>
              <a:rPr lang="en-US" altLang="en-US" dirty="0" smtClean="0"/>
              <a:t> </a:t>
            </a:r>
            <a:r>
              <a:rPr lang="en-US" altLang="en-US" dirty="0" err="1" smtClean="0"/>
              <a:t>si</a:t>
            </a:r>
            <a:r>
              <a:rPr lang="en-US" altLang="en-US" dirty="0" smtClean="0"/>
              <a:t> </a:t>
            </a:r>
            <a:r>
              <a:rPr lang="en-US" altLang="en-US" dirty="0" err="1" smtClean="0"/>
              <a:t>hrana</a:t>
            </a:r>
            <a:r>
              <a:rPr lang="en-US" altLang="en-US" dirty="0" smtClean="0"/>
              <a:t> </a:t>
            </a:r>
            <a:r>
              <a:rPr lang="en-US" altLang="en-US" dirty="0" err="1" smtClean="0"/>
              <a:t>pentru</a:t>
            </a:r>
            <a:r>
              <a:rPr lang="en-US" altLang="en-US" dirty="0" smtClean="0"/>
              <a:t> </a:t>
            </a:r>
            <a:r>
              <a:rPr lang="en-US" altLang="en-US" dirty="0" err="1" smtClean="0"/>
              <a:t>animale</a:t>
            </a:r>
            <a:endParaRPr lang="en-US" altLang="en-US" dirty="0" smtClean="0"/>
          </a:p>
        </p:txBody>
      </p:sp>
      <p:sp>
        <p:nvSpPr>
          <p:cNvPr id="6" name="AutoShape 2"/>
          <p:cNvSpPr txBox="1">
            <a:spLocks noChangeArrowheads="1"/>
          </p:cNvSpPr>
          <p:nvPr/>
        </p:nvSpPr>
        <p:spPr>
          <a:xfrm>
            <a:off x="457200" y="687214"/>
            <a:ext cx="8229600" cy="1143000"/>
          </a:xfrm>
          <a:prstGeom prst="rect">
            <a:avLst/>
          </a:prstGeom>
        </p:spPr>
        <p:txBody>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defRPr/>
            </a:pPr>
            <a:r>
              <a:rPr lang="en-US" sz="3200" dirty="0" smtClean="0">
                <a:solidFill>
                  <a:schemeClr val="tx1"/>
                </a:solidFill>
              </a:rPr>
              <a:t>PRELEVAREA DE PROBE </a:t>
            </a:r>
            <a:r>
              <a:rPr lang="ro-RO" sz="3200" dirty="0" smtClean="0">
                <a:solidFill>
                  <a:schemeClr val="tx1"/>
                </a:solidFill>
              </a:rPr>
              <a:t>Î</a:t>
            </a:r>
            <a:r>
              <a:rPr lang="en-US" sz="3200" dirty="0" smtClean="0">
                <a:solidFill>
                  <a:schemeClr val="tx1"/>
                </a:solidFill>
              </a:rPr>
              <a:t>N VEDEREA ANALIZEI</a:t>
            </a:r>
            <a:endParaRPr lang="en-US" sz="3200" dirty="0">
              <a:solidFill>
                <a:schemeClr val="tx1"/>
              </a:solidFill>
            </a:endParaRPr>
          </a:p>
        </p:txBody>
      </p:sp>
      <p:pic>
        <p:nvPicPr>
          <p:cNvPr id="7" name="Picture 4" descr="C:\Program Files\Microsoft Office\MEDIA\CAGCAT10\j0305257.wmf"/>
          <p:cNvPicPr>
            <a:picLocks noChangeAspect="1" noChangeArrowheads="1"/>
          </p:cNvPicPr>
          <p:nvPr/>
        </p:nvPicPr>
        <p:blipFill>
          <a:blip r:embed="rId2" cstate="print"/>
          <a:srcRect/>
          <a:stretch>
            <a:fillRect/>
          </a:stretch>
        </p:blipFill>
        <p:spPr bwMode="auto">
          <a:xfrm>
            <a:off x="4114800" y="4984576"/>
            <a:ext cx="1138238" cy="1828800"/>
          </a:xfrm>
          <a:prstGeom prst="rect">
            <a:avLst/>
          </a:prstGeom>
          <a:noFill/>
          <a:ln w="9525">
            <a:noFill/>
            <a:miter lim="800000"/>
            <a:headEnd/>
            <a:tailEnd/>
          </a:ln>
        </p:spPr>
      </p:pic>
    </p:spTree>
    <p:extLst>
      <p:ext uri="{BB962C8B-B14F-4D97-AF65-F5344CB8AC3E}">
        <p14:creationId xmlns:p14="http://schemas.microsoft.com/office/powerpoint/2010/main" val="314419138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457200" y="278160"/>
            <a:ext cx="8305800" cy="990600"/>
          </a:xfrm>
          <a:prstGeom prst="rect">
            <a:avLst/>
          </a:prstGeom>
        </p:spPr>
        <p:txBody>
          <a:bodyPr>
            <a:normAutofit fontScale="97500"/>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endParaRPr lang="ru-RU" sz="4000" dirty="0"/>
          </a:p>
        </p:txBody>
      </p:sp>
      <p:sp>
        <p:nvSpPr>
          <p:cNvPr id="5" name="Text Placeholder 2"/>
          <p:cNvSpPr txBox="1">
            <a:spLocks/>
          </p:cNvSpPr>
          <p:nvPr/>
        </p:nvSpPr>
        <p:spPr>
          <a:xfrm>
            <a:off x="428596" y="692696"/>
            <a:ext cx="4040188" cy="762000"/>
          </a:xfrm>
          <a:prstGeom prst="rect">
            <a:avLst/>
          </a:prstGeom>
        </p:spPr>
        <p:txBody>
          <a:bodyPr/>
          <a:lst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a:lstStyle>
          <a:p>
            <a:pPr marL="0" indent="0">
              <a:buNone/>
            </a:pPr>
            <a:r>
              <a:rPr lang="en-US" b="1" dirty="0" smtClean="0">
                <a:solidFill>
                  <a:schemeClr val="tx1"/>
                </a:solidFill>
              </a:rPr>
              <a:t>SUPRAVEGHEREA</a:t>
            </a:r>
            <a:endParaRPr lang="ru-RU" b="1" dirty="0">
              <a:solidFill>
                <a:schemeClr val="tx1"/>
              </a:solidFill>
            </a:endParaRPr>
          </a:p>
        </p:txBody>
      </p:sp>
      <p:sp>
        <p:nvSpPr>
          <p:cNvPr id="6" name="Text Placeholder 3"/>
          <p:cNvSpPr txBox="1">
            <a:spLocks/>
          </p:cNvSpPr>
          <p:nvPr/>
        </p:nvSpPr>
        <p:spPr>
          <a:xfrm>
            <a:off x="4500562" y="692696"/>
            <a:ext cx="4041775" cy="762000"/>
          </a:xfrm>
          <a:prstGeom prst="rect">
            <a:avLst/>
          </a:prstGeom>
        </p:spPr>
        <p:txBody>
          <a:bodyPr/>
          <a:lst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a:lstStyle>
          <a:p>
            <a:pPr marL="0" indent="0">
              <a:buNone/>
            </a:pPr>
            <a:r>
              <a:rPr lang="en-US" b="1" dirty="0" smtClean="0"/>
              <a:t>VERIFICAREA</a:t>
            </a:r>
            <a:endParaRPr lang="ru-RU" b="1" dirty="0"/>
          </a:p>
        </p:txBody>
      </p:sp>
      <p:sp>
        <p:nvSpPr>
          <p:cNvPr id="7" name="Content Placeholder 4"/>
          <p:cNvSpPr txBox="1">
            <a:spLocks/>
          </p:cNvSpPr>
          <p:nvPr/>
        </p:nvSpPr>
        <p:spPr>
          <a:xfrm>
            <a:off x="457200" y="1779824"/>
            <a:ext cx="4040188" cy="3941763"/>
          </a:xfrm>
          <a:prstGeom prst="rect">
            <a:avLst/>
          </a:prstGeom>
        </p:spPr>
        <p:txBody>
          <a:bodyPr/>
          <a:lst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a:lstStyle>
          <a:p>
            <a:r>
              <a:rPr lang="ro-RO" altLang="en-US" smtClean="0"/>
              <a:t>Reprezintă observarea cu atenție a unuia sau mai multor întreprinderi din sectorul alimentar, a unuia sau mai multor operatori din acest sector sau a activităților acestora.</a:t>
            </a:r>
          </a:p>
          <a:p>
            <a:pPr>
              <a:buFont typeface="Symbol" pitchFamily="18" charset="2"/>
              <a:buNone/>
            </a:pPr>
            <a:endParaRPr lang="ro-RO" dirty="0"/>
          </a:p>
        </p:txBody>
      </p:sp>
      <p:sp>
        <p:nvSpPr>
          <p:cNvPr id="8" name="Content Placeholder 5"/>
          <p:cNvSpPr txBox="1">
            <a:spLocks/>
          </p:cNvSpPr>
          <p:nvPr/>
        </p:nvSpPr>
        <p:spPr>
          <a:xfrm>
            <a:off x="4645025" y="1779824"/>
            <a:ext cx="4041775" cy="3941763"/>
          </a:xfrm>
          <a:prstGeom prst="rect">
            <a:avLst/>
          </a:prstGeom>
        </p:spPr>
        <p:txBody>
          <a:bodyPr/>
          <a:lst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a:lstStyle>
          <a:p>
            <a:r>
              <a:rPr lang="ro-RO" altLang="en-US" dirty="0" smtClean="0"/>
              <a:t>Reprezintă verificarea, prin examinare si prin analizarea dovezilor obiective, a respectării cerințelor specificate</a:t>
            </a:r>
            <a:r>
              <a:rPr lang="en-US" altLang="en-US" dirty="0" smtClean="0"/>
              <a:t>.</a:t>
            </a:r>
          </a:p>
          <a:p>
            <a:endParaRPr lang="ru-RU" dirty="0"/>
          </a:p>
        </p:txBody>
      </p:sp>
      <p:pic>
        <p:nvPicPr>
          <p:cNvPr id="9" name="Picture 4" descr="C:\Program Files\Microsoft Office\MEDIA\CAGCAT10\j0240719.wmf"/>
          <p:cNvPicPr>
            <a:picLocks noChangeAspect="1" noChangeArrowheads="1"/>
          </p:cNvPicPr>
          <p:nvPr/>
        </p:nvPicPr>
        <p:blipFill>
          <a:blip r:embed="rId2" cstate="print"/>
          <a:srcRect/>
          <a:stretch>
            <a:fillRect/>
          </a:stretch>
        </p:blipFill>
        <p:spPr bwMode="auto">
          <a:xfrm>
            <a:off x="4038600" y="4755130"/>
            <a:ext cx="1371600" cy="2057400"/>
          </a:xfrm>
          <a:prstGeom prst="rect">
            <a:avLst/>
          </a:prstGeom>
          <a:noFill/>
          <a:ln w="9525">
            <a:noFill/>
            <a:miter lim="800000"/>
            <a:headEnd/>
            <a:tailEnd/>
          </a:ln>
        </p:spPr>
      </p:pic>
    </p:spTree>
    <p:extLst>
      <p:ext uri="{BB962C8B-B14F-4D97-AF65-F5344CB8AC3E}">
        <p14:creationId xmlns:p14="http://schemas.microsoft.com/office/powerpoint/2010/main" val="370445337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457200" y="278160"/>
            <a:ext cx="8305800" cy="990600"/>
          </a:xfrm>
          <a:prstGeom prst="rect">
            <a:avLst/>
          </a:prstGeom>
        </p:spPr>
        <p:txBody>
          <a:bodyPr>
            <a:normAutofit fontScale="97500"/>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endParaRPr lang="ru-RU" sz="4000" dirty="0"/>
          </a:p>
        </p:txBody>
      </p:sp>
      <p:sp>
        <p:nvSpPr>
          <p:cNvPr id="5" name="Rectangle 3"/>
          <p:cNvSpPr txBox="1">
            <a:spLocks noChangeArrowheads="1"/>
          </p:cNvSpPr>
          <p:nvPr/>
        </p:nvSpPr>
        <p:spPr>
          <a:xfrm>
            <a:off x="457200" y="2156594"/>
            <a:ext cx="8229600" cy="2709862"/>
          </a:xfrm>
          <a:prstGeom prst="rect">
            <a:avLst/>
          </a:prstGeom>
        </p:spPr>
        <p:txBody>
          <a:bodyPr>
            <a:normAutofit lnSpcReduction="10000"/>
          </a:bodyPr>
          <a:lst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a:lstStyle>
          <a:p>
            <a:pPr algn="just"/>
            <a:r>
              <a:rPr lang="ro-RO" altLang="en-US" smtClean="0"/>
              <a:t>Reprezintă</a:t>
            </a:r>
            <a:r>
              <a:rPr lang="en-US" altLang="en-US" smtClean="0"/>
              <a:t> </a:t>
            </a:r>
            <a:r>
              <a:rPr lang="ro-RO" altLang="en-US" smtClean="0"/>
              <a:t>examinarea</a:t>
            </a:r>
            <a:r>
              <a:rPr lang="en-US" altLang="en-US" smtClean="0"/>
              <a:t> metodic</a:t>
            </a:r>
            <a:r>
              <a:rPr lang="ro-RO" altLang="en-US" smtClean="0"/>
              <a:t>ă</a:t>
            </a:r>
            <a:r>
              <a:rPr lang="en-US" altLang="en-US" smtClean="0"/>
              <a:t> si independent</a:t>
            </a:r>
            <a:r>
              <a:rPr lang="ro-RO" altLang="en-US" smtClean="0"/>
              <a:t>ă</a:t>
            </a:r>
            <a:r>
              <a:rPr lang="en-US" altLang="en-US" smtClean="0"/>
              <a:t> destinat</a:t>
            </a:r>
            <a:r>
              <a:rPr lang="ro-RO" altLang="en-US" smtClean="0"/>
              <a:t>ă</a:t>
            </a:r>
            <a:r>
              <a:rPr lang="en-US" altLang="en-US" smtClean="0"/>
              <a:t> sa stabileasc</a:t>
            </a:r>
            <a:r>
              <a:rPr lang="ro-RO" altLang="en-US" smtClean="0"/>
              <a:t>ă</a:t>
            </a:r>
            <a:r>
              <a:rPr lang="en-US" altLang="en-US" smtClean="0"/>
              <a:t> dac</a:t>
            </a:r>
            <a:r>
              <a:rPr lang="ro-RO" altLang="en-US" smtClean="0"/>
              <a:t>ă</a:t>
            </a:r>
            <a:r>
              <a:rPr lang="en-US" altLang="en-US" smtClean="0"/>
              <a:t> activit</a:t>
            </a:r>
            <a:r>
              <a:rPr lang="ro-RO" altLang="en-US" smtClean="0"/>
              <a:t>ă</a:t>
            </a:r>
            <a:r>
              <a:rPr lang="en-US" altLang="en-US" smtClean="0"/>
              <a:t>tile </a:t>
            </a:r>
            <a:r>
              <a:rPr lang="ro-RO" altLang="en-US" smtClean="0"/>
              <a:t>ș</a:t>
            </a:r>
            <a:r>
              <a:rPr lang="en-US" altLang="en-US" smtClean="0"/>
              <a:t>i rezultatele aferente respect</a:t>
            </a:r>
            <a:r>
              <a:rPr lang="ro-RO" altLang="en-US" smtClean="0"/>
              <a:t>ă</a:t>
            </a:r>
            <a:r>
              <a:rPr lang="en-US" altLang="en-US" smtClean="0"/>
              <a:t> dispozi</a:t>
            </a:r>
            <a:r>
              <a:rPr lang="ro-RO" altLang="en-US" smtClean="0"/>
              <a:t>ț</a:t>
            </a:r>
            <a:r>
              <a:rPr lang="en-US" altLang="en-US" smtClean="0"/>
              <a:t>iile stabilite anterior </a:t>
            </a:r>
            <a:r>
              <a:rPr lang="ro-RO" altLang="en-US" smtClean="0"/>
              <a:t>ș</a:t>
            </a:r>
            <a:r>
              <a:rPr lang="en-US" altLang="en-US" smtClean="0"/>
              <a:t>i dac</a:t>
            </a:r>
            <a:r>
              <a:rPr lang="ro-RO" altLang="en-US" smtClean="0"/>
              <a:t>ă</a:t>
            </a:r>
            <a:r>
              <a:rPr lang="en-US" altLang="en-US" smtClean="0"/>
              <a:t> aceste dispozi</a:t>
            </a:r>
            <a:r>
              <a:rPr lang="ro-RO" altLang="en-US" smtClean="0"/>
              <a:t>ț</a:t>
            </a:r>
            <a:r>
              <a:rPr lang="en-US" altLang="en-US" smtClean="0"/>
              <a:t>ii sunt puse </a:t>
            </a:r>
            <a:r>
              <a:rPr lang="ro-RO" altLang="en-US" smtClean="0"/>
              <a:t>î</a:t>
            </a:r>
            <a:r>
              <a:rPr lang="en-US" altLang="en-US" smtClean="0"/>
              <a:t>n aplica</a:t>
            </a:r>
            <a:r>
              <a:rPr lang="ro-RO" altLang="en-US" smtClean="0"/>
              <a:t>ț</a:t>
            </a:r>
            <a:r>
              <a:rPr lang="en-US" altLang="en-US" smtClean="0"/>
              <a:t>ie cu eficien</a:t>
            </a:r>
            <a:r>
              <a:rPr lang="ro-RO" altLang="en-US" smtClean="0"/>
              <a:t>ță</a:t>
            </a:r>
            <a:r>
              <a:rPr lang="en-US" altLang="en-US" smtClean="0"/>
              <a:t> </a:t>
            </a:r>
            <a:r>
              <a:rPr lang="ro-RO" altLang="en-US" smtClean="0"/>
              <a:t>ș</a:t>
            </a:r>
            <a:r>
              <a:rPr lang="en-US" altLang="en-US" smtClean="0"/>
              <a:t>i permit atingerea obiectivelor.</a:t>
            </a:r>
            <a:endParaRPr lang="ro-RO" altLang="en-US" smtClean="0"/>
          </a:p>
          <a:p>
            <a:pPr algn="just"/>
            <a:r>
              <a:rPr lang="ro-RO" altLang="en-US" smtClean="0"/>
              <a:t>GHIDUL  pentru auditarea sistemelor de management, </a:t>
            </a:r>
            <a:r>
              <a:rPr lang="ro-RO" altLang="en-US" b="1" smtClean="0"/>
              <a:t> standardul SR EN ISO 19011- 2011</a:t>
            </a:r>
          </a:p>
          <a:p>
            <a:pPr algn="just"/>
            <a:endParaRPr lang="en-US" altLang="en-US" dirty="0" smtClean="0"/>
          </a:p>
        </p:txBody>
      </p:sp>
      <p:sp>
        <p:nvSpPr>
          <p:cNvPr id="6" name="AutoShape 2"/>
          <p:cNvSpPr txBox="1">
            <a:spLocks noChangeArrowheads="1"/>
          </p:cNvSpPr>
          <p:nvPr/>
        </p:nvSpPr>
        <p:spPr>
          <a:xfrm>
            <a:off x="457200" y="950094"/>
            <a:ext cx="8229600" cy="1143000"/>
          </a:xfrm>
          <a:prstGeom prst="rect">
            <a:avLst/>
          </a:prstGeom>
        </p:spPr>
        <p:txBody>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defRPr/>
            </a:pPr>
            <a:r>
              <a:rPr lang="en-US" smtClean="0">
                <a:solidFill>
                  <a:srgbClr val="FF5050"/>
                </a:solidFill>
              </a:rPr>
              <a:t>AUDITUL</a:t>
            </a:r>
            <a:endParaRPr lang="en-US" dirty="0">
              <a:solidFill>
                <a:srgbClr val="FF5050"/>
              </a:solidFill>
            </a:endParaRPr>
          </a:p>
        </p:txBody>
      </p:sp>
      <p:pic>
        <p:nvPicPr>
          <p:cNvPr id="7" name="Picture 4"/>
          <p:cNvPicPr>
            <a:picLocks noChangeAspect="1" noChangeArrowheads="1"/>
          </p:cNvPicPr>
          <p:nvPr/>
        </p:nvPicPr>
        <p:blipFill>
          <a:blip r:embed="rId2" cstate="print"/>
          <a:srcRect/>
          <a:stretch>
            <a:fillRect/>
          </a:stretch>
        </p:blipFill>
        <p:spPr bwMode="auto">
          <a:xfrm>
            <a:off x="2057400" y="5229200"/>
            <a:ext cx="2038350" cy="1690688"/>
          </a:xfrm>
          <a:prstGeom prst="rect">
            <a:avLst/>
          </a:prstGeom>
          <a:noFill/>
          <a:ln w="9525">
            <a:noFill/>
            <a:miter lim="800000"/>
            <a:headEnd/>
            <a:tailEnd/>
          </a:ln>
        </p:spPr>
      </p:pic>
      <p:pic>
        <p:nvPicPr>
          <p:cNvPr id="8" name="Picture 6" descr="http://images7.bizoo.eu/image/img360/sale/2008/9/3/Consultanta-Implementare-SR-EN-ISO-22000-2005_218150_1220515697.jpg">
            <a:hlinkClick r:id="rId3"/>
          </p:cNvPr>
          <p:cNvPicPr>
            <a:picLocks noChangeAspect="1" noChangeArrowheads="1"/>
          </p:cNvPicPr>
          <p:nvPr/>
        </p:nvPicPr>
        <p:blipFill>
          <a:blip r:embed="rId4" cstate="print"/>
          <a:srcRect/>
          <a:stretch>
            <a:fillRect/>
          </a:stretch>
        </p:blipFill>
        <p:spPr bwMode="auto">
          <a:xfrm>
            <a:off x="5867400" y="5085184"/>
            <a:ext cx="1828800" cy="1828800"/>
          </a:xfrm>
          <a:prstGeom prst="rect">
            <a:avLst/>
          </a:prstGeom>
          <a:noFill/>
          <a:ln w="9525">
            <a:noFill/>
            <a:miter lim="800000"/>
            <a:headEnd/>
            <a:tailEnd/>
          </a:ln>
        </p:spPr>
      </p:pic>
    </p:spTree>
    <p:extLst>
      <p:ext uri="{BB962C8B-B14F-4D97-AF65-F5344CB8AC3E}">
        <p14:creationId xmlns:p14="http://schemas.microsoft.com/office/powerpoint/2010/main" val="79003673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457200" y="278160"/>
            <a:ext cx="8305800" cy="990600"/>
          </a:xfrm>
          <a:prstGeom prst="rect">
            <a:avLst/>
          </a:prstGeom>
        </p:spPr>
        <p:txBody>
          <a:bodyPr>
            <a:normAutofit fontScale="97500"/>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endParaRPr lang="ru-RU" sz="4000" dirty="0"/>
          </a:p>
        </p:txBody>
      </p:sp>
      <p:graphicFrame>
        <p:nvGraphicFramePr>
          <p:cNvPr id="5" name="Group 3"/>
          <p:cNvGraphicFramePr>
            <a:graphicFrameLocks/>
          </p:cNvGraphicFramePr>
          <p:nvPr>
            <p:extLst/>
          </p:nvPr>
        </p:nvGraphicFramePr>
        <p:xfrm>
          <a:off x="468313" y="1123402"/>
          <a:ext cx="8229600" cy="5041902"/>
        </p:xfrm>
        <a:graphic>
          <a:graphicData uri="http://schemas.openxmlformats.org/drawingml/2006/table">
            <a:tbl>
              <a:tblPr/>
              <a:tblGrid>
                <a:gridCol w="2098675"/>
                <a:gridCol w="1800225"/>
                <a:gridCol w="2303462"/>
                <a:gridCol w="2027238"/>
              </a:tblGrid>
              <a:tr h="814263">
                <a:tc>
                  <a:txBody>
                    <a:bodyPr/>
                    <a:lstStyle/>
                    <a:p>
                      <a:pPr marL="0" marR="0" lvl="0" indent="0" algn="ctr"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en-GB" sz="1800" b="1" i="0" u="none" strike="noStrike" cap="none" normalizeH="0" baseline="0" dirty="0" smtClean="0">
                          <a:ln>
                            <a:noFill/>
                          </a:ln>
                          <a:solidFill>
                            <a:srgbClr val="FF0000"/>
                          </a:solidFill>
                          <a:effectLst/>
                          <a:latin typeface="Arial" pitchFamily="34" charset="0"/>
                        </a:rPr>
                        <a:t> </a:t>
                      </a:r>
                      <a:r>
                        <a:rPr kumimoji="0" lang="en-GB" sz="1800" b="1" i="0" u="none" strike="noStrike" cap="none" normalizeH="0" baseline="0" dirty="0" err="1" smtClean="0">
                          <a:ln>
                            <a:noFill/>
                          </a:ln>
                          <a:solidFill>
                            <a:srgbClr val="FF0000"/>
                          </a:solidFill>
                          <a:effectLst/>
                          <a:latin typeface="Arial" pitchFamily="34" charset="0"/>
                        </a:rPr>
                        <a:t>Metoda</a:t>
                      </a:r>
                      <a:r>
                        <a:rPr kumimoji="0" lang="en-GB" sz="1800" b="1" i="0" u="none" strike="noStrike" cap="none" normalizeH="0" baseline="0" dirty="0" smtClean="0">
                          <a:ln>
                            <a:noFill/>
                          </a:ln>
                          <a:solidFill>
                            <a:srgbClr val="FF0000"/>
                          </a:solidFill>
                          <a:effectLst/>
                          <a:latin typeface="Arial" pitchFamily="34" charset="0"/>
                        </a:rPr>
                        <a:t> de Control </a:t>
                      </a:r>
                    </a:p>
                  </a:txBody>
                  <a:tcPr marT="45714" marB="4571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en-GB" sz="1800" b="1" i="0" u="none" strike="noStrike" cap="none" normalizeH="0" baseline="0" dirty="0" err="1" smtClean="0">
                          <a:ln>
                            <a:noFill/>
                          </a:ln>
                          <a:solidFill>
                            <a:srgbClr val="FF0000"/>
                          </a:solidFill>
                          <a:effectLst/>
                          <a:latin typeface="Arial" pitchFamily="34" charset="0"/>
                        </a:rPr>
                        <a:t>Atribute</a:t>
                      </a:r>
                      <a:endParaRPr kumimoji="0" lang="en-GB" sz="1800" b="1" i="0" u="none" strike="noStrike" cap="none" normalizeH="0" baseline="0" dirty="0" smtClean="0">
                        <a:ln>
                          <a:noFill/>
                        </a:ln>
                        <a:solidFill>
                          <a:srgbClr val="FF0000"/>
                        </a:solidFill>
                        <a:effectLst/>
                        <a:latin typeface="Arial" pitchFamily="34" charset="0"/>
                      </a:endParaRPr>
                    </a:p>
                  </a:txBody>
                  <a:tcPr marT="45714" marB="4571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en-GB" sz="1800" b="1" i="0" u="none" strike="noStrike" cap="none" normalizeH="0" baseline="0" dirty="0" smtClean="0">
                          <a:ln>
                            <a:noFill/>
                          </a:ln>
                          <a:solidFill>
                            <a:srgbClr val="FF0000"/>
                          </a:solidFill>
                          <a:effectLst/>
                          <a:latin typeface="Arial" pitchFamily="34" charset="0"/>
                        </a:rPr>
                        <a:t>Re</a:t>
                      </a:r>
                      <a:r>
                        <a:rPr kumimoji="0" lang="ro-RO" sz="1800" b="1" i="0" u="none" strike="noStrike" cap="none" normalizeH="0" baseline="0" dirty="0" smtClean="0">
                          <a:ln>
                            <a:noFill/>
                          </a:ln>
                          <a:solidFill>
                            <a:srgbClr val="FF0000"/>
                          </a:solidFill>
                          <a:effectLst/>
                          <a:latin typeface="Arial" pitchFamily="34" charset="0"/>
                        </a:rPr>
                        <a:t>s</a:t>
                      </a:r>
                      <a:r>
                        <a:rPr kumimoji="0" lang="en-GB" sz="1800" b="1" i="0" u="none" strike="noStrike" cap="none" normalizeH="0" baseline="0" dirty="0" err="1" smtClean="0">
                          <a:ln>
                            <a:noFill/>
                          </a:ln>
                          <a:solidFill>
                            <a:srgbClr val="FF0000"/>
                          </a:solidFill>
                          <a:effectLst/>
                          <a:latin typeface="Arial" pitchFamily="34" charset="0"/>
                        </a:rPr>
                        <a:t>ponsabilit</a:t>
                      </a:r>
                      <a:r>
                        <a:rPr kumimoji="0" lang="ro-RO" sz="1800" b="1" i="0" u="none" strike="noStrike" cap="none" normalizeH="0" baseline="0" dirty="0" err="1" smtClean="0">
                          <a:ln>
                            <a:noFill/>
                          </a:ln>
                          <a:solidFill>
                            <a:srgbClr val="FF0000"/>
                          </a:solidFill>
                          <a:effectLst/>
                          <a:latin typeface="Arial" pitchFamily="34" charset="0"/>
                        </a:rPr>
                        <a:t>ăț</a:t>
                      </a:r>
                      <a:r>
                        <a:rPr kumimoji="0" lang="en-GB" sz="1800" b="1" i="0" u="none" strike="noStrike" cap="none" normalizeH="0" baseline="0" dirty="0" err="1" smtClean="0">
                          <a:ln>
                            <a:noFill/>
                          </a:ln>
                          <a:solidFill>
                            <a:srgbClr val="FF0000"/>
                          </a:solidFill>
                          <a:effectLst/>
                          <a:latin typeface="Arial" pitchFamily="34" charset="0"/>
                        </a:rPr>
                        <a:t>i</a:t>
                      </a:r>
                      <a:r>
                        <a:rPr kumimoji="0" lang="en-GB" sz="1800" b="1" i="0" u="none" strike="noStrike" cap="none" normalizeH="0" baseline="0" dirty="0" smtClean="0">
                          <a:ln>
                            <a:noFill/>
                          </a:ln>
                          <a:solidFill>
                            <a:srgbClr val="FF0000"/>
                          </a:solidFill>
                          <a:effectLst/>
                          <a:latin typeface="Arial" pitchFamily="34" charset="0"/>
                        </a:rPr>
                        <a:t> operator</a:t>
                      </a:r>
                    </a:p>
                  </a:txBody>
                  <a:tcPr marT="45714" marB="4571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en-GB" sz="1800" b="1" i="0" u="none" strike="noStrike" cap="none" normalizeH="0" baseline="0" dirty="0" err="1" smtClean="0">
                          <a:ln>
                            <a:noFill/>
                          </a:ln>
                          <a:solidFill>
                            <a:srgbClr val="FF0000"/>
                          </a:solidFill>
                          <a:effectLst/>
                          <a:latin typeface="Arial" pitchFamily="34" charset="0"/>
                        </a:rPr>
                        <a:t>Controlul</a:t>
                      </a:r>
                      <a:r>
                        <a:rPr kumimoji="0" lang="en-GB" sz="1800" b="1" i="0" u="none" strike="noStrike" cap="none" normalizeH="0" baseline="0" dirty="0" smtClean="0">
                          <a:ln>
                            <a:noFill/>
                          </a:ln>
                          <a:solidFill>
                            <a:srgbClr val="FF0000"/>
                          </a:solidFill>
                          <a:effectLst/>
                          <a:latin typeface="Arial" pitchFamily="34" charset="0"/>
                        </a:rPr>
                        <a:t> </a:t>
                      </a:r>
                      <a:r>
                        <a:rPr kumimoji="0" lang="en-GB" sz="1800" b="1" i="0" u="none" strike="noStrike" cap="none" normalizeH="0" baseline="0" dirty="0" err="1" smtClean="0">
                          <a:ln>
                            <a:noFill/>
                          </a:ln>
                          <a:solidFill>
                            <a:srgbClr val="FF0000"/>
                          </a:solidFill>
                          <a:effectLst/>
                          <a:latin typeface="Arial" pitchFamily="34" charset="0"/>
                        </a:rPr>
                        <a:t>oficial</a:t>
                      </a:r>
                      <a:endParaRPr kumimoji="0" lang="en-GB" sz="1800" b="1" i="0" u="none" strike="noStrike" cap="none" normalizeH="0" baseline="0" dirty="0" smtClean="0">
                        <a:ln>
                          <a:noFill/>
                        </a:ln>
                        <a:solidFill>
                          <a:srgbClr val="FF0000"/>
                        </a:solidFill>
                        <a:effectLst/>
                        <a:latin typeface="Arial" pitchFamily="34" charset="0"/>
                      </a:endParaRPr>
                    </a:p>
                  </a:txBody>
                  <a:tcPr marT="45714" marB="4571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371587">
                <a:tc>
                  <a:txBody>
                    <a:bodyPr/>
                    <a:lstStyle/>
                    <a:p>
                      <a:pPr marL="0" marR="0" lvl="0" indent="0" algn="l"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en-GB" sz="1600" b="1" i="0" u="none" strike="noStrike" cap="none" normalizeH="0" baseline="0" smtClean="0">
                          <a:ln>
                            <a:noFill/>
                          </a:ln>
                          <a:solidFill>
                            <a:schemeClr val="tx1"/>
                          </a:solidFill>
                          <a:effectLst/>
                          <a:latin typeface="Arial" pitchFamily="34" charset="0"/>
                        </a:rPr>
                        <a:t>AUDIT</a:t>
                      </a:r>
                    </a:p>
                  </a:txBody>
                  <a:tcPr marT="45714" marB="4571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en-GB" sz="1200" b="0" i="0" u="none" strike="noStrike" cap="none" normalizeH="0" baseline="0" dirty="0" smtClean="0">
                          <a:ln>
                            <a:noFill/>
                          </a:ln>
                          <a:solidFill>
                            <a:schemeClr val="tx1"/>
                          </a:solidFill>
                          <a:effectLst/>
                          <a:latin typeface="Arial" pitchFamily="34" charset="0"/>
                        </a:rPr>
                        <a:t>- </a:t>
                      </a:r>
                      <a:r>
                        <a:rPr kumimoji="0" lang="en-GB" sz="1200" b="0" i="0" u="none" strike="noStrike" cap="none" normalizeH="0" baseline="0" dirty="0" err="1" smtClean="0">
                          <a:ln>
                            <a:noFill/>
                          </a:ln>
                          <a:solidFill>
                            <a:schemeClr val="tx1"/>
                          </a:solidFill>
                          <a:effectLst/>
                          <a:latin typeface="Arial" pitchFamily="34" charset="0"/>
                        </a:rPr>
                        <a:t>sistematic</a:t>
                      </a:r>
                      <a:r>
                        <a:rPr kumimoji="0" lang="en-GB" sz="1200" b="0" i="0" u="none" strike="noStrike" cap="none" normalizeH="0" baseline="0" dirty="0" smtClean="0">
                          <a:ln>
                            <a:noFill/>
                          </a:ln>
                          <a:solidFill>
                            <a:schemeClr val="tx1"/>
                          </a:solidFill>
                          <a:effectLst/>
                          <a:latin typeface="Arial" pitchFamily="34" charset="0"/>
                        </a:rPr>
                        <a:t>;                  -independent ;               - </a:t>
                      </a:r>
                      <a:r>
                        <a:rPr kumimoji="0" lang="en-GB" sz="1200" b="0" i="0" u="none" strike="noStrike" cap="none" normalizeH="0" baseline="0" dirty="0" err="1" smtClean="0">
                          <a:ln>
                            <a:noFill/>
                          </a:ln>
                          <a:solidFill>
                            <a:schemeClr val="tx1"/>
                          </a:solidFill>
                          <a:effectLst/>
                          <a:latin typeface="Arial" pitchFamily="34" charset="0"/>
                        </a:rPr>
                        <a:t>anun</a:t>
                      </a:r>
                      <a:r>
                        <a:rPr kumimoji="0" lang="ro-RO" sz="1200" b="0" i="0" u="none" strike="noStrike" cap="none" normalizeH="0" baseline="0" dirty="0" smtClean="0">
                          <a:ln>
                            <a:noFill/>
                          </a:ln>
                          <a:solidFill>
                            <a:schemeClr val="tx1"/>
                          </a:solidFill>
                          <a:effectLst/>
                          <a:latin typeface="Arial" pitchFamily="34" charset="0"/>
                        </a:rPr>
                        <a:t>ț</a:t>
                      </a:r>
                      <a:r>
                        <a:rPr kumimoji="0" lang="en-GB" sz="1200" b="0" i="0" u="none" strike="noStrike" cap="none" normalizeH="0" baseline="0" dirty="0" smtClean="0">
                          <a:ln>
                            <a:noFill/>
                          </a:ln>
                          <a:solidFill>
                            <a:schemeClr val="tx1"/>
                          </a:solidFill>
                          <a:effectLst/>
                          <a:latin typeface="Arial" pitchFamily="34" charset="0"/>
                        </a:rPr>
                        <a:t>at;                        - </a:t>
                      </a:r>
                      <a:r>
                        <a:rPr kumimoji="0" lang="ro-RO" sz="1200" b="0" i="0" u="none" strike="noStrike" cap="none" normalizeH="0" baseline="0" dirty="0" smtClean="0">
                          <a:ln>
                            <a:noFill/>
                          </a:ln>
                          <a:solidFill>
                            <a:schemeClr val="tx1"/>
                          </a:solidFill>
                          <a:effectLst/>
                          <a:latin typeface="Arial" pitchFamily="34" charset="0"/>
                        </a:rPr>
                        <a:t>î</a:t>
                      </a:r>
                      <a:r>
                        <a:rPr kumimoji="0" lang="en-GB" sz="1200" b="0" i="0" u="none" strike="noStrike" cap="none" normalizeH="0" baseline="0" dirty="0" smtClean="0">
                          <a:ln>
                            <a:noFill/>
                          </a:ln>
                          <a:solidFill>
                            <a:schemeClr val="tx1"/>
                          </a:solidFill>
                          <a:effectLst/>
                          <a:latin typeface="Arial" pitchFamily="34" charset="0"/>
                        </a:rPr>
                        <a:t>n </a:t>
                      </a:r>
                      <a:r>
                        <a:rPr kumimoji="0" lang="en-GB" sz="1200" b="0" i="0" u="none" strike="noStrike" cap="none" normalizeH="0" baseline="0" dirty="0" err="1" smtClean="0">
                          <a:ln>
                            <a:noFill/>
                          </a:ln>
                          <a:solidFill>
                            <a:schemeClr val="tx1"/>
                          </a:solidFill>
                          <a:effectLst/>
                          <a:latin typeface="Arial" pitchFamily="34" charset="0"/>
                        </a:rPr>
                        <a:t>echipa</a:t>
                      </a:r>
                      <a:r>
                        <a:rPr kumimoji="0" lang="en-GB" sz="1200" b="0" i="0" u="none" strike="noStrike" cap="none" normalizeH="0" baseline="0" dirty="0" smtClean="0">
                          <a:ln>
                            <a:noFill/>
                          </a:ln>
                          <a:solidFill>
                            <a:schemeClr val="tx1"/>
                          </a:solidFill>
                          <a:effectLst/>
                          <a:latin typeface="Arial" pitchFamily="34" charset="0"/>
                        </a:rPr>
                        <a:t>;                    - </a:t>
                      </a:r>
                      <a:r>
                        <a:rPr kumimoji="0" lang="en-GB" sz="1200" b="0" i="0" u="none" strike="noStrike" cap="none" normalizeH="0" baseline="0" dirty="0" err="1" smtClean="0">
                          <a:ln>
                            <a:noFill/>
                          </a:ln>
                          <a:solidFill>
                            <a:schemeClr val="tx1"/>
                          </a:solidFill>
                          <a:effectLst/>
                          <a:latin typeface="Arial" pitchFamily="34" charset="0"/>
                        </a:rPr>
                        <a:t>competen</a:t>
                      </a:r>
                      <a:r>
                        <a:rPr kumimoji="0" lang="ro-RO" sz="1200" b="0" i="0" u="none" strike="noStrike" cap="none" normalizeH="0" baseline="0" dirty="0" smtClean="0">
                          <a:ln>
                            <a:noFill/>
                          </a:ln>
                          <a:solidFill>
                            <a:schemeClr val="tx1"/>
                          </a:solidFill>
                          <a:effectLst/>
                          <a:latin typeface="Arial" pitchFamily="34" charset="0"/>
                        </a:rPr>
                        <a:t>ț</a:t>
                      </a:r>
                      <a:r>
                        <a:rPr kumimoji="0" lang="en-GB" sz="1200" b="0" i="0" u="none" strike="noStrike" cap="none" normalizeH="0" baseline="0" dirty="0" smtClean="0">
                          <a:ln>
                            <a:noFill/>
                          </a:ln>
                          <a:solidFill>
                            <a:schemeClr val="tx1"/>
                          </a:solidFill>
                          <a:effectLst/>
                          <a:latin typeface="Arial" pitchFamily="34" charset="0"/>
                        </a:rPr>
                        <a:t>e definite;    - </a:t>
                      </a:r>
                      <a:r>
                        <a:rPr kumimoji="0" lang="en-GB" sz="1200" b="0" i="0" u="none" strike="noStrike" cap="none" normalizeH="0" baseline="0" dirty="0" err="1" smtClean="0">
                          <a:ln>
                            <a:noFill/>
                          </a:ln>
                          <a:solidFill>
                            <a:schemeClr val="tx1"/>
                          </a:solidFill>
                          <a:effectLst/>
                          <a:latin typeface="Arial" pitchFamily="34" charset="0"/>
                        </a:rPr>
                        <a:t>elaborare</a:t>
                      </a:r>
                      <a:r>
                        <a:rPr kumimoji="0" lang="en-GB" sz="1200" b="0" i="0" u="none" strike="noStrike" cap="none" normalizeH="0" baseline="0" dirty="0" smtClean="0">
                          <a:ln>
                            <a:noFill/>
                          </a:ln>
                          <a:solidFill>
                            <a:schemeClr val="tx1"/>
                          </a:solidFill>
                          <a:effectLst/>
                          <a:latin typeface="Arial" pitchFamily="34" charset="0"/>
                        </a:rPr>
                        <a:t> plan audit;    - </a:t>
                      </a:r>
                      <a:r>
                        <a:rPr kumimoji="0" lang="en-GB" sz="1200" b="0" i="0" u="none" strike="noStrike" cap="none" normalizeH="0" baseline="0" dirty="0" err="1" smtClean="0">
                          <a:ln>
                            <a:noFill/>
                          </a:ln>
                          <a:solidFill>
                            <a:schemeClr val="tx1"/>
                          </a:solidFill>
                          <a:effectLst/>
                          <a:latin typeface="Arial" pitchFamily="34" charset="0"/>
                        </a:rPr>
                        <a:t>raport</a:t>
                      </a:r>
                      <a:r>
                        <a:rPr kumimoji="0" lang="en-GB" sz="1200" b="0" i="0" u="none" strike="noStrike" cap="none" normalizeH="0" baseline="0" dirty="0" smtClean="0">
                          <a:ln>
                            <a:noFill/>
                          </a:ln>
                          <a:solidFill>
                            <a:schemeClr val="tx1"/>
                          </a:solidFill>
                          <a:effectLst/>
                          <a:latin typeface="Arial" pitchFamily="34" charset="0"/>
                        </a:rPr>
                        <a:t>;</a:t>
                      </a:r>
                    </a:p>
                  </a:txBody>
                  <a:tcPr marT="45714" marB="4571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en-GB" sz="1400" b="0" i="0" u="none" strike="noStrike" cap="none" normalizeH="0" baseline="0" dirty="0" err="1" smtClean="0">
                          <a:ln>
                            <a:noFill/>
                          </a:ln>
                          <a:solidFill>
                            <a:schemeClr val="tx1"/>
                          </a:solidFill>
                          <a:effectLst/>
                          <a:latin typeface="Arial" pitchFamily="34" charset="0"/>
                        </a:rPr>
                        <a:t>Comercial</a:t>
                      </a:r>
                      <a:endParaRPr kumimoji="0" lang="en-GB" sz="1400" b="0" i="0" u="none" strike="noStrike" cap="none" normalizeH="0" baseline="0" dirty="0" smtClean="0">
                        <a:ln>
                          <a:noFill/>
                        </a:ln>
                        <a:solidFill>
                          <a:schemeClr val="tx1"/>
                        </a:solidFill>
                        <a:effectLst/>
                        <a:latin typeface="Arial" pitchFamily="34" charset="0"/>
                      </a:endParaRPr>
                    </a:p>
                    <a:p>
                      <a:pPr marL="0" marR="0" lvl="0" indent="0" algn="ctr"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en-GB" sz="1400" b="0" i="0" u="none" strike="noStrike" cap="none" normalizeH="0" baseline="0" dirty="0" smtClean="0">
                          <a:ln>
                            <a:noFill/>
                          </a:ln>
                          <a:solidFill>
                            <a:schemeClr val="tx1"/>
                          </a:solidFill>
                          <a:effectLst/>
                          <a:latin typeface="Arial" pitchFamily="34" charset="0"/>
                        </a:rPr>
                        <a:t>(ISO, </a:t>
                      </a:r>
                      <a:r>
                        <a:rPr kumimoji="0" lang="en-GB" sz="1400" b="0" i="0" u="none" strike="noStrike" cap="none" normalizeH="0" baseline="0" dirty="0" err="1" smtClean="0">
                          <a:ln>
                            <a:noFill/>
                          </a:ln>
                          <a:solidFill>
                            <a:schemeClr val="tx1"/>
                          </a:solidFill>
                          <a:effectLst/>
                          <a:latin typeface="Arial" pitchFamily="34" charset="0"/>
                        </a:rPr>
                        <a:t>Acreditare</a:t>
                      </a:r>
                      <a:r>
                        <a:rPr kumimoji="0" lang="en-GB" sz="1400" b="0" i="0" u="none" strike="noStrike" cap="none" normalizeH="0" baseline="0" dirty="0" smtClean="0">
                          <a:ln>
                            <a:noFill/>
                          </a:ln>
                          <a:solidFill>
                            <a:schemeClr val="tx1"/>
                          </a:solidFill>
                          <a:effectLst/>
                          <a:latin typeface="Arial" pitchFamily="34" charset="0"/>
                        </a:rPr>
                        <a:t>, etc.)</a:t>
                      </a:r>
                    </a:p>
                  </a:txBody>
                  <a:tcPr marT="45714" marB="4571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en-GB" sz="1400" b="0" i="0" u="none" strike="noStrike" cap="none" normalizeH="0" baseline="0" dirty="0" err="1" smtClean="0">
                          <a:ln>
                            <a:noFill/>
                          </a:ln>
                          <a:solidFill>
                            <a:schemeClr val="tx1"/>
                          </a:solidFill>
                          <a:effectLst/>
                          <a:latin typeface="Arial" pitchFamily="34" charset="0"/>
                        </a:rPr>
                        <a:t>Oficial</a:t>
                      </a:r>
                      <a:endParaRPr kumimoji="0" lang="en-GB" sz="1400" b="0" i="0" u="none" strike="noStrike" cap="none" normalizeH="0" baseline="0" dirty="0" smtClean="0">
                        <a:ln>
                          <a:noFill/>
                        </a:ln>
                        <a:solidFill>
                          <a:schemeClr val="tx1"/>
                        </a:solidFill>
                        <a:effectLst/>
                        <a:latin typeface="Arial" pitchFamily="34" charset="0"/>
                      </a:endParaRPr>
                    </a:p>
                    <a:p>
                      <a:pPr marL="0" marR="0" lvl="0" indent="0" algn="l"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en-GB" sz="1400" b="0" i="0" u="none" strike="noStrike" cap="none" normalizeH="0" baseline="0" dirty="0" smtClean="0">
                          <a:ln>
                            <a:noFill/>
                          </a:ln>
                          <a:solidFill>
                            <a:schemeClr val="tx1"/>
                          </a:solidFill>
                          <a:effectLst/>
                          <a:latin typeface="Arial" pitchFamily="34" charset="0"/>
                        </a:rPr>
                        <a:t>(</a:t>
                      </a:r>
                      <a:r>
                        <a:rPr kumimoji="0" lang="en-GB" sz="1400" b="0" i="0" u="none" strike="noStrike" cap="none" normalizeH="0" baseline="0" dirty="0" err="1" smtClean="0">
                          <a:ln>
                            <a:noFill/>
                          </a:ln>
                          <a:solidFill>
                            <a:schemeClr val="tx1"/>
                          </a:solidFill>
                          <a:effectLst/>
                          <a:latin typeface="Arial" pitchFamily="34" charset="0"/>
                        </a:rPr>
                        <a:t>Autorizare</a:t>
                      </a:r>
                      <a:r>
                        <a:rPr kumimoji="0" lang="en-GB" sz="1400" b="0" i="0" u="none" strike="noStrike" cap="none" normalizeH="0" baseline="0" dirty="0" smtClean="0">
                          <a:ln>
                            <a:noFill/>
                          </a:ln>
                          <a:solidFill>
                            <a:schemeClr val="tx1"/>
                          </a:solidFill>
                          <a:effectLst/>
                          <a:latin typeface="Arial" pitchFamily="34" charset="0"/>
                        </a:rPr>
                        <a:t> </a:t>
                      </a:r>
                      <a:r>
                        <a:rPr kumimoji="0" lang="en-GB" sz="1400" b="0" i="0" u="none" strike="noStrike" cap="none" normalizeH="0" baseline="0" dirty="0" err="1" smtClean="0">
                          <a:ln>
                            <a:noFill/>
                          </a:ln>
                          <a:solidFill>
                            <a:schemeClr val="tx1"/>
                          </a:solidFill>
                          <a:effectLst/>
                          <a:latin typeface="Arial" pitchFamily="34" charset="0"/>
                        </a:rPr>
                        <a:t>veterinara</a:t>
                      </a:r>
                      <a:r>
                        <a:rPr kumimoji="0" lang="en-GB" sz="1400" b="0" i="0" u="none" strike="noStrike" cap="none" normalizeH="0" baseline="0" dirty="0" smtClean="0">
                          <a:ln>
                            <a:noFill/>
                          </a:ln>
                          <a:solidFill>
                            <a:schemeClr val="tx1"/>
                          </a:solidFill>
                          <a:effectLst/>
                          <a:latin typeface="Arial" pitchFamily="34" charset="0"/>
                        </a:rPr>
                        <a:t>)</a:t>
                      </a:r>
                    </a:p>
                  </a:txBody>
                  <a:tcPr marT="45714" marB="4571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96806">
                <a:tc>
                  <a:txBody>
                    <a:bodyPr/>
                    <a:lstStyle/>
                    <a:p>
                      <a:pPr marL="0" marR="0" lvl="0" indent="0" algn="l"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en-GB" sz="1600" b="1" i="0" u="none" strike="noStrike" cap="none" normalizeH="0" baseline="0" dirty="0" smtClean="0">
                          <a:ln>
                            <a:noFill/>
                          </a:ln>
                          <a:solidFill>
                            <a:schemeClr val="tx1"/>
                          </a:solidFill>
                          <a:effectLst/>
                          <a:latin typeface="Arial" pitchFamily="34" charset="0"/>
                        </a:rPr>
                        <a:t>INSPEC</a:t>
                      </a:r>
                      <a:r>
                        <a:rPr kumimoji="0" lang="ro-RO" sz="1600" b="1" i="0" u="none" strike="noStrike" cap="none" normalizeH="0" baseline="0" dirty="0" smtClean="0">
                          <a:ln>
                            <a:noFill/>
                          </a:ln>
                          <a:solidFill>
                            <a:schemeClr val="tx1"/>
                          </a:solidFill>
                          <a:effectLst/>
                          <a:latin typeface="Arial" pitchFamily="34" charset="0"/>
                        </a:rPr>
                        <a:t>Ț</a:t>
                      </a:r>
                      <a:r>
                        <a:rPr kumimoji="0" lang="en-GB" sz="1600" b="1" i="0" u="none" strike="noStrike" cap="none" normalizeH="0" baseline="0" dirty="0" smtClean="0">
                          <a:ln>
                            <a:noFill/>
                          </a:ln>
                          <a:solidFill>
                            <a:schemeClr val="tx1"/>
                          </a:solidFill>
                          <a:effectLst/>
                          <a:latin typeface="Arial" pitchFamily="34" charset="0"/>
                        </a:rPr>
                        <a:t>IE</a:t>
                      </a:r>
                    </a:p>
                  </a:txBody>
                  <a:tcPr marT="45714" marB="4571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en-GB" sz="1200" b="0" i="0" u="none" strike="noStrike" cap="none" normalizeH="0" baseline="0" dirty="0" smtClean="0">
                          <a:ln>
                            <a:noFill/>
                          </a:ln>
                          <a:solidFill>
                            <a:schemeClr val="tx1"/>
                          </a:solidFill>
                          <a:effectLst/>
                          <a:latin typeface="Arial" pitchFamily="34" charset="0"/>
                        </a:rPr>
                        <a:t>- </a:t>
                      </a:r>
                      <a:r>
                        <a:rPr kumimoji="0" lang="en-GB" sz="1200" b="0" i="0" u="none" strike="noStrike" cap="none" normalizeH="0" baseline="0" dirty="0" err="1" smtClean="0">
                          <a:ln>
                            <a:noFill/>
                          </a:ln>
                          <a:solidFill>
                            <a:schemeClr val="tx1"/>
                          </a:solidFill>
                          <a:effectLst/>
                          <a:latin typeface="Arial" pitchFamily="34" charset="0"/>
                        </a:rPr>
                        <a:t>neanun</a:t>
                      </a:r>
                      <a:r>
                        <a:rPr kumimoji="0" lang="ro-RO" sz="1200" b="0" i="0" u="none" strike="noStrike" cap="none" normalizeH="0" baseline="0" dirty="0" err="1" smtClean="0">
                          <a:ln>
                            <a:noFill/>
                          </a:ln>
                          <a:solidFill>
                            <a:schemeClr val="tx1"/>
                          </a:solidFill>
                          <a:effectLst/>
                          <a:latin typeface="Arial" pitchFamily="34" charset="0"/>
                        </a:rPr>
                        <a:t>țată</a:t>
                      </a:r>
                      <a:r>
                        <a:rPr kumimoji="0" lang="en-GB" sz="1200" b="0" i="0" u="none" strike="noStrike" cap="none" normalizeH="0" baseline="0" dirty="0" smtClean="0">
                          <a:ln>
                            <a:noFill/>
                          </a:ln>
                          <a:solidFill>
                            <a:schemeClr val="tx1"/>
                          </a:solidFill>
                          <a:effectLst/>
                          <a:latin typeface="Arial" pitchFamily="34" charset="0"/>
                        </a:rPr>
                        <a:t>;                  - </a:t>
                      </a:r>
                      <a:r>
                        <a:rPr kumimoji="0" lang="en-GB" sz="1200" b="0" i="0" u="none" strike="noStrike" cap="none" normalizeH="0" baseline="0" dirty="0" err="1" smtClean="0">
                          <a:ln>
                            <a:noFill/>
                          </a:ln>
                          <a:solidFill>
                            <a:schemeClr val="tx1"/>
                          </a:solidFill>
                          <a:effectLst/>
                          <a:latin typeface="Arial" pitchFamily="34" charset="0"/>
                        </a:rPr>
                        <a:t>planificata</a:t>
                      </a:r>
                      <a:r>
                        <a:rPr kumimoji="0" lang="en-GB" sz="1200" b="0" i="0" u="none" strike="noStrike" cap="none" normalizeH="0" baseline="0" dirty="0" smtClean="0">
                          <a:ln>
                            <a:noFill/>
                          </a:ln>
                          <a:solidFill>
                            <a:schemeClr val="tx1"/>
                          </a:solidFill>
                          <a:effectLst/>
                          <a:latin typeface="Arial" pitchFamily="34" charset="0"/>
                        </a:rPr>
                        <a:t> </a:t>
                      </a:r>
                      <a:r>
                        <a:rPr kumimoji="0" lang="en-GB" sz="1200" b="0" i="0" u="none" strike="noStrike" cap="none" normalizeH="0" baseline="0" dirty="0" err="1" smtClean="0">
                          <a:ln>
                            <a:noFill/>
                          </a:ln>
                          <a:solidFill>
                            <a:schemeClr val="tx1"/>
                          </a:solidFill>
                          <a:effectLst/>
                          <a:latin typeface="Arial" pitchFamily="34" charset="0"/>
                        </a:rPr>
                        <a:t>sau</a:t>
                      </a:r>
                      <a:r>
                        <a:rPr kumimoji="0" lang="en-GB" sz="1200" b="0" i="0" u="none" strike="noStrike" cap="none" normalizeH="0" baseline="0" dirty="0" smtClean="0">
                          <a:ln>
                            <a:noFill/>
                          </a:ln>
                          <a:solidFill>
                            <a:schemeClr val="tx1"/>
                          </a:solidFill>
                          <a:effectLst/>
                          <a:latin typeface="Arial" pitchFamily="34" charset="0"/>
                        </a:rPr>
                        <a:t> </a:t>
                      </a:r>
                      <a:r>
                        <a:rPr kumimoji="0" lang="en-GB" sz="1200" b="0" i="0" u="none" strike="noStrike" cap="none" normalizeH="0" baseline="0" dirty="0" err="1" smtClean="0">
                          <a:ln>
                            <a:noFill/>
                          </a:ln>
                          <a:solidFill>
                            <a:schemeClr val="tx1"/>
                          </a:solidFill>
                          <a:effectLst/>
                          <a:latin typeface="Arial" pitchFamily="34" charset="0"/>
                        </a:rPr>
                        <a:t>situa</a:t>
                      </a:r>
                      <a:r>
                        <a:rPr kumimoji="0" lang="ro-RO" sz="1200" b="0" i="0" u="none" strike="noStrike" cap="none" normalizeH="0" baseline="0" dirty="0" smtClean="0">
                          <a:ln>
                            <a:noFill/>
                          </a:ln>
                          <a:solidFill>
                            <a:schemeClr val="tx1"/>
                          </a:solidFill>
                          <a:effectLst/>
                          <a:latin typeface="Arial" pitchFamily="34" charset="0"/>
                        </a:rPr>
                        <a:t>ț</a:t>
                      </a:r>
                      <a:r>
                        <a:rPr kumimoji="0" lang="en-GB" sz="1200" b="0" i="0" u="none" strike="noStrike" cap="none" normalizeH="0" baseline="0" dirty="0" smtClean="0">
                          <a:ln>
                            <a:noFill/>
                          </a:ln>
                          <a:solidFill>
                            <a:schemeClr val="tx1"/>
                          </a:solidFill>
                          <a:effectLst/>
                          <a:latin typeface="Arial" pitchFamily="34" charset="0"/>
                        </a:rPr>
                        <a:t>ii de </a:t>
                      </a:r>
                      <a:r>
                        <a:rPr kumimoji="0" lang="en-GB" sz="1200" b="0" i="0" u="none" strike="noStrike" cap="none" normalizeH="0" baseline="0" dirty="0" err="1" smtClean="0">
                          <a:ln>
                            <a:noFill/>
                          </a:ln>
                          <a:solidFill>
                            <a:schemeClr val="tx1"/>
                          </a:solidFill>
                          <a:effectLst/>
                          <a:latin typeface="Arial" pitchFamily="34" charset="0"/>
                        </a:rPr>
                        <a:t>criza</a:t>
                      </a:r>
                      <a:r>
                        <a:rPr kumimoji="0" lang="en-GB" sz="1200" b="0" i="0" u="none" strike="noStrike" cap="none" normalizeH="0" baseline="0" dirty="0" smtClean="0">
                          <a:ln>
                            <a:noFill/>
                          </a:ln>
                          <a:solidFill>
                            <a:schemeClr val="tx1"/>
                          </a:solidFill>
                          <a:effectLst/>
                          <a:latin typeface="Arial" pitchFamily="34" charset="0"/>
                        </a:rPr>
                        <a:t>;                            </a:t>
                      </a:r>
                      <a:endParaRPr kumimoji="0" lang="en-GB" sz="1600" b="0" i="0" u="none" strike="noStrike" cap="none" normalizeH="0" baseline="0" dirty="0" smtClean="0">
                        <a:ln>
                          <a:noFill/>
                        </a:ln>
                        <a:solidFill>
                          <a:schemeClr val="tx1"/>
                        </a:solidFill>
                        <a:effectLst/>
                        <a:latin typeface="Arial" pitchFamily="34" charset="0"/>
                      </a:endParaRPr>
                    </a:p>
                  </a:txBody>
                  <a:tcPr marT="45714" marB="4571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en-GB" sz="1400" b="0" i="0" u="none" strike="noStrike" cap="none" normalizeH="0" baseline="0" smtClean="0">
                          <a:ln>
                            <a:noFill/>
                          </a:ln>
                          <a:solidFill>
                            <a:schemeClr val="tx1"/>
                          </a:solidFill>
                          <a:effectLst/>
                          <a:latin typeface="Arial" pitchFamily="34" charset="0"/>
                        </a:rPr>
                        <a:t>Proceduri, Autocontrol</a:t>
                      </a:r>
                    </a:p>
                  </a:txBody>
                  <a:tcPr marT="45714" marB="4571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en-GB" sz="1400" b="0" i="0" u="none" strike="noStrike" cap="none" normalizeH="0" baseline="0" dirty="0" smtClean="0">
                          <a:ln>
                            <a:noFill/>
                          </a:ln>
                          <a:solidFill>
                            <a:schemeClr val="tx1"/>
                          </a:solidFill>
                          <a:effectLst/>
                          <a:latin typeface="Arial" pitchFamily="34" charset="0"/>
                        </a:rPr>
                        <a:t>Plan multi-</a:t>
                      </a:r>
                      <a:r>
                        <a:rPr kumimoji="0" lang="en-GB" sz="1400" b="0" i="0" u="none" strike="noStrike" cap="none" normalizeH="0" baseline="0" dirty="0" err="1" smtClean="0">
                          <a:ln>
                            <a:noFill/>
                          </a:ln>
                          <a:solidFill>
                            <a:schemeClr val="tx1"/>
                          </a:solidFill>
                          <a:effectLst/>
                          <a:latin typeface="Arial" pitchFamily="34" charset="0"/>
                        </a:rPr>
                        <a:t>anual</a:t>
                      </a:r>
                      <a:r>
                        <a:rPr kumimoji="0" lang="en-GB" sz="1400" b="0" i="0" u="none" strike="noStrike" cap="none" normalizeH="0" baseline="0" dirty="0" smtClean="0">
                          <a:ln>
                            <a:noFill/>
                          </a:ln>
                          <a:solidFill>
                            <a:schemeClr val="tx1"/>
                          </a:solidFill>
                          <a:effectLst/>
                          <a:latin typeface="Arial" pitchFamily="34" charset="0"/>
                        </a:rPr>
                        <a:t> </a:t>
                      </a:r>
                      <a:r>
                        <a:rPr kumimoji="0" lang="en-GB" sz="1400" b="0" i="0" u="none" strike="noStrike" cap="none" normalizeH="0" baseline="0" dirty="0" err="1" smtClean="0">
                          <a:ln>
                            <a:noFill/>
                          </a:ln>
                          <a:solidFill>
                            <a:schemeClr val="tx1"/>
                          </a:solidFill>
                          <a:effectLst/>
                          <a:latin typeface="Arial" pitchFamily="34" charset="0"/>
                        </a:rPr>
                        <a:t>integrat</a:t>
                      </a:r>
                      <a:endParaRPr kumimoji="0" lang="en-GB" sz="1400" b="0" i="0" u="none" strike="noStrike" cap="none" normalizeH="0" baseline="0" dirty="0" smtClean="0">
                        <a:ln>
                          <a:noFill/>
                        </a:ln>
                        <a:solidFill>
                          <a:schemeClr val="tx1"/>
                        </a:solidFill>
                        <a:effectLst/>
                        <a:latin typeface="Arial" pitchFamily="34" charset="0"/>
                      </a:endParaRPr>
                    </a:p>
                  </a:txBody>
                  <a:tcPr marT="45714" marB="4571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79108">
                <a:tc>
                  <a:txBody>
                    <a:bodyPr/>
                    <a:lstStyle/>
                    <a:p>
                      <a:pPr marL="0" marR="0" lvl="0" indent="0" algn="l"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en-GB" sz="1600" b="1" i="0" u="none" strike="noStrike" cap="none" normalizeH="0" baseline="0" smtClean="0">
                          <a:ln>
                            <a:noFill/>
                          </a:ln>
                          <a:solidFill>
                            <a:schemeClr val="tx1"/>
                          </a:solidFill>
                          <a:effectLst/>
                          <a:latin typeface="Arial" pitchFamily="34" charset="0"/>
                        </a:rPr>
                        <a:t>VERIFICARE (doc. si produse)</a:t>
                      </a:r>
                    </a:p>
                  </a:txBody>
                  <a:tcPr marT="45714" marB="4571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it-IT" sz="1200" b="0" i="0" u="none" strike="noStrike" cap="none" normalizeH="0" baseline="0" smtClean="0">
                          <a:ln>
                            <a:noFill/>
                          </a:ln>
                          <a:solidFill>
                            <a:schemeClr val="tx1"/>
                          </a:solidFill>
                          <a:effectLst/>
                          <a:latin typeface="Arial" pitchFamily="34" charset="0"/>
                        </a:rPr>
                        <a:t>controlul, prin exam.;</a:t>
                      </a:r>
                      <a:r>
                        <a:rPr kumimoji="0" lang="it-IT" sz="2400" b="0" i="0" u="none" strike="noStrike" cap="none" normalizeH="0" baseline="0" smtClean="0">
                          <a:ln>
                            <a:noFill/>
                          </a:ln>
                          <a:solidFill>
                            <a:schemeClr val="tx1"/>
                          </a:solidFill>
                          <a:effectLst/>
                          <a:latin typeface="Arial" pitchFamily="34" charset="0"/>
                        </a:rPr>
                        <a:t> </a:t>
                      </a:r>
                      <a:endParaRPr kumimoji="0" lang="en-GB" sz="2400" b="0" i="0" u="none" strike="noStrike" cap="none" normalizeH="0" baseline="0" smtClean="0">
                        <a:ln>
                          <a:noFill/>
                        </a:ln>
                        <a:solidFill>
                          <a:schemeClr val="tx1"/>
                        </a:solidFill>
                        <a:effectLst/>
                        <a:latin typeface="Arial" pitchFamily="34" charset="0"/>
                      </a:endParaRPr>
                    </a:p>
                  </a:txBody>
                  <a:tcPr marT="45714" marB="4571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en-GB" sz="1400" b="0" i="0" u="none" strike="noStrike" cap="none" normalizeH="0" baseline="0" smtClean="0">
                          <a:ln>
                            <a:noFill/>
                          </a:ln>
                          <a:solidFill>
                            <a:schemeClr val="tx1"/>
                          </a:solidFill>
                          <a:effectLst/>
                          <a:latin typeface="Arial" pitchFamily="34" charset="0"/>
                        </a:rPr>
                        <a:t>ProceduriAutocontrol</a:t>
                      </a:r>
                    </a:p>
                    <a:p>
                      <a:pPr marL="0" marR="0" lvl="0" indent="0" algn="ctr"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en-GB" sz="1400" b="0" i="0" u="none" strike="noStrike" cap="none" normalizeH="0" baseline="0" smtClean="0">
                          <a:ln>
                            <a:noFill/>
                          </a:ln>
                          <a:solidFill>
                            <a:schemeClr val="tx1"/>
                          </a:solidFill>
                          <a:effectLst/>
                          <a:latin typeface="Arial" pitchFamily="34" charset="0"/>
                        </a:rPr>
                        <a:t>(GMP, GHP, HACCP)</a:t>
                      </a:r>
                    </a:p>
                  </a:txBody>
                  <a:tcPr marT="45714" marB="4571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en-GB" sz="1400" b="0" i="0" u="none" strike="noStrike" cap="none" normalizeH="0" baseline="0" dirty="0" smtClean="0">
                          <a:ln>
                            <a:noFill/>
                          </a:ln>
                          <a:solidFill>
                            <a:schemeClr val="tx1"/>
                          </a:solidFill>
                          <a:effectLst/>
                          <a:latin typeface="Arial" pitchFamily="34" charset="0"/>
                        </a:rPr>
                        <a:t>Program strategic</a:t>
                      </a:r>
                    </a:p>
                  </a:txBody>
                  <a:tcPr marT="45714" marB="4571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20613">
                <a:tc>
                  <a:txBody>
                    <a:bodyPr/>
                    <a:lstStyle/>
                    <a:p>
                      <a:pPr marL="0" marR="0" lvl="0" indent="0" algn="l"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en-GB" sz="1600" b="1" i="0" u="none" strike="noStrike" cap="none" normalizeH="0" baseline="0" smtClean="0">
                          <a:ln>
                            <a:noFill/>
                          </a:ln>
                          <a:solidFill>
                            <a:schemeClr val="tx1"/>
                          </a:solidFill>
                          <a:effectLst/>
                          <a:latin typeface="Arial" pitchFamily="34" charset="0"/>
                        </a:rPr>
                        <a:t>SUPRAVEGHERE</a:t>
                      </a:r>
                    </a:p>
                  </a:txBody>
                  <a:tcPr marT="45714" marB="4571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pt-BR" sz="1200" b="0" i="0" u="none" strike="noStrike" cap="none" normalizeH="0" baseline="0" smtClean="0">
                          <a:ln>
                            <a:noFill/>
                          </a:ln>
                          <a:solidFill>
                            <a:schemeClr val="tx1"/>
                          </a:solidFill>
                          <a:effectLst/>
                          <a:latin typeface="Arial" pitchFamily="34" charset="0"/>
                        </a:rPr>
                        <a:t>- examinare;</a:t>
                      </a:r>
                      <a:r>
                        <a:rPr kumimoji="0" lang="pt-BR" sz="2400" b="0" i="0" u="none" strike="noStrike" cap="none" normalizeH="0" baseline="0" smtClean="0">
                          <a:ln>
                            <a:noFill/>
                          </a:ln>
                          <a:solidFill>
                            <a:schemeClr val="tx1"/>
                          </a:solidFill>
                          <a:effectLst/>
                          <a:latin typeface="Arial" pitchFamily="34" charset="0"/>
                        </a:rPr>
                        <a:t> </a:t>
                      </a:r>
                      <a:endParaRPr kumimoji="0" lang="en-GB" sz="2400" b="0" i="0" u="none" strike="noStrike" cap="none" normalizeH="0" baseline="0" smtClean="0">
                        <a:ln>
                          <a:noFill/>
                        </a:ln>
                        <a:solidFill>
                          <a:schemeClr val="tx1"/>
                        </a:solidFill>
                        <a:effectLst/>
                        <a:latin typeface="Arial" pitchFamily="34" charset="0"/>
                      </a:endParaRPr>
                    </a:p>
                  </a:txBody>
                  <a:tcPr marT="45714" marB="4571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en-GB" sz="1400" b="0" i="0" u="none" strike="noStrike" cap="none" normalizeH="0" baseline="0" smtClean="0">
                          <a:ln>
                            <a:noFill/>
                          </a:ln>
                          <a:solidFill>
                            <a:schemeClr val="tx1"/>
                          </a:solidFill>
                          <a:effectLst/>
                          <a:latin typeface="Arial" pitchFamily="34" charset="0"/>
                        </a:rPr>
                        <a:t>ProceduriAutocontrol</a:t>
                      </a:r>
                    </a:p>
                    <a:p>
                      <a:pPr marL="0" marR="0" lvl="0" indent="0" algn="ctr"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en-GB" sz="1400" b="0" i="0" u="none" strike="noStrike" cap="none" normalizeH="0" baseline="0" smtClean="0">
                          <a:ln>
                            <a:noFill/>
                          </a:ln>
                          <a:solidFill>
                            <a:schemeClr val="tx1"/>
                          </a:solidFill>
                          <a:effectLst/>
                          <a:latin typeface="Arial" pitchFamily="34" charset="0"/>
                        </a:rPr>
                        <a:t>(GMP, GHP, HACCP)</a:t>
                      </a:r>
                    </a:p>
                  </a:txBody>
                  <a:tcPr marT="45714" marB="4571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en-GB" sz="1400" b="0" i="0" u="none" strike="noStrike" cap="none" normalizeH="0" baseline="0" smtClean="0">
                          <a:ln>
                            <a:noFill/>
                          </a:ln>
                          <a:solidFill>
                            <a:schemeClr val="tx1"/>
                          </a:solidFill>
                          <a:effectLst/>
                          <a:latin typeface="Arial" pitchFamily="34" charset="0"/>
                        </a:rPr>
                        <a:t>Program strategic</a:t>
                      </a:r>
                    </a:p>
                  </a:txBody>
                  <a:tcPr marT="45714" marB="4571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59524">
                <a:tc>
                  <a:txBody>
                    <a:bodyPr/>
                    <a:lstStyle/>
                    <a:p>
                      <a:pPr marL="0" marR="0" lvl="0" indent="0" algn="l"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en-GB" sz="1600" b="1" i="0" u="none" strike="noStrike" cap="none" normalizeH="0" baseline="0" dirty="0" smtClean="0">
                          <a:ln>
                            <a:noFill/>
                          </a:ln>
                          <a:solidFill>
                            <a:schemeClr val="tx1"/>
                          </a:solidFill>
                          <a:effectLst/>
                          <a:latin typeface="Arial" pitchFamily="34" charset="0"/>
                        </a:rPr>
                        <a:t>MONITORIZARE</a:t>
                      </a:r>
                    </a:p>
                  </a:txBody>
                  <a:tcPr marT="45714" marB="4571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pt-BR" sz="1200" b="0" i="0" u="none" strike="noStrike" cap="none" normalizeH="0" baseline="0" dirty="0" smtClean="0">
                          <a:ln>
                            <a:noFill/>
                          </a:ln>
                          <a:solidFill>
                            <a:schemeClr val="tx1"/>
                          </a:solidFill>
                          <a:effectLst/>
                          <a:latin typeface="Arial" pitchFamily="34" charset="0"/>
                        </a:rPr>
                        <a:t>- realizarea de observaţii sau măsuri planificate secvenţial</a:t>
                      </a:r>
                      <a:r>
                        <a:rPr kumimoji="0" lang="en-US" sz="1200" b="0" i="0" u="none" strike="noStrike" cap="none" normalizeH="0" baseline="0" dirty="0" smtClean="0">
                          <a:ln>
                            <a:noFill/>
                          </a:ln>
                          <a:solidFill>
                            <a:schemeClr val="tx1"/>
                          </a:solidFill>
                          <a:effectLst/>
                          <a:latin typeface="Arial" pitchFamily="34" charset="0"/>
                        </a:rPr>
                        <a:t> </a:t>
                      </a:r>
                      <a:endParaRPr kumimoji="0" lang="en-GB" sz="1200" b="0" i="0" u="none" strike="noStrike" cap="none" normalizeH="0" baseline="0" dirty="0" smtClean="0">
                        <a:ln>
                          <a:noFill/>
                        </a:ln>
                        <a:solidFill>
                          <a:schemeClr val="tx1"/>
                        </a:solidFill>
                        <a:effectLst/>
                        <a:latin typeface="Arial" pitchFamily="34" charset="0"/>
                      </a:endParaRPr>
                    </a:p>
                    <a:p>
                      <a:pPr marL="0" marR="0" lvl="0" indent="0" algn="l"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endParaRPr kumimoji="0" lang="en-GB" sz="1200" b="0" i="0" u="none" strike="noStrike" cap="none" normalizeH="0" baseline="0" dirty="0" smtClean="0">
                        <a:ln>
                          <a:noFill/>
                        </a:ln>
                        <a:solidFill>
                          <a:schemeClr val="tx1"/>
                        </a:solidFill>
                        <a:effectLst/>
                        <a:latin typeface="Arial" pitchFamily="34" charset="0"/>
                      </a:endParaRPr>
                    </a:p>
                  </a:txBody>
                  <a:tcPr marT="45714" marB="4571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en-GB" sz="1400" b="0" i="0" u="none" strike="noStrike" cap="none" normalizeH="0" baseline="0" dirty="0" err="1" smtClean="0">
                          <a:ln>
                            <a:noFill/>
                          </a:ln>
                          <a:solidFill>
                            <a:schemeClr val="tx1"/>
                          </a:solidFill>
                          <a:effectLst/>
                          <a:latin typeface="Arial" pitchFamily="34" charset="0"/>
                        </a:rPr>
                        <a:t>Proceduri</a:t>
                      </a:r>
                      <a:r>
                        <a:rPr kumimoji="0" lang="en-GB" sz="1400" b="0" i="0" u="none" strike="noStrike" cap="none" normalizeH="0" baseline="0" dirty="0" smtClean="0">
                          <a:ln>
                            <a:noFill/>
                          </a:ln>
                          <a:solidFill>
                            <a:schemeClr val="tx1"/>
                          </a:solidFill>
                          <a:effectLst/>
                          <a:latin typeface="Arial" pitchFamily="34" charset="0"/>
                        </a:rPr>
                        <a:t> </a:t>
                      </a:r>
                      <a:r>
                        <a:rPr kumimoji="0" lang="en-GB" sz="1400" b="0" i="0" u="none" strike="noStrike" cap="none" normalizeH="0" baseline="0" dirty="0" err="1" smtClean="0">
                          <a:ln>
                            <a:noFill/>
                          </a:ln>
                          <a:solidFill>
                            <a:schemeClr val="tx1"/>
                          </a:solidFill>
                          <a:effectLst/>
                          <a:latin typeface="Arial" pitchFamily="34" charset="0"/>
                        </a:rPr>
                        <a:t>Autocontrol</a:t>
                      </a:r>
                      <a:endParaRPr kumimoji="0" lang="en-GB" sz="1400" b="0" i="0" u="none" strike="noStrike" cap="none" normalizeH="0" baseline="0" dirty="0" smtClean="0">
                        <a:ln>
                          <a:noFill/>
                        </a:ln>
                        <a:solidFill>
                          <a:schemeClr val="tx1"/>
                        </a:solidFill>
                        <a:effectLst/>
                        <a:latin typeface="Arial" pitchFamily="34" charset="0"/>
                      </a:endParaRPr>
                    </a:p>
                    <a:p>
                      <a:pPr marL="0" marR="0" lvl="0" indent="0" algn="ctr"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en-GB" sz="1400" b="0" i="0" u="none" strike="noStrike" cap="none" normalizeH="0" baseline="0" dirty="0" smtClean="0">
                          <a:ln>
                            <a:noFill/>
                          </a:ln>
                          <a:solidFill>
                            <a:schemeClr val="tx1"/>
                          </a:solidFill>
                          <a:effectLst/>
                          <a:latin typeface="Arial" pitchFamily="34" charset="0"/>
                        </a:rPr>
                        <a:t>(GMP, GHP, HACCP)</a:t>
                      </a:r>
                    </a:p>
                  </a:txBody>
                  <a:tcPr marT="45714" marB="4571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en-GB" sz="1400" b="0" i="0" u="none" strike="noStrike" cap="none" normalizeH="0" baseline="0" dirty="0" smtClean="0">
                          <a:ln>
                            <a:noFill/>
                          </a:ln>
                          <a:solidFill>
                            <a:schemeClr val="tx1"/>
                          </a:solidFill>
                          <a:effectLst/>
                          <a:latin typeface="Arial" pitchFamily="34" charset="0"/>
                        </a:rPr>
                        <a:t>Program strategic </a:t>
                      </a:r>
                      <a:r>
                        <a:rPr kumimoji="0" lang="en-GB" sz="1400" b="0" i="0" u="none" strike="noStrike" cap="none" normalizeH="0" baseline="0" dirty="0" err="1" smtClean="0">
                          <a:ln>
                            <a:noFill/>
                          </a:ln>
                          <a:solidFill>
                            <a:schemeClr val="tx1"/>
                          </a:solidFill>
                          <a:effectLst/>
                          <a:latin typeface="Arial" pitchFamily="34" charset="0"/>
                        </a:rPr>
                        <a:t>si</a:t>
                      </a:r>
                      <a:r>
                        <a:rPr kumimoji="0" lang="en-GB" sz="1400" b="0" i="0" u="none" strike="noStrike" cap="none" normalizeH="0" baseline="0" dirty="0" smtClean="0">
                          <a:ln>
                            <a:noFill/>
                          </a:ln>
                          <a:solidFill>
                            <a:schemeClr val="tx1"/>
                          </a:solidFill>
                          <a:effectLst/>
                          <a:latin typeface="Arial" pitchFamily="34" charset="0"/>
                        </a:rPr>
                        <a:t> </a:t>
                      </a:r>
                      <a:r>
                        <a:rPr kumimoji="0" lang="en-GB" sz="1400" b="0" i="0" u="none" strike="noStrike" cap="none" normalizeH="0" baseline="0" dirty="0" err="1" smtClean="0">
                          <a:ln>
                            <a:noFill/>
                          </a:ln>
                          <a:solidFill>
                            <a:schemeClr val="tx1"/>
                          </a:solidFill>
                          <a:effectLst/>
                          <a:latin typeface="Arial" pitchFamily="34" charset="0"/>
                        </a:rPr>
                        <a:t>Proceduri</a:t>
                      </a:r>
                      <a:endParaRPr kumimoji="0" lang="en-GB" sz="1400" b="0" i="0" u="none" strike="noStrike" cap="none" normalizeH="0" baseline="0" dirty="0" smtClean="0">
                        <a:ln>
                          <a:noFill/>
                        </a:ln>
                        <a:solidFill>
                          <a:schemeClr val="tx1"/>
                        </a:solidFill>
                        <a:effectLst/>
                        <a:latin typeface="Arial" pitchFamily="34" charset="0"/>
                      </a:endParaRPr>
                    </a:p>
                    <a:p>
                      <a:pPr marL="0" marR="0" lvl="0" indent="0" algn="l"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endParaRPr kumimoji="0" lang="en-GB" sz="1400" b="0" i="0" u="none" strike="noStrike" cap="none" normalizeH="0" baseline="0" dirty="0" smtClean="0">
                        <a:ln>
                          <a:noFill/>
                        </a:ln>
                        <a:solidFill>
                          <a:schemeClr val="tx1"/>
                        </a:solidFill>
                        <a:effectLst/>
                        <a:latin typeface="Arial" pitchFamily="34" charset="0"/>
                      </a:endParaRPr>
                    </a:p>
                  </a:txBody>
                  <a:tcPr marT="45714" marB="4571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6" name="AutoShape 2"/>
          <p:cNvSpPr txBox="1">
            <a:spLocks noChangeArrowheads="1"/>
          </p:cNvSpPr>
          <p:nvPr/>
        </p:nvSpPr>
        <p:spPr>
          <a:xfrm>
            <a:off x="971600" y="488975"/>
            <a:ext cx="7138987" cy="1139825"/>
          </a:xfrm>
          <a:prstGeom prst="rect">
            <a:avLst/>
          </a:prstGeom>
        </p:spPr>
        <p:txBody>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defRPr/>
            </a:pPr>
            <a:r>
              <a:rPr lang="en-GB" sz="2800" dirty="0" err="1" smtClean="0">
                <a:solidFill>
                  <a:schemeClr val="tx1"/>
                </a:solidFill>
              </a:rPr>
              <a:t>Impar</a:t>
            </a:r>
            <a:r>
              <a:rPr lang="ro-RO" sz="2800" dirty="0" smtClean="0">
                <a:solidFill>
                  <a:schemeClr val="tx1"/>
                </a:solidFill>
              </a:rPr>
              <a:t>ț</a:t>
            </a:r>
            <a:r>
              <a:rPr lang="en-GB" sz="2800" dirty="0" err="1" smtClean="0">
                <a:solidFill>
                  <a:schemeClr val="tx1"/>
                </a:solidFill>
              </a:rPr>
              <a:t>irea</a:t>
            </a:r>
            <a:r>
              <a:rPr lang="en-GB" sz="2800" dirty="0" smtClean="0">
                <a:solidFill>
                  <a:schemeClr val="tx1"/>
                </a:solidFill>
              </a:rPr>
              <a:t> </a:t>
            </a:r>
            <a:r>
              <a:rPr lang="en-GB" sz="2800" dirty="0" err="1" smtClean="0">
                <a:solidFill>
                  <a:schemeClr val="tx1"/>
                </a:solidFill>
              </a:rPr>
              <a:t>responsabilit</a:t>
            </a:r>
            <a:r>
              <a:rPr lang="ro-RO" sz="2800" dirty="0" err="1" smtClean="0">
                <a:solidFill>
                  <a:schemeClr val="tx1"/>
                </a:solidFill>
              </a:rPr>
              <a:t>ăț</a:t>
            </a:r>
            <a:r>
              <a:rPr lang="en-GB" sz="2800" dirty="0" err="1" smtClean="0">
                <a:solidFill>
                  <a:schemeClr val="tx1"/>
                </a:solidFill>
              </a:rPr>
              <a:t>ilor</a:t>
            </a:r>
            <a:endParaRPr lang="en-GB" sz="2800" dirty="0">
              <a:solidFill>
                <a:schemeClr val="tx1"/>
              </a:solidFill>
            </a:endParaRPr>
          </a:p>
        </p:txBody>
      </p:sp>
    </p:spTree>
    <p:extLst>
      <p:ext uri="{BB962C8B-B14F-4D97-AF65-F5344CB8AC3E}">
        <p14:creationId xmlns:p14="http://schemas.microsoft.com/office/powerpoint/2010/main" val="173444420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457200" y="278160"/>
            <a:ext cx="8305800" cy="990600"/>
          </a:xfrm>
          <a:prstGeom prst="rect">
            <a:avLst/>
          </a:prstGeom>
        </p:spPr>
        <p:txBody>
          <a:bodyPr>
            <a:normAutofit fontScale="97500"/>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endParaRPr lang="ru-RU" sz="4000" dirty="0"/>
          </a:p>
        </p:txBody>
      </p:sp>
      <p:sp>
        <p:nvSpPr>
          <p:cNvPr id="5" name="Rectangle 2"/>
          <p:cNvSpPr txBox="1">
            <a:spLocks noChangeArrowheads="1"/>
          </p:cNvSpPr>
          <p:nvPr/>
        </p:nvSpPr>
        <p:spPr>
          <a:xfrm>
            <a:off x="457200" y="864699"/>
            <a:ext cx="8229600" cy="1143000"/>
          </a:xfrm>
          <a:prstGeom prst="rect">
            <a:avLst/>
          </a:prstGeom>
        </p:spPr>
        <p:txBody>
          <a:bodyPr>
            <a:normAutofit fontScale="90000" lnSpcReduction="10000"/>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ro-RO" sz="4000" dirty="0" smtClean="0">
                <a:solidFill>
                  <a:schemeClr val="tx1"/>
                </a:solidFill>
              </a:rPr>
              <a:t>STANDARDELE REFERITOARE LA SIGURANTA ALIMENTELOR </a:t>
            </a:r>
            <a:endParaRPr lang="en-US" altLang="ro-RO" sz="4000" dirty="0">
              <a:solidFill>
                <a:schemeClr val="tx1"/>
              </a:solidFill>
            </a:endParaRPr>
          </a:p>
        </p:txBody>
      </p:sp>
      <p:sp>
        <p:nvSpPr>
          <p:cNvPr id="6" name="Rectangle 3"/>
          <p:cNvSpPr txBox="1">
            <a:spLocks noChangeArrowheads="1"/>
          </p:cNvSpPr>
          <p:nvPr/>
        </p:nvSpPr>
        <p:spPr>
          <a:xfrm>
            <a:off x="457200" y="2071389"/>
            <a:ext cx="8229600" cy="4525963"/>
          </a:xfrm>
          <a:prstGeom prst="rect">
            <a:avLst/>
          </a:prstGeom>
        </p:spPr>
        <p:txBody>
          <a:bodyPr/>
          <a:lst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a:lstStyle>
          <a:p>
            <a:pPr algn="just">
              <a:lnSpc>
                <a:spcPct val="80000"/>
              </a:lnSpc>
            </a:pPr>
            <a:r>
              <a:rPr lang="ro-RO" altLang="ro-RO" sz="2000" dirty="0" smtClean="0"/>
              <a:t>Principiul general al politici Uniunii Europene de </a:t>
            </a:r>
            <a:r>
              <a:rPr lang="ro-RO" altLang="ro-RO" sz="2000" dirty="0" err="1" smtClean="0"/>
              <a:t>siguranţă</a:t>
            </a:r>
            <a:r>
              <a:rPr lang="ro-RO" altLang="ro-RO" sz="2000" dirty="0" smtClean="0"/>
              <a:t> alimentară este integrat în conceptul </a:t>
            </a:r>
            <a:r>
              <a:rPr lang="ro-RO" altLang="ro-RO" sz="2000" dirty="0" smtClean="0">
                <a:solidFill>
                  <a:srgbClr val="FF0000"/>
                </a:solidFill>
              </a:rPr>
              <a:t>„de la fermă la furculiță” </a:t>
            </a:r>
            <a:r>
              <a:rPr lang="ro-RO" altLang="ro-RO" sz="2000" dirty="0" smtClean="0"/>
              <a:t>având la bază următoarele elemente importante :</a:t>
            </a:r>
          </a:p>
          <a:p>
            <a:pPr algn="just">
              <a:lnSpc>
                <a:spcPct val="80000"/>
              </a:lnSpc>
              <a:buFont typeface="Wingdings" panose="05000000000000000000" pitchFamily="2" charset="2"/>
              <a:buNone/>
            </a:pPr>
            <a:r>
              <a:rPr lang="en-US" altLang="ro-RO" sz="2000" dirty="0" smtClean="0"/>
              <a:t>	</a:t>
            </a:r>
          </a:p>
          <a:p>
            <a:pPr algn="just">
              <a:lnSpc>
                <a:spcPct val="80000"/>
              </a:lnSpc>
              <a:buFont typeface="Wingdings" panose="05000000000000000000" pitchFamily="2" charset="2"/>
              <a:buNone/>
            </a:pPr>
            <a:r>
              <a:rPr lang="en-US" altLang="ro-RO" sz="2000" dirty="0" smtClean="0"/>
              <a:t>	</a:t>
            </a:r>
            <a:r>
              <a:rPr lang="ro-RO" altLang="ro-RO" sz="2000" dirty="0" smtClean="0"/>
              <a:t>- abordare integrată pe </a:t>
            </a:r>
            <a:r>
              <a:rPr lang="ro-RO" altLang="ro-RO" sz="2000" dirty="0" err="1" smtClean="0"/>
              <a:t>lanţul</a:t>
            </a:r>
            <a:r>
              <a:rPr lang="ro-RO" altLang="ro-RO" sz="2000" dirty="0" smtClean="0"/>
              <a:t> alimentar (subiect ce vizează hrana pentru animale, igiena alimentelor, siguranța chimică, etc.)</a:t>
            </a:r>
          </a:p>
          <a:p>
            <a:pPr algn="just">
              <a:lnSpc>
                <a:spcPct val="80000"/>
              </a:lnSpc>
              <a:buFont typeface="Wingdings" panose="05000000000000000000" pitchFamily="2" charset="2"/>
              <a:buNone/>
            </a:pPr>
            <a:r>
              <a:rPr lang="en-US" altLang="ro-RO" sz="2000" dirty="0" smtClean="0"/>
              <a:t>	</a:t>
            </a:r>
          </a:p>
          <a:p>
            <a:pPr algn="just">
              <a:lnSpc>
                <a:spcPct val="80000"/>
              </a:lnSpc>
              <a:buFont typeface="Wingdings" panose="05000000000000000000" pitchFamily="2" charset="2"/>
              <a:buNone/>
            </a:pPr>
            <a:r>
              <a:rPr lang="en-US" altLang="ro-RO" sz="2000" dirty="0" smtClean="0"/>
              <a:t>	</a:t>
            </a:r>
            <a:r>
              <a:rPr lang="ro-RO" altLang="ro-RO" sz="2000" dirty="0" smtClean="0"/>
              <a:t>- disponibilitatea </a:t>
            </a:r>
            <a:r>
              <a:rPr lang="ro-RO" altLang="ro-RO" sz="2000" dirty="0" err="1" smtClean="0"/>
              <a:t>consultanţei</a:t>
            </a:r>
            <a:r>
              <a:rPr lang="ro-RO" altLang="ro-RO" sz="2000" dirty="0" smtClean="0"/>
              <a:t> științifice independente </a:t>
            </a:r>
            <a:r>
              <a:rPr lang="ro-RO" altLang="ro-RO" sz="2000" dirty="0" err="1" smtClean="0"/>
              <a:t>şi</a:t>
            </a:r>
            <a:r>
              <a:rPr lang="ro-RO" altLang="ro-RO" sz="2000" dirty="0" smtClean="0"/>
              <a:t> publice;</a:t>
            </a:r>
          </a:p>
          <a:p>
            <a:pPr algn="just">
              <a:lnSpc>
                <a:spcPct val="80000"/>
              </a:lnSpc>
              <a:buFont typeface="Wingdings" panose="05000000000000000000" pitchFamily="2" charset="2"/>
              <a:buNone/>
            </a:pPr>
            <a:r>
              <a:rPr lang="en-US" altLang="ro-RO" sz="2000" dirty="0" smtClean="0"/>
              <a:t>	</a:t>
            </a:r>
          </a:p>
          <a:p>
            <a:pPr algn="just">
              <a:lnSpc>
                <a:spcPct val="80000"/>
              </a:lnSpc>
              <a:buFont typeface="Wingdings" panose="05000000000000000000" pitchFamily="2" charset="2"/>
              <a:buNone/>
            </a:pPr>
            <a:r>
              <a:rPr lang="en-US" altLang="ro-RO" sz="2000" dirty="0" smtClean="0"/>
              <a:t>	</a:t>
            </a:r>
            <a:r>
              <a:rPr lang="ro-RO" altLang="ro-RO" sz="2000" dirty="0" smtClean="0"/>
              <a:t>- </a:t>
            </a:r>
            <a:r>
              <a:rPr lang="ro-RO" altLang="ro-RO" sz="2000" dirty="0" err="1" smtClean="0"/>
              <a:t>acţiuni</a:t>
            </a:r>
            <a:r>
              <a:rPr lang="ro-RO" altLang="ro-RO" sz="2000" dirty="0" smtClean="0"/>
              <a:t> de </a:t>
            </a:r>
            <a:r>
              <a:rPr lang="ro-RO" altLang="ro-RO" sz="2000" dirty="0" err="1" smtClean="0"/>
              <a:t>îmbunătăţire</a:t>
            </a:r>
            <a:r>
              <a:rPr lang="ro-RO" altLang="ro-RO" sz="2000" dirty="0" smtClean="0"/>
              <a:t> a regulilor </a:t>
            </a:r>
            <a:r>
              <a:rPr lang="ro-RO" altLang="ro-RO" sz="2000" dirty="0" err="1" smtClean="0"/>
              <a:t>şi</a:t>
            </a:r>
            <a:r>
              <a:rPr lang="ro-RO" altLang="ro-RO" sz="2000" dirty="0" smtClean="0"/>
              <a:t> proceselor de control;</a:t>
            </a:r>
          </a:p>
          <a:p>
            <a:pPr algn="just">
              <a:lnSpc>
                <a:spcPct val="80000"/>
              </a:lnSpc>
              <a:buFont typeface="Wingdings" panose="05000000000000000000" pitchFamily="2" charset="2"/>
              <a:buNone/>
            </a:pPr>
            <a:r>
              <a:rPr lang="en-US" altLang="ro-RO" sz="2000" dirty="0" smtClean="0"/>
              <a:t>	</a:t>
            </a:r>
          </a:p>
          <a:p>
            <a:pPr algn="just">
              <a:lnSpc>
                <a:spcPct val="80000"/>
              </a:lnSpc>
              <a:buFont typeface="Wingdings" panose="05000000000000000000" pitchFamily="2" charset="2"/>
              <a:buNone/>
            </a:pPr>
            <a:r>
              <a:rPr lang="en-US" altLang="ro-RO" sz="2000" dirty="0" smtClean="0"/>
              <a:t>	</a:t>
            </a:r>
            <a:r>
              <a:rPr lang="ro-RO" altLang="ro-RO" sz="2000" dirty="0" smtClean="0"/>
              <a:t>- </a:t>
            </a:r>
            <a:r>
              <a:rPr lang="ro-RO" altLang="ro-RO" sz="2000" dirty="0" err="1" smtClean="0"/>
              <a:t>recunoaşterea</a:t>
            </a:r>
            <a:r>
              <a:rPr lang="ro-RO" altLang="ro-RO" sz="2000" dirty="0" smtClean="0"/>
              <a:t> dreptului consumatorului să facă alegerea în baza </a:t>
            </a:r>
            <a:r>
              <a:rPr lang="ro-RO" altLang="ro-RO" sz="2000" dirty="0" err="1" smtClean="0"/>
              <a:t>informaţiei</a:t>
            </a:r>
            <a:r>
              <a:rPr lang="ro-RO" altLang="ro-RO" sz="2000" dirty="0" smtClean="0"/>
              <a:t> complete cu privire la </a:t>
            </a:r>
            <a:r>
              <a:rPr lang="ro-RO" altLang="ro-RO" sz="2000" dirty="0" err="1" smtClean="0"/>
              <a:t>provenienţa</a:t>
            </a:r>
            <a:r>
              <a:rPr lang="ro-RO" altLang="ro-RO" sz="2000" dirty="0" smtClean="0"/>
              <a:t> </a:t>
            </a:r>
            <a:r>
              <a:rPr lang="ro-RO" altLang="ro-RO" sz="2000" dirty="0" err="1" smtClean="0"/>
              <a:t>şi</a:t>
            </a:r>
            <a:r>
              <a:rPr lang="ro-RO" altLang="ro-RO" sz="2000" dirty="0" smtClean="0"/>
              <a:t> </a:t>
            </a:r>
            <a:r>
              <a:rPr lang="ro-RO" altLang="ro-RO" sz="2000" dirty="0" err="1" smtClean="0"/>
              <a:t>conţinutul</a:t>
            </a:r>
            <a:r>
              <a:rPr lang="ro-RO" altLang="ro-RO" sz="2000" dirty="0" smtClean="0"/>
              <a:t> produsului alimentar.</a:t>
            </a:r>
            <a:endParaRPr lang="en-US" altLang="ro-RO" sz="2000" dirty="0"/>
          </a:p>
        </p:txBody>
      </p:sp>
    </p:spTree>
    <p:extLst>
      <p:ext uri="{BB962C8B-B14F-4D97-AF65-F5344CB8AC3E}">
        <p14:creationId xmlns:p14="http://schemas.microsoft.com/office/powerpoint/2010/main" val="123385866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457200" y="278160"/>
            <a:ext cx="8305800" cy="990600"/>
          </a:xfrm>
          <a:prstGeom prst="rect">
            <a:avLst/>
          </a:prstGeom>
        </p:spPr>
        <p:txBody>
          <a:bodyPr>
            <a:normAutofit fontScale="97500"/>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endParaRPr lang="ru-RU" sz="4000" dirty="0"/>
          </a:p>
        </p:txBody>
      </p:sp>
      <p:sp>
        <p:nvSpPr>
          <p:cNvPr id="5" name="Rectangle 2"/>
          <p:cNvSpPr txBox="1">
            <a:spLocks noChangeArrowheads="1"/>
          </p:cNvSpPr>
          <p:nvPr/>
        </p:nvSpPr>
        <p:spPr>
          <a:xfrm>
            <a:off x="457200" y="216247"/>
            <a:ext cx="8229600" cy="1052513"/>
          </a:xfrm>
          <a:prstGeom prst="rect">
            <a:avLst/>
          </a:prstGeom>
        </p:spPr>
        <p:txBody>
          <a:bodyPr vert="horz" lIns="91440" tIns="45720" rIns="91440" bIns="45720" rtlCol="0" anchor="ctr" anchorCtr="1">
            <a:normAutofit lnSpcReduction="10000"/>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defRPr/>
            </a:pPr>
            <a:r>
              <a:rPr lang="en-US" altLang="ro-RO" sz="3200" b="1" dirty="0" err="1" smtClean="0">
                <a:solidFill>
                  <a:schemeClr val="tx1"/>
                </a:solidFill>
                <a:effectLst>
                  <a:outerShdw blurRad="38100" dist="38100" dir="2700000" algn="tl">
                    <a:srgbClr val="C0C0C0"/>
                  </a:outerShdw>
                </a:effectLst>
              </a:rPr>
              <a:t>Implementarea</a:t>
            </a:r>
            <a:r>
              <a:rPr lang="en-US" altLang="ro-RO" sz="3200" b="1" dirty="0" smtClean="0">
                <a:solidFill>
                  <a:schemeClr val="tx1"/>
                </a:solidFill>
                <a:effectLst>
                  <a:outerShdw blurRad="38100" dist="38100" dir="2700000" algn="tl">
                    <a:srgbClr val="C0C0C0"/>
                  </a:outerShdw>
                </a:effectLst>
              </a:rPr>
              <a:t> s</a:t>
            </a:r>
            <a:r>
              <a:rPr lang="ro-RO" altLang="ro-RO" sz="3200" b="1" dirty="0" err="1" smtClean="0">
                <a:solidFill>
                  <a:schemeClr val="tx1"/>
                </a:solidFill>
                <a:effectLst>
                  <a:outerShdw blurRad="38100" dist="38100" dir="2700000" algn="tl">
                    <a:srgbClr val="C0C0C0"/>
                  </a:outerShdw>
                </a:effectLst>
              </a:rPr>
              <a:t>istemul</a:t>
            </a:r>
            <a:r>
              <a:rPr lang="en-US" altLang="ro-RO" sz="3200" b="1" dirty="0" err="1" smtClean="0">
                <a:solidFill>
                  <a:schemeClr val="tx1"/>
                </a:solidFill>
                <a:effectLst>
                  <a:outerShdw blurRad="38100" dist="38100" dir="2700000" algn="tl">
                    <a:srgbClr val="C0C0C0"/>
                  </a:outerShdw>
                </a:effectLst>
              </a:rPr>
              <a:t>ui</a:t>
            </a:r>
            <a:r>
              <a:rPr lang="ro-RO" altLang="ro-RO" sz="3200" b="1" dirty="0" smtClean="0">
                <a:solidFill>
                  <a:schemeClr val="tx1"/>
                </a:solidFill>
                <a:effectLst>
                  <a:outerShdw blurRad="38100" dist="38100" dir="2700000" algn="tl">
                    <a:srgbClr val="C0C0C0"/>
                  </a:outerShdw>
                </a:effectLst>
              </a:rPr>
              <a:t> HACCP</a:t>
            </a:r>
            <a:r>
              <a:rPr lang="en-US" altLang="ro-RO" sz="3200" b="1" dirty="0" smtClean="0">
                <a:solidFill>
                  <a:schemeClr val="tx1"/>
                </a:solidFill>
                <a:effectLst>
                  <a:outerShdw blurRad="38100" dist="38100" dir="2700000" algn="tl">
                    <a:srgbClr val="C0C0C0"/>
                  </a:outerShdw>
                </a:effectLst>
              </a:rPr>
              <a:t> -</a:t>
            </a:r>
            <a:r>
              <a:rPr lang="en-US" altLang="ro-RO" sz="3200" b="1" dirty="0" err="1" smtClean="0">
                <a:solidFill>
                  <a:schemeClr val="tx1"/>
                </a:solidFill>
                <a:effectLst>
                  <a:outerShdw blurRad="38100" dist="38100" dir="2700000" algn="tl">
                    <a:srgbClr val="C0C0C0"/>
                  </a:outerShdw>
                </a:effectLst>
              </a:rPr>
              <a:t>obligatia</a:t>
            </a:r>
            <a:r>
              <a:rPr lang="en-US" altLang="ro-RO" sz="3200" b="1" dirty="0" smtClean="0">
                <a:solidFill>
                  <a:schemeClr val="tx1"/>
                </a:solidFill>
                <a:effectLst>
                  <a:outerShdw blurRad="38100" dist="38100" dir="2700000" algn="tl">
                    <a:srgbClr val="C0C0C0"/>
                  </a:outerShdw>
                </a:effectLst>
              </a:rPr>
              <a:t> </a:t>
            </a:r>
            <a:r>
              <a:rPr lang="en-US" altLang="ro-RO" sz="3200" b="1" dirty="0" err="1" smtClean="0">
                <a:solidFill>
                  <a:schemeClr val="tx1"/>
                </a:solidFill>
                <a:effectLst>
                  <a:outerShdw blurRad="38100" dist="38100" dir="2700000" algn="tl">
                    <a:srgbClr val="C0C0C0"/>
                  </a:outerShdw>
                </a:effectLst>
              </a:rPr>
              <a:t>operatorilor</a:t>
            </a:r>
            <a:endParaRPr lang="en-US" altLang="ro-RO" sz="3200" b="1" dirty="0" smtClean="0">
              <a:solidFill>
                <a:schemeClr val="tx1"/>
              </a:solidFill>
              <a:effectLst>
                <a:outerShdw blurRad="38100" dist="38100" dir="2700000" algn="tl">
                  <a:srgbClr val="C0C0C0"/>
                </a:outerShdw>
              </a:effectLst>
            </a:endParaRPr>
          </a:p>
        </p:txBody>
      </p:sp>
      <p:sp>
        <p:nvSpPr>
          <p:cNvPr id="6" name="Rectangle 3"/>
          <p:cNvSpPr txBox="1">
            <a:spLocks noChangeArrowheads="1"/>
          </p:cNvSpPr>
          <p:nvPr/>
        </p:nvSpPr>
        <p:spPr>
          <a:xfrm>
            <a:off x="457200" y="692150"/>
            <a:ext cx="8229600" cy="3889375"/>
          </a:xfrm>
          <a:prstGeom prst="rect">
            <a:avLst/>
          </a:prstGeom>
        </p:spPr>
        <p:txBody>
          <a:bodyPr vert="horz" lIns="91440" tIns="45720" rIns="91440" bIns="45720" rtlCol="0">
            <a:normAutofit/>
          </a:bodyPr>
          <a:lst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a:lstStyle>
          <a:p>
            <a:pPr>
              <a:lnSpc>
                <a:spcPct val="80000"/>
              </a:lnSpc>
              <a:buFont typeface="Wingdings" panose="05000000000000000000" pitchFamily="2" charset="2"/>
              <a:buNone/>
              <a:defRPr/>
            </a:pPr>
            <a:endParaRPr lang="en-US" altLang="ro-RO" sz="1800" b="1" dirty="0" smtClean="0">
              <a:solidFill>
                <a:srgbClr val="FFFF00"/>
              </a:solidFill>
              <a:effectLst>
                <a:outerShdw blurRad="38100" dist="38100" dir="2700000" algn="tl">
                  <a:srgbClr val="C0C0C0"/>
                </a:outerShdw>
              </a:effectLst>
              <a:cs typeface="Arial" panose="020B0604020202020204" pitchFamily="34" charset="0"/>
            </a:endParaRPr>
          </a:p>
          <a:p>
            <a:pPr>
              <a:lnSpc>
                <a:spcPct val="80000"/>
              </a:lnSpc>
              <a:buFont typeface="Wingdings" panose="05000000000000000000" pitchFamily="2" charset="2"/>
              <a:buNone/>
              <a:defRPr/>
            </a:pPr>
            <a:endParaRPr lang="en-US" altLang="ro-RO" sz="1800" b="1" dirty="0" smtClean="0">
              <a:solidFill>
                <a:srgbClr val="FFFF00"/>
              </a:solidFill>
              <a:effectLst>
                <a:outerShdw blurRad="38100" dist="38100" dir="2700000" algn="tl">
                  <a:srgbClr val="C0C0C0"/>
                </a:outerShdw>
              </a:effectLst>
              <a:cs typeface="Arial" panose="020B0604020202020204" pitchFamily="34" charset="0"/>
            </a:endParaRPr>
          </a:p>
          <a:p>
            <a:pPr>
              <a:lnSpc>
                <a:spcPct val="80000"/>
              </a:lnSpc>
              <a:buFont typeface="Wingdings" panose="05000000000000000000" pitchFamily="2" charset="2"/>
              <a:buNone/>
              <a:defRPr/>
            </a:pPr>
            <a:r>
              <a:rPr lang="en-US" altLang="ro-RO" sz="1800" b="1" dirty="0" smtClean="0">
                <a:effectLst>
                  <a:outerShdw blurRad="38100" dist="38100" dir="2700000" algn="tl">
                    <a:srgbClr val="C0C0C0"/>
                  </a:outerShdw>
                </a:effectLst>
                <a:cs typeface="Arial" panose="020B0604020202020204" pitchFamily="34" charset="0"/>
              </a:rPr>
              <a:t>     1.  </a:t>
            </a:r>
            <a:r>
              <a:rPr lang="ro-RO" altLang="ro-RO" sz="1800" b="1" dirty="0" smtClean="0">
                <a:effectLst>
                  <a:outerShdw blurRad="38100" dist="38100" dir="2700000" algn="tl">
                    <a:srgbClr val="C0C0C0"/>
                  </a:outerShdw>
                </a:effectLst>
              </a:rPr>
              <a:t>„Sistemul HACCP este un instrument care ajută operatorii din industria alimentară să realizeze un standard mai înalt de </a:t>
            </a:r>
            <a:r>
              <a:rPr lang="ro-RO" altLang="ro-RO" sz="1800" b="1" dirty="0" err="1" smtClean="0">
                <a:effectLst>
                  <a:outerShdw blurRad="38100" dist="38100" dir="2700000" algn="tl">
                    <a:srgbClr val="C0C0C0"/>
                  </a:outerShdw>
                </a:effectLst>
              </a:rPr>
              <a:t>siguranţă</a:t>
            </a:r>
            <a:r>
              <a:rPr lang="ro-RO" altLang="ro-RO" sz="1800" b="1" dirty="0" smtClean="0">
                <a:effectLst>
                  <a:outerShdw blurRad="38100" dist="38100" dir="2700000" algn="tl">
                    <a:srgbClr val="C0C0C0"/>
                  </a:outerShdw>
                </a:effectLst>
              </a:rPr>
              <a:t> a alimentelor. Sistemul HACCP nu trebuie privit ca o modalitate de auto-reglementare </a:t>
            </a:r>
            <a:r>
              <a:rPr lang="ro-RO" altLang="ro-RO" sz="1800" b="1" dirty="0" err="1" smtClean="0">
                <a:effectLst>
                  <a:outerShdw blurRad="38100" dist="38100" dir="2700000" algn="tl">
                    <a:srgbClr val="C0C0C0"/>
                  </a:outerShdw>
                </a:effectLst>
              </a:rPr>
              <a:t>şi</a:t>
            </a:r>
            <a:r>
              <a:rPr lang="ro-RO" altLang="ro-RO" sz="1800" b="1" dirty="0" smtClean="0">
                <a:effectLst>
                  <a:outerShdw blurRad="38100" dist="38100" dir="2700000" algn="tl">
                    <a:srgbClr val="C0C0C0"/>
                  </a:outerShdw>
                </a:effectLst>
              </a:rPr>
              <a:t> nu va înlocui controlul oficial”</a:t>
            </a:r>
            <a:endParaRPr lang="en-US" altLang="ro-RO" sz="1800" b="1" dirty="0" smtClean="0">
              <a:effectLst>
                <a:outerShdw blurRad="38100" dist="38100" dir="2700000" algn="tl">
                  <a:srgbClr val="C0C0C0"/>
                </a:outerShdw>
              </a:effectLst>
            </a:endParaRPr>
          </a:p>
          <a:p>
            <a:pPr>
              <a:lnSpc>
                <a:spcPct val="80000"/>
              </a:lnSpc>
              <a:buFont typeface="Wingdings" panose="05000000000000000000" pitchFamily="2" charset="2"/>
              <a:buNone/>
              <a:defRPr/>
            </a:pPr>
            <a:r>
              <a:rPr lang="ro-RO" altLang="ro-RO" sz="1800" b="1" dirty="0" smtClean="0">
                <a:effectLst>
                  <a:outerShdw blurRad="38100" dist="38100" dir="2700000" algn="tl">
                    <a:srgbClr val="C0C0C0"/>
                  </a:outerShdw>
                </a:effectLst>
              </a:rPr>
              <a:t> </a:t>
            </a:r>
            <a:endParaRPr lang="en-US" altLang="ro-RO" sz="1800" b="1" dirty="0" smtClean="0">
              <a:effectLst>
                <a:outerShdw blurRad="38100" dist="38100" dir="2700000" algn="tl">
                  <a:srgbClr val="C0C0C0"/>
                </a:outerShdw>
              </a:effectLst>
              <a:cs typeface="Arial" panose="020B0604020202020204" pitchFamily="34" charset="0"/>
            </a:endParaRPr>
          </a:p>
          <a:p>
            <a:pPr>
              <a:lnSpc>
                <a:spcPct val="80000"/>
              </a:lnSpc>
              <a:buFont typeface="Wingdings" panose="05000000000000000000" pitchFamily="2" charset="2"/>
              <a:buNone/>
              <a:defRPr/>
            </a:pPr>
            <a:r>
              <a:rPr lang="en-US" altLang="ro-RO" sz="1800" b="1" dirty="0" smtClean="0">
                <a:effectLst>
                  <a:outerShdw blurRad="38100" dist="38100" dir="2700000" algn="tl">
                    <a:srgbClr val="C0C0C0"/>
                  </a:outerShdw>
                </a:effectLst>
                <a:cs typeface="Arial" panose="020B0604020202020204" pitchFamily="34" charset="0"/>
              </a:rPr>
              <a:t>      2. </a:t>
            </a:r>
            <a:r>
              <a:rPr lang="en-US" altLang="ro-RO" sz="1800" b="1" dirty="0" err="1" smtClean="0">
                <a:effectLst>
                  <a:outerShdw blurRad="38100" dist="38100" dir="2700000" algn="tl">
                    <a:srgbClr val="C0C0C0"/>
                  </a:outerShdw>
                </a:effectLst>
                <a:cs typeface="Arial" panose="020B0604020202020204" pitchFamily="34" charset="0"/>
              </a:rPr>
              <a:t>Baza</a:t>
            </a:r>
            <a:r>
              <a:rPr lang="en-US" altLang="ro-RO" sz="1800" b="1" dirty="0" smtClean="0">
                <a:effectLst>
                  <a:outerShdw blurRad="38100" dist="38100" dir="2700000" algn="tl">
                    <a:srgbClr val="C0C0C0"/>
                  </a:outerShdw>
                </a:effectLst>
                <a:cs typeface="Arial" panose="020B0604020202020204" pitchFamily="34" charset="0"/>
              </a:rPr>
              <a:t> </a:t>
            </a:r>
            <a:r>
              <a:rPr lang="en-US" altLang="ro-RO" sz="1800" b="1" dirty="0" err="1" smtClean="0">
                <a:effectLst>
                  <a:outerShdw blurRad="38100" dist="38100" dir="2700000" algn="tl">
                    <a:srgbClr val="C0C0C0"/>
                  </a:outerShdw>
                </a:effectLst>
                <a:cs typeface="Arial" panose="020B0604020202020204" pitchFamily="34" charset="0"/>
              </a:rPr>
              <a:t>legala</a:t>
            </a:r>
            <a:r>
              <a:rPr lang="en-US" altLang="ro-RO" sz="1800" b="1" dirty="0" smtClean="0">
                <a:effectLst>
                  <a:outerShdw blurRad="38100" dist="38100" dir="2700000" algn="tl">
                    <a:srgbClr val="C0C0C0"/>
                  </a:outerShdw>
                </a:effectLst>
                <a:cs typeface="Arial" panose="020B0604020202020204" pitchFamily="34" charset="0"/>
              </a:rPr>
              <a:t> care </a:t>
            </a:r>
            <a:r>
              <a:rPr lang="en-US" altLang="ro-RO" sz="1800" b="1" dirty="0" err="1" smtClean="0">
                <a:effectLst>
                  <a:outerShdw blurRad="38100" dist="38100" dir="2700000" algn="tl">
                    <a:srgbClr val="C0C0C0"/>
                  </a:outerShdw>
                </a:effectLst>
                <a:cs typeface="Arial" panose="020B0604020202020204" pitchFamily="34" charset="0"/>
              </a:rPr>
              <a:t>impune</a:t>
            </a:r>
            <a:r>
              <a:rPr lang="en-US" altLang="ro-RO" sz="1800" b="1" dirty="0" smtClean="0">
                <a:effectLst>
                  <a:outerShdw blurRad="38100" dist="38100" dir="2700000" algn="tl">
                    <a:srgbClr val="C0C0C0"/>
                  </a:outerShdw>
                </a:effectLst>
                <a:cs typeface="Arial" panose="020B0604020202020204" pitchFamily="34" charset="0"/>
              </a:rPr>
              <a:t> </a:t>
            </a:r>
            <a:r>
              <a:rPr lang="en-US" altLang="ro-RO" sz="1800" b="1" dirty="0" err="1" smtClean="0">
                <a:effectLst>
                  <a:outerShdw blurRad="38100" dist="38100" dir="2700000" algn="tl">
                    <a:srgbClr val="C0C0C0"/>
                  </a:outerShdw>
                </a:effectLst>
                <a:cs typeface="Arial" panose="020B0604020202020204" pitchFamily="34" charset="0"/>
              </a:rPr>
              <a:t>elaborarea</a:t>
            </a:r>
            <a:r>
              <a:rPr lang="en-US" altLang="ro-RO" sz="1800" b="1" dirty="0" smtClean="0">
                <a:effectLst>
                  <a:outerShdw blurRad="38100" dist="38100" dir="2700000" algn="tl">
                    <a:srgbClr val="C0C0C0"/>
                  </a:outerShdw>
                </a:effectLst>
                <a:cs typeface="Arial" panose="020B0604020202020204" pitchFamily="34" charset="0"/>
              </a:rPr>
              <a:t> </a:t>
            </a:r>
            <a:r>
              <a:rPr lang="en-US" altLang="ro-RO" sz="1800" b="1" dirty="0" err="1" smtClean="0">
                <a:effectLst>
                  <a:outerShdw blurRad="38100" dist="38100" dir="2700000" algn="tl">
                    <a:srgbClr val="C0C0C0"/>
                  </a:outerShdw>
                </a:effectLst>
                <a:cs typeface="Arial" panose="020B0604020202020204" pitchFamily="34" charset="0"/>
              </a:rPr>
              <a:t>si</a:t>
            </a:r>
            <a:r>
              <a:rPr lang="en-US" altLang="ro-RO" sz="1800" b="1" dirty="0" smtClean="0">
                <a:effectLst>
                  <a:outerShdw blurRad="38100" dist="38100" dir="2700000" algn="tl">
                    <a:srgbClr val="C0C0C0"/>
                  </a:outerShdw>
                </a:effectLst>
                <a:cs typeface="Arial" panose="020B0604020202020204" pitchFamily="34" charset="0"/>
              </a:rPr>
              <a:t> </a:t>
            </a:r>
            <a:r>
              <a:rPr lang="en-US" altLang="ro-RO" sz="1800" b="1" dirty="0" err="1" smtClean="0">
                <a:effectLst>
                  <a:outerShdw blurRad="38100" dist="38100" dir="2700000" algn="tl">
                    <a:srgbClr val="C0C0C0"/>
                  </a:outerShdw>
                </a:effectLst>
                <a:cs typeface="Arial" panose="020B0604020202020204" pitchFamily="34" charset="0"/>
              </a:rPr>
              <a:t>aplicarea</a:t>
            </a:r>
            <a:r>
              <a:rPr lang="en-US" altLang="ro-RO" sz="1800" b="1" dirty="0" smtClean="0">
                <a:effectLst>
                  <a:outerShdw blurRad="38100" dist="38100" dir="2700000" algn="tl">
                    <a:srgbClr val="C0C0C0"/>
                  </a:outerShdw>
                </a:effectLst>
                <a:cs typeface="Arial" panose="020B0604020202020204" pitchFamily="34" charset="0"/>
              </a:rPr>
              <a:t> </a:t>
            </a:r>
            <a:r>
              <a:rPr lang="en-US" altLang="ro-RO" sz="1800" b="1" dirty="0" err="1" smtClean="0">
                <a:effectLst>
                  <a:outerShdw blurRad="38100" dist="38100" dir="2700000" algn="tl">
                    <a:srgbClr val="C0C0C0"/>
                  </a:outerShdw>
                </a:effectLst>
                <a:cs typeface="Arial" panose="020B0604020202020204" pitchFamily="34" charset="0"/>
              </a:rPr>
              <a:t>autocontroalelor</a:t>
            </a:r>
            <a:r>
              <a:rPr lang="en-US" altLang="ro-RO" sz="1800" b="1" dirty="0" smtClean="0">
                <a:effectLst>
                  <a:outerShdw blurRad="38100" dist="38100" dir="2700000" algn="tl">
                    <a:srgbClr val="C0C0C0"/>
                  </a:outerShdw>
                </a:effectLst>
                <a:cs typeface="Arial" panose="020B0604020202020204" pitchFamily="34" charset="0"/>
              </a:rPr>
              <a:t> </a:t>
            </a:r>
            <a:r>
              <a:rPr lang="en-US" altLang="ro-RO" sz="1800" b="1" dirty="0" err="1" smtClean="0">
                <a:effectLst>
                  <a:outerShdw blurRad="38100" dist="38100" dir="2700000" algn="tl">
                    <a:srgbClr val="C0C0C0"/>
                  </a:outerShdw>
                </a:effectLst>
                <a:cs typeface="Arial" panose="020B0604020202020204" pitchFamily="34" charset="0"/>
              </a:rPr>
              <a:t>bazate</a:t>
            </a:r>
            <a:r>
              <a:rPr lang="en-US" altLang="ro-RO" sz="1800" b="1" dirty="0" smtClean="0">
                <a:effectLst>
                  <a:outerShdw blurRad="38100" dist="38100" dir="2700000" algn="tl">
                    <a:srgbClr val="C0C0C0"/>
                  </a:outerShdw>
                </a:effectLst>
                <a:cs typeface="Arial" panose="020B0604020202020204" pitchFamily="34" charset="0"/>
              </a:rPr>
              <a:t> </a:t>
            </a:r>
            <a:r>
              <a:rPr lang="en-US" altLang="ro-RO" sz="1800" b="1" dirty="0" err="1" smtClean="0">
                <a:effectLst>
                  <a:outerShdw blurRad="38100" dist="38100" dir="2700000" algn="tl">
                    <a:srgbClr val="C0C0C0"/>
                  </a:outerShdw>
                </a:effectLst>
                <a:cs typeface="Arial" panose="020B0604020202020204" pitchFamily="34" charset="0"/>
              </a:rPr>
              <a:t>pe</a:t>
            </a:r>
            <a:r>
              <a:rPr lang="en-US" altLang="ro-RO" sz="1800" b="1" dirty="0" smtClean="0">
                <a:effectLst>
                  <a:outerShdw blurRad="38100" dist="38100" dir="2700000" algn="tl">
                    <a:srgbClr val="C0C0C0"/>
                  </a:outerShdw>
                </a:effectLst>
                <a:cs typeface="Arial" panose="020B0604020202020204" pitchFamily="34" charset="0"/>
              </a:rPr>
              <a:t> </a:t>
            </a:r>
            <a:r>
              <a:rPr lang="en-US" altLang="ro-RO" sz="1800" b="1" dirty="0" err="1" smtClean="0">
                <a:effectLst>
                  <a:outerShdw blurRad="38100" dist="38100" dir="2700000" algn="tl">
                    <a:srgbClr val="C0C0C0"/>
                  </a:outerShdw>
                </a:effectLst>
                <a:cs typeface="Arial" panose="020B0604020202020204" pitchFamily="34" charset="0"/>
              </a:rPr>
              <a:t>principii</a:t>
            </a:r>
            <a:r>
              <a:rPr lang="en-US" altLang="ro-RO" sz="1800" b="1" dirty="0" smtClean="0">
                <a:effectLst>
                  <a:outerShdw blurRad="38100" dist="38100" dir="2700000" algn="tl">
                    <a:srgbClr val="C0C0C0"/>
                  </a:outerShdw>
                </a:effectLst>
                <a:cs typeface="Arial" panose="020B0604020202020204" pitchFamily="34" charset="0"/>
              </a:rPr>
              <a:t> HACCP – </a:t>
            </a:r>
            <a:r>
              <a:rPr lang="en-US" altLang="ro-RO" sz="1800" b="1" dirty="0" err="1" smtClean="0">
                <a:effectLst>
                  <a:outerShdw blurRad="38100" dist="38100" dir="2700000" algn="tl">
                    <a:srgbClr val="C0C0C0"/>
                  </a:outerShdw>
                </a:effectLst>
              </a:rPr>
              <a:t>Reg</a:t>
            </a:r>
            <a:r>
              <a:rPr lang="en-US" altLang="ro-RO" sz="1800" b="1" dirty="0" smtClean="0">
                <a:effectLst>
                  <a:outerShdw blurRad="38100" dist="38100" dir="2700000" algn="tl">
                    <a:srgbClr val="C0C0C0"/>
                  </a:outerShdw>
                </a:effectLst>
              </a:rPr>
              <a:t> 852/2004</a:t>
            </a:r>
            <a:r>
              <a:rPr lang="ro-RO" altLang="ro-RO" sz="1800" b="1" dirty="0" smtClean="0">
                <a:effectLst>
                  <a:outerShdw blurRad="38100" dist="38100" dir="2700000" algn="tl">
                    <a:srgbClr val="C0C0C0"/>
                  </a:outerShdw>
                </a:effectLst>
              </a:rPr>
              <a:t>, Anexă - Reguli generale pentru igiena produselor alimentare, capitolul I, Prevederi generale, articolul 5, punctul 1 </a:t>
            </a:r>
            <a:endParaRPr lang="en-US" altLang="ro-RO" sz="1800" b="1" dirty="0" smtClean="0">
              <a:effectLst>
                <a:outerShdw blurRad="38100" dist="38100" dir="2700000" algn="tl">
                  <a:srgbClr val="C0C0C0"/>
                </a:outerShdw>
              </a:effectLst>
            </a:endParaRPr>
          </a:p>
          <a:p>
            <a:pPr>
              <a:lnSpc>
                <a:spcPct val="80000"/>
              </a:lnSpc>
              <a:buFont typeface="Wingdings" panose="05000000000000000000" pitchFamily="2" charset="2"/>
              <a:buNone/>
              <a:defRPr/>
            </a:pPr>
            <a:endParaRPr lang="en-US" altLang="ro-RO" sz="1800" b="1" dirty="0" smtClean="0">
              <a:effectLst>
                <a:outerShdw blurRad="38100" dist="38100" dir="2700000" algn="tl">
                  <a:srgbClr val="C0C0C0"/>
                </a:outerShdw>
              </a:effectLst>
            </a:endParaRPr>
          </a:p>
          <a:p>
            <a:pPr>
              <a:lnSpc>
                <a:spcPct val="80000"/>
              </a:lnSpc>
              <a:buFont typeface="Wingdings" panose="05000000000000000000" pitchFamily="2" charset="2"/>
              <a:buNone/>
              <a:defRPr/>
            </a:pPr>
            <a:r>
              <a:rPr lang="en-US" altLang="ro-RO" sz="1800" b="1" dirty="0" smtClean="0">
                <a:effectLst>
                  <a:outerShdw blurRad="38100" dist="38100" dir="2700000" algn="tl">
                    <a:srgbClr val="C0C0C0"/>
                  </a:outerShdw>
                </a:effectLst>
              </a:rPr>
              <a:t>     3. </a:t>
            </a:r>
            <a:r>
              <a:rPr lang="ro-RO" altLang="ro-RO" sz="1800" b="1" dirty="0" smtClean="0">
                <a:effectLst>
                  <a:outerShdw blurRad="38100" dist="38100" dir="2700000" algn="tl">
                    <a:srgbClr val="C0C0C0"/>
                  </a:outerShdw>
                </a:effectLst>
              </a:rPr>
              <a:t>Operatorii cu activitate în domeniul alimentar trebuie să pună în aplicare, să implementeze </a:t>
            </a:r>
            <a:r>
              <a:rPr lang="ro-RO" altLang="ro-RO" sz="1800" b="1" dirty="0" err="1" smtClean="0">
                <a:effectLst>
                  <a:outerShdw blurRad="38100" dist="38100" dir="2700000" algn="tl">
                    <a:srgbClr val="C0C0C0"/>
                  </a:outerShdw>
                </a:effectLst>
              </a:rPr>
              <a:t>şi</a:t>
            </a:r>
            <a:r>
              <a:rPr lang="ro-RO" altLang="ro-RO" sz="1800" b="1" dirty="0" smtClean="0">
                <a:effectLst>
                  <a:outerShdw blurRad="38100" dist="38100" dir="2700000" algn="tl">
                    <a:srgbClr val="C0C0C0"/>
                  </a:outerShdw>
                </a:effectLst>
              </a:rPr>
              <a:t> să </a:t>
            </a:r>
            <a:r>
              <a:rPr lang="ro-RO" altLang="ro-RO" sz="1800" b="1" dirty="0" err="1" smtClean="0">
                <a:effectLst>
                  <a:outerShdw blurRad="38100" dist="38100" dir="2700000" algn="tl">
                    <a:srgbClr val="C0C0C0"/>
                  </a:outerShdw>
                </a:effectLst>
              </a:rPr>
              <a:t>menţină</a:t>
            </a:r>
            <a:r>
              <a:rPr lang="ro-RO" altLang="ro-RO" sz="1800" b="1" dirty="0" smtClean="0">
                <a:effectLst>
                  <a:outerShdw blurRad="38100" dist="38100" dir="2700000" algn="tl">
                    <a:srgbClr val="C0C0C0"/>
                  </a:outerShdw>
                </a:effectLst>
              </a:rPr>
              <a:t> o procedură sau proceduri permanente bazate pe principiile HACCP.</a:t>
            </a:r>
            <a:endParaRPr lang="en-US" altLang="ro-RO" sz="1800" b="1" dirty="0" smtClean="0">
              <a:effectLst>
                <a:outerShdw blurRad="38100" dist="38100" dir="2700000" algn="tl">
                  <a:srgbClr val="C0C0C0"/>
                </a:outerShdw>
              </a:effectLst>
            </a:endParaRPr>
          </a:p>
          <a:p>
            <a:pPr>
              <a:lnSpc>
                <a:spcPct val="80000"/>
              </a:lnSpc>
              <a:buFont typeface="Wingdings" panose="05000000000000000000" pitchFamily="2" charset="2"/>
              <a:buNone/>
              <a:defRPr/>
            </a:pPr>
            <a:endParaRPr lang="ro-RO" altLang="ro-RO" sz="1800" i="1" dirty="0" smtClean="0">
              <a:effectLst>
                <a:outerShdw blurRad="38100" dist="38100" dir="2700000" algn="tl">
                  <a:srgbClr val="C0C0C0"/>
                </a:outerShdw>
              </a:effectLst>
            </a:endParaRPr>
          </a:p>
          <a:p>
            <a:pPr>
              <a:lnSpc>
                <a:spcPct val="80000"/>
              </a:lnSpc>
              <a:buFont typeface="Wingdings" panose="05000000000000000000" pitchFamily="2" charset="2"/>
              <a:buNone/>
              <a:defRPr/>
            </a:pPr>
            <a:endParaRPr lang="en-US" altLang="ro-RO" sz="1800" i="1" dirty="0" smtClean="0">
              <a:effectLst>
                <a:outerShdw blurRad="38100" dist="38100" dir="2700000" algn="tl">
                  <a:srgbClr val="C0C0C0"/>
                </a:outerShdw>
              </a:effectLst>
            </a:endParaRPr>
          </a:p>
        </p:txBody>
      </p:sp>
      <p:pic>
        <p:nvPicPr>
          <p:cNvPr id="7" name="Picture 4" descr="foo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35375" y="4581525"/>
            <a:ext cx="4392613" cy="207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5" descr="pastaandsauce_22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58888" y="4581525"/>
            <a:ext cx="1665287" cy="2087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238750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80" name="Text Box 4"/>
          <p:cNvSpPr txBox="1">
            <a:spLocks noGrp="1" noChangeArrowheads="1"/>
          </p:cNvSpPr>
          <p:nvPr>
            <p:ph type="body" idx="1"/>
          </p:nvPr>
        </p:nvSpPr>
        <p:spPr>
          <a:xfrm>
            <a:off x="468313" y="5229225"/>
            <a:ext cx="7488237" cy="863600"/>
          </a:xfrm>
          <a:solidFill>
            <a:srgbClr val="99CCFF"/>
          </a:solidFill>
          <a:ln/>
          <a:scene3d>
            <a:camera prst="legacyObliqueTopRight"/>
            <a:lightRig rig="legacyFlat3" dir="b"/>
          </a:scene3d>
          <a:sp3d extrusionH="3630600" prstMaterial="legacyMatte">
            <a:bevelT w="13500" h="13500" prst="angle"/>
            <a:bevelB w="13500" h="13500" prst="angle"/>
            <a:extrusionClr>
              <a:srgbClr val="99CCFF"/>
            </a:extrusionClr>
            <a:contourClr>
              <a:srgbClr val="99CCFF"/>
            </a:contourClr>
          </a:sp3d>
          <a:extLst>
            <a:ext uri="{AF507438-7753-43E0-B8FC-AC1667EBCBE1}">
              <a14:hiddenEffects xmlns:a14="http://schemas.microsoft.com/office/drawing/2010/main">
                <a:effectLst>
                  <a:outerShdw dist="35921" dir="2700000" algn="ctr" rotWithShape="0">
                    <a:srgbClr val="808080"/>
                  </a:outerShdw>
                </a:effectLst>
              </a14:hiddenEffects>
            </a:ext>
          </a:extLst>
        </p:spPr>
        <p:txBody>
          <a:bodyPr>
            <a:flatTx/>
          </a:bodyPr>
          <a:lstStyle/>
          <a:p>
            <a:pPr algn="ctr" eaLnBrk="0" hangingPunct="0">
              <a:lnSpc>
                <a:spcPct val="80000"/>
              </a:lnSpc>
              <a:spcBef>
                <a:spcPct val="0"/>
              </a:spcBef>
              <a:buFontTx/>
              <a:buNone/>
            </a:pPr>
            <a:r>
              <a:rPr lang="en-US" altLang="ro-RO" sz="2800"/>
              <a:t>           </a:t>
            </a:r>
            <a:r>
              <a:rPr lang="ro-RO" altLang="ro-RO" sz="2800" b="1"/>
              <a:t>Principii generale de igienă alimentară</a:t>
            </a:r>
            <a:r>
              <a:rPr lang="en-US" altLang="ro-RO" sz="2800" b="1"/>
              <a:t> (</a:t>
            </a:r>
            <a:r>
              <a:rPr lang="en-US" altLang="ro-RO" sz="2800" b="1" i="1"/>
              <a:t>Codex Alimenta</a:t>
            </a:r>
            <a:r>
              <a:rPr lang="ro-RO" altLang="ro-RO" sz="2800" b="1" i="1"/>
              <a:t>rius</a:t>
            </a:r>
            <a:r>
              <a:rPr lang="en-US" altLang="ro-RO" sz="2000" b="1"/>
              <a:t>)</a:t>
            </a:r>
            <a:r>
              <a:rPr lang="en-US" altLang="ro-RO" sz="2000"/>
              <a:t> </a:t>
            </a:r>
          </a:p>
        </p:txBody>
      </p:sp>
      <p:sp>
        <p:nvSpPr>
          <p:cNvPr id="75781" name="Text Box 5"/>
          <p:cNvSpPr txBox="1">
            <a:spLocks noChangeArrowheads="1"/>
          </p:cNvSpPr>
          <p:nvPr/>
        </p:nvSpPr>
        <p:spPr bwMode="auto">
          <a:xfrm>
            <a:off x="2339975" y="4365625"/>
            <a:ext cx="4537075" cy="576263"/>
          </a:xfrm>
          <a:prstGeom prst="rect">
            <a:avLst/>
          </a:prstGeom>
          <a:solidFill>
            <a:srgbClr val="FF99CC"/>
          </a:solidFill>
          <a:ln w="9525">
            <a:miter lim="800000"/>
            <a:headEnd/>
            <a:tailEnd/>
          </a:ln>
          <a:scene3d>
            <a:camera prst="legacyObliqueTopRight"/>
            <a:lightRig rig="legacyFlat3" dir="b"/>
          </a:scene3d>
          <a:sp3d extrusionH="1801800" prstMaterial="legacyMatte">
            <a:bevelT w="13500" h="13500" prst="angle"/>
            <a:bevelB w="13500" h="13500" prst="angle"/>
            <a:extrusionClr>
              <a:srgbClr val="FF99CC"/>
            </a:extrusionClr>
            <a:contourClr>
              <a:srgbClr val="FF99CC"/>
            </a:contourClr>
          </a:sp3d>
        </p:spPr>
        <p:txBody>
          <a:bodyPr>
            <a:flatTx/>
          </a:bodyPr>
          <a:lstStyle/>
          <a:p>
            <a:pPr algn="just" eaLnBrk="0" hangingPunct="0"/>
            <a:r>
              <a:rPr lang="en-US" altLang="ro-RO" sz="1400" b="1">
                <a:solidFill>
                  <a:srgbClr val="006600"/>
                </a:solidFill>
                <a:latin typeface="Garamond" panose="02020404030301010803" pitchFamily="18" charset="0"/>
              </a:rPr>
              <a:t>                            </a:t>
            </a:r>
            <a:r>
              <a:rPr lang="en-US" altLang="ro-RO" sz="2400" b="1">
                <a:solidFill>
                  <a:srgbClr val="006600"/>
                </a:solidFill>
                <a:latin typeface="Garamond" panose="02020404030301010803" pitchFamily="18" charset="0"/>
              </a:rPr>
              <a:t>GMP + GHP+ SSOP</a:t>
            </a:r>
          </a:p>
        </p:txBody>
      </p:sp>
      <p:sp>
        <p:nvSpPr>
          <p:cNvPr id="75782" name="Text Box 6"/>
          <p:cNvSpPr txBox="1">
            <a:spLocks noChangeArrowheads="1"/>
          </p:cNvSpPr>
          <p:nvPr/>
        </p:nvSpPr>
        <p:spPr bwMode="auto">
          <a:xfrm>
            <a:off x="3348038" y="3573463"/>
            <a:ext cx="3095625" cy="504825"/>
          </a:xfrm>
          <a:prstGeom prst="rect">
            <a:avLst/>
          </a:prstGeom>
          <a:solidFill>
            <a:srgbClr val="FFFF66"/>
          </a:solidFill>
          <a:ln w="9525">
            <a:miter lim="800000"/>
            <a:headEnd/>
            <a:tailEnd/>
          </a:ln>
          <a:scene3d>
            <a:camera prst="legacyObliqueTopRight"/>
            <a:lightRig rig="legacyFlat3" dir="b"/>
          </a:scene3d>
          <a:sp3d extrusionH="887400" prstMaterial="legacyMatte">
            <a:bevelT w="13500" h="13500" prst="angle"/>
            <a:bevelB w="13500" h="13500" prst="angle"/>
            <a:extrusionClr>
              <a:srgbClr val="FFFF66"/>
            </a:extrusionClr>
            <a:contourClr>
              <a:srgbClr val="FFFF66"/>
            </a:contourClr>
          </a:sp3d>
        </p:spPr>
        <p:txBody>
          <a:bodyPr>
            <a:flatTx/>
          </a:bodyPr>
          <a:lstStyle/>
          <a:p>
            <a:pPr algn="ctr" eaLnBrk="0" hangingPunct="0"/>
            <a:r>
              <a:rPr lang="en-US" altLang="ro-RO" sz="2400" b="1">
                <a:solidFill>
                  <a:srgbClr val="000000"/>
                </a:solidFill>
                <a:latin typeface="Garamond" panose="02020404030301010803" pitchFamily="18" charset="0"/>
              </a:rPr>
              <a:t> s</a:t>
            </a:r>
            <a:r>
              <a:rPr lang="ro-RO" altLang="ro-RO" sz="2400" b="1">
                <a:solidFill>
                  <a:srgbClr val="000000"/>
                </a:solidFill>
                <a:latin typeface="Garamond" panose="02020404030301010803" pitchFamily="18" charset="0"/>
              </a:rPr>
              <a:t>i</a:t>
            </a:r>
            <a:r>
              <a:rPr lang="en-US" altLang="ro-RO" sz="2400" b="1">
                <a:solidFill>
                  <a:srgbClr val="000000"/>
                </a:solidFill>
                <a:latin typeface="Garamond" panose="02020404030301010803" pitchFamily="18" charset="0"/>
              </a:rPr>
              <a:t>stem</a:t>
            </a:r>
            <a:r>
              <a:rPr lang="ro-RO" altLang="ro-RO" sz="2400" b="1">
                <a:solidFill>
                  <a:srgbClr val="000000"/>
                </a:solidFill>
                <a:latin typeface="Garamond" panose="02020404030301010803" pitchFamily="18" charset="0"/>
              </a:rPr>
              <a:t>ul </a:t>
            </a:r>
            <a:r>
              <a:rPr lang="en-US" altLang="ro-RO" sz="2400" b="1">
                <a:solidFill>
                  <a:srgbClr val="000000"/>
                </a:solidFill>
                <a:latin typeface="Garamond" panose="02020404030301010803" pitchFamily="18" charset="0"/>
              </a:rPr>
              <a:t> HACCP</a:t>
            </a:r>
          </a:p>
        </p:txBody>
      </p:sp>
      <p:sp>
        <p:nvSpPr>
          <p:cNvPr id="75783" name="Text Box 7"/>
          <p:cNvSpPr txBox="1">
            <a:spLocks noChangeArrowheads="1"/>
          </p:cNvSpPr>
          <p:nvPr/>
        </p:nvSpPr>
        <p:spPr bwMode="auto">
          <a:xfrm>
            <a:off x="3851275" y="2060575"/>
            <a:ext cx="2209800" cy="1487488"/>
          </a:xfrm>
          <a:prstGeom prst="rect">
            <a:avLst/>
          </a:prstGeom>
          <a:gradFill rotWithShape="0">
            <a:gsLst>
              <a:gs pos="0">
                <a:srgbClr val="FF3300"/>
              </a:gs>
              <a:gs pos="100000">
                <a:srgbClr val="FF3300">
                  <a:gamma/>
                  <a:shade val="46275"/>
                  <a:invGamma/>
                </a:srgbClr>
              </a:gs>
            </a:gsLst>
            <a:lin ang="5400000" scaled="1"/>
          </a:gradFill>
          <a:ln w="9525">
            <a:miter lim="800000"/>
            <a:headEnd/>
            <a:tailEnd/>
          </a:ln>
          <a:scene3d>
            <a:camera prst="legacyObliqueTopRight"/>
            <a:lightRig rig="legacyFlat3" dir="b"/>
          </a:scene3d>
          <a:sp3d extrusionH="430200" prstMaterial="legacyMatte">
            <a:bevelT w="13500" h="13500" prst="angle"/>
            <a:bevelB w="13500" h="13500" prst="angle"/>
            <a:extrusionClr>
              <a:srgbClr val="FF3300"/>
            </a:extrusionClr>
            <a:contourClr>
              <a:srgbClr val="FF3300"/>
            </a:contourClr>
          </a:sp3d>
        </p:spPr>
        <p:txBody>
          <a:bodyPr>
            <a:flatTx/>
          </a:bodyPr>
          <a:lstStyle/>
          <a:p>
            <a:pPr algn="ctr" eaLnBrk="0" hangingPunct="0"/>
            <a:r>
              <a:rPr lang="en-US" altLang="ro-RO" sz="2400" b="1">
                <a:solidFill>
                  <a:srgbClr val="FF3300"/>
                </a:solidFill>
                <a:latin typeface="Garamond" panose="02020404030301010803" pitchFamily="18" charset="0"/>
              </a:rPr>
              <a:t>  </a:t>
            </a:r>
            <a:r>
              <a:rPr lang="ro-RO" altLang="ro-RO" sz="2400" b="1">
                <a:solidFill>
                  <a:srgbClr val="000000"/>
                </a:solidFill>
                <a:latin typeface="Garamond" panose="02020404030301010803" pitchFamily="18" charset="0"/>
              </a:rPr>
              <a:t>Sistemul de siguranţă alimentară</a:t>
            </a:r>
            <a:endParaRPr lang="en-US" altLang="ro-RO" sz="2400" b="1">
              <a:solidFill>
                <a:srgbClr val="000000"/>
              </a:solidFill>
              <a:latin typeface="Garamond" panose="02020404030301010803" pitchFamily="18" charset="0"/>
            </a:endParaRPr>
          </a:p>
        </p:txBody>
      </p:sp>
      <p:sp>
        <p:nvSpPr>
          <p:cNvPr id="75784" name="Comment 8"/>
          <p:cNvSpPr>
            <a:spLocks noChangeArrowheads="1"/>
          </p:cNvSpPr>
          <p:nvPr/>
        </p:nvSpPr>
        <p:spPr bwMode="auto">
          <a:xfrm>
            <a:off x="6804025" y="2420938"/>
            <a:ext cx="3429000" cy="1079500"/>
          </a:xfrm>
          <a:prstGeom prst="rect">
            <a:avLst/>
          </a:prstGeom>
          <a:solidFill>
            <a:srgbClr val="FCFF91"/>
          </a:solidFill>
          <a:ln w="9525">
            <a:solidFill>
              <a:srgbClr val="000000"/>
            </a:solidFill>
            <a:miter lim="800000"/>
            <a:headEnd/>
            <a:tailEnd/>
          </a:ln>
          <a:effectLst>
            <a:outerShdw dist="107763" dir="2700000" algn="ctr" rotWithShape="0">
              <a:srgbClr val="808080"/>
            </a:outerShdw>
          </a:effectLst>
          <a:extLst>
            <a:ext uri="{53640926-AAD7-44D8-BBD7-CCE9431645EC}">
              <a14:shadowObscured xmlns:a14="http://schemas.microsoft.com/office/drawing/2010/main" val="1"/>
            </a:ext>
          </a:extLst>
        </p:spPr>
        <p:txBody>
          <a:bodyPr>
            <a:spAutoFit/>
          </a:bodyPr>
          <a:lstStyle/>
          <a:p>
            <a:pPr>
              <a:spcBef>
                <a:spcPct val="50000"/>
              </a:spcBef>
            </a:pPr>
            <a:r>
              <a:rPr lang="en-US" altLang="ro-RO" sz="1600" b="1">
                <a:solidFill>
                  <a:srgbClr val="000000"/>
                </a:solidFill>
              </a:rPr>
              <a:t>SSOP:</a:t>
            </a:r>
            <a:r>
              <a:rPr lang="ro-RO" altLang="ro-RO" sz="1600" b="1">
                <a:solidFill>
                  <a:srgbClr val="000000"/>
                </a:solidFill>
              </a:rPr>
              <a:t>Proceduri standard de sanitaţie ajută la aplicarea corespunzătoare a GMP în producerea alimentelor</a:t>
            </a:r>
            <a:endParaRPr lang="en-GB" altLang="ro-RO" sz="1000">
              <a:solidFill>
                <a:srgbClr val="000000"/>
              </a:solidFill>
            </a:endParaRPr>
          </a:p>
        </p:txBody>
      </p:sp>
      <p:sp>
        <p:nvSpPr>
          <p:cNvPr id="75785" name="Text Box 9"/>
          <p:cNvSpPr txBox="1">
            <a:spLocks noChangeArrowheads="1"/>
          </p:cNvSpPr>
          <p:nvPr/>
        </p:nvSpPr>
        <p:spPr bwMode="auto">
          <a:xfrm>
            <a:off x="2124075" y="549275"/>
            <a:ext cx="648017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ro-RO" altLang="ro-RO" sz="2800"/>
              <a:t>SIGURANŢA ALIMENTELOR</a:t>
            </a:r>
            <a:endParaRPr lang="en-US" altLang="ro-RO" sz="2800"/>
          </a:p>
        </p:txBody>
      </p:sp>
    </p:spTree>
    <p:extLst>
      <p:ext uri="{BB962C8B-B14F-4D97-AF65-F5344CB8AC3E}">
        <p14:creationId xmlns:p14="http://schemas.microsoft.com/office/powerpoint/2010/main" val="124176633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ntr" presetSubtype="528" fill="hold" grpId="0" nodeType="clickEffect">
                                  <p:stCondLst>
                                    <p:cond delay="0"/>
                                  </p:stCondLst>
                                  <p:childTnLst>
                                    <p:set>
                                      <p:cBhvr>
                                        <p:cTn id="6" dur="1" fill="hold">
                                          <p:stCondLst>
                                            <p:cond delay="0"/>
                                          </p:stCondLst>
                                        </p:cTn>
                                        <p:tgtEl>
                                          <p:spTgt spid="75780"/>
                                        </p:tgtEl>
                                        <p:attrNameLst>
                                          <p:attrName>style.visibility</p:attrName>
                                        </p:attrNameLst>
                                      </p:cBhvr>
                                      <p:to>
                                        <p:strVal val="visible"/>
                                      </p:to>
                                    </p:set>
                                    <p:anim calcmode="lin" valueType="num">
                                      <p:cBhvr>
                                        <p:cTn id="7" dur="500" fill="hold"/>
                                        <p:tgtEl>
                                          <p:spTgt spid="75780"/>
                                        </p:tgtEl>
                                        <p:attrNameLst>
                                          <p:attrName>ppt_w</p:attrName>
                                        </p:attrNameLst>
                                      </p:cBhvr>
                                      <p:tavLst>
                                        <p:tav tm="0">
                                          <p:val>
                                            <p:fltVal val="0"/>
                                          </p:val>
                                        </p:tav>
                                        <p:tav tm="100000">
                                          <p:val>
                                            <p:strVal val="#ppt_w"/>
                                          </p:val>
                                        </p:tav>
                                      </p:tavLst>
                                    </p:anim>
                                    <p:anim calcmode="lin" valueType="num">
                                      <p:cBhvr>
                                        <p:cTn id="8" dur="500" fill="hold"/>
                                        <p:tgtEl>
                                          <p:spTgt spid="75780"/>
                                        </p:tgtEl>
                                        <p:attrNameLst>
                                          <p:attrName>ppt_h</p:attrName>
                                        </p:attrNameLst>
                                      </p:cBhvr>
                                      <p:tavLst>
                                        <p:tav tm="0">
                                          <p:val>
                                            <p:fltVal val="0"/>
                                          </p:val>
                                        </p:tav>
                                        <p:tav tm="100000">
                                          <p:val>
                                            <p:strVal val="#ppt_h"/>
                                          </p:val>
                                        </p:tav>
                                      </p:tavLst>
                                    </p:anim>
                                    <p:anim calcmode="lin" valueType="num">
                                      <p:cBhvr>
                                        <p:cTn id="9" dur="500" fill="hold"/>
                                        <p:tgtEl>
                                          <p:spTgt spid="75780"/>
                                        </p:tgtEl>
                                        <p:attrNameLst>
                                          <p:attrName>ppt_x</p:attrName>
                                        </p:attrNameLst>
                                      </p:cBhvr>
                                      <p:tavLst>
                                        <p:tav tm="0">
                                          <p:val>
                                            <p:fltVal val="0.5"/>
                                          </p:val>
                                        </p:tav>
                                        <p:tav tm="100000">
                                          <p:val>
                                            <p:strVal val="#ppt_x"/>
                                          </p:val>
                                        </p:tav>
                                      </p:tavLst>
                                    </p:anim>
                                    <p:anim calcmode="lin" valueType="num">
                                      <p:cBhvr>
                                        <p:cTn id="10" dur="500" fill="hold"/>
                                        <p:tgtEl>
                                          <p:spTgt spid="75780"/>
                                        </p:tgtEl>
                                        <p:attrNameLst>
                                          <p:attrName>ppt_y</p:attrName>
                                        </p:attrNameLst>
                                      </p:cBhvr>
                                      <p:tavLst>
                                        <p:tav tm="0">
                                          <p:val>
                                            <p:fltVal val="0.5"/>
                                          </p:val>
                                        </p:tav>
                                        <p:tav tm="100000">
                                          <p:val>
                                            <p:strVal val="#ppt_y"/>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23" presetClass="entr" presetSubtype="528" fill="hold" grpId="0" nodeType="clickEffect">
                                  <p:stCondLst>
                                    <p:cond delay="0"/>
                                  </p:stCondLst>
                                  <p:childTnLst>
                                    <p:set>
                                      <p:cBhvr>
                                        <p:cTn id="14" dur="1" fill="hold">
                                          <p:stCondLst>
                                            <p:cond delay="0"/>
                                          </p:stCondLst>
                                        </p:cTn>
                                        <p:tgtEl>
                                          <p:spTgt spid="75781"/>
                                        </p:tgtEl>
                                        <p:attrNameLst>
                                          <p:attrName>style.visibility</p:attrName>
                                        </p:attrNameLst>
                                      </p:cBhvr>
                                      <p:to>
                                        <p:strVal val="visible"/>
                                      </p:to>
                                    </p:set>
                                    <p:anim calcmode="lin" valueType="num">
                                      <p:cBhvr>
                                        <p:cTn id="15" dur="500" fill="hold"/>
                                        <p:tgtEl>
                                          <p:spTgt spid="75781"/>
                                        </p:tgtEl>
                                        <p:attrNameLst>
                                          <p:attrName>ppt_w</p:attrName>
                                        </p:attrNameLst>
                                      </p:cBhvr>
                                      <p:tavLst>
                                        <p:tav tm="0">
                                          <p:val>
                                            <p:fltVal val="0"/>
                                          </p:val>
                                        </p:tav>
                                        <p:tav tm="100000">
                                          <p:val>
                                            <p:strVal val="#ppt_w"/>
                                          </p:val>
                                        </p:tav>
                                      </p:tavLst>
                                    </p:anim>
                                    <p:anim calcmode="lin" valueType="num">
                                      <p:cBhvr>
                                        <p:cTn id="16" dur="500" fill="hold"/>
                                        <p:tgtEl>
                                          <p:spTgt spid="75781"/>
                                        </p:tgtEl>
                                        <p:attrNameLst>
                                          <p:attrName>ppt_h</p:attrName>
                                        </p:attrNameLst>
                                      </p:cBhvr>
                                      <p:tavLst>
                                        <p:tav tm="0">
                                          <p:val>
                                            <p:fltVal val="0"/>
                                          </p:val>
                                        </p:tav>
                                        <p:tav tm="100000">
                                          <p:val>
                                            <p:strVal val="#ppt_h"/>
                                          </p:val>
                                        </p:tav>
                                      </p:tavLst>
                                    </p:anim>
                                    <p:anim calcmode="lin" valueType="num">
                                      <p:cBhvr>
                                        <p:cTn id="17" dur="500" fill="hold"/>
                                        <p:tgtEl>
                                          <p:spTgt spid="75781"/>
                                        </p:tgtEl>
                                        <p:attrNameLst>
                                          <p:attrName>ppt_x</p:attrName>
                                        </p:attrNameLst>
                                      </p:cBhvr>
                                      <p:tavLst>
                                        <p:tav tm="0">
                                          <p:val>
                                            <p:fltVal val="0.5"/>
                                          </p:val>
                                        </p:tav>
                                        <p:tav tm="100000">
                                          <p:val>
                                            <p:strVal val="#ppt_x"/>
                                          </p:val>
                                        </p:tav>
                                      </p:tavLst>
                                    </p:anim>
                                    <p:anim calcmode="lin" valueType="num">
                                      <p:cBhvr>
                                        <p:cTn id="18" dur="500" fill="hold"/>
                                        <p:tgtEl>
                                          <p:spTgt spid="75781"/>
                                        </p:tgtEl>
                                        <p:attrNameLst>
                                          <p:attrName>ppt_y</p:attrName>
                                        </p:attrNameLst>
                                      </p:cBhvr>
                                      <p:tavLst>
                                        <p:tav tm="0">
                                          <p:val>
                                            <p:fltVal val="0.5"/>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3" presetClass="entr" presetSubtype="528" fill="hold" grpId="0" nodeType="clickEffect">
                                  <p:stCondLst>
                                    <p:cond delay="0"/>
                                  </p:stCondLst>
                                  <p:childTnLst>
                                    <p:set>
                                      <p:cBhvr>
                                        <p:cTn id="22" dur="1" fill="hold">
                                          <p:stCondLst>
                                            <p:cond delay="0"/>
                                          </p:stCondLst>
                                        </p:cTn>
                                        <p:tgtEl>
                                          <p:spTgt spid="75782"/>
                                        </p:tgtEl>
                                        <p:attrNameLst>
                                          <p:attrName>style.visibility</p:attrName>
                                        </p:attrNameLst>
                                      </p:cBhvr>
                                      <p:to>
                                        <p:strVal val="visible"/>
                                      </p:to>
                                    </p:set>
                                    <p:anim calcmode="lin" valueType="num">
                                      <p:cBhvr>
                                        <p:cTn id="23" dur="500" fill="hold"/>
                                        <p:tgtEl>
                                          <p:spTgt spid="75782"/>
                                        </p:tgtEl>
                                        <p:attrNameLst>
                                          <p:attrName>ppt_w</p:attrName>
                                        </p:attrNameLst>
                                      </p:cBhvr>
                                      <p:tavLst>
                                        <p:tav tm="0">
                                          <p:val>
                                            <p:fltVal val="0"/>
                                          </p:val>
                                        </p:tav>
                                        <p:tav tm="100000">
                                          <p:val>
                                            <p:strVal val="#ppt_w"/>
                                          </p:val>
                                        </p:tav>
                                      </p:tavLst>
                                    </p:anim>
                                    <p:anim calcmode="lin" valueType="num">
                                      <p:cBhvr>
                                        <p:cTn id="24" dur="500" fill="hold"/>
                                        <p:tgtEl>
                                          <p:spTgt spid="75782"/>
                                        </p:tgtEl>
                                        <p:attrNameLst>
                                          <p:attrName>ppt_h</p:attrName>
                                        </p:attrNameLst>
                                      </p:cBhvr>
                                      <p:tavLst>
                                        <p:tav tm="0">
                                          <p:val>
                                            <p:fltVal val="0"/>
                                          </p:val>
                                        </p:tav>
                                        <p:tav tm="100000">
                                          <p:val>
                                            <p:strVal val="#ppt_h"/>
                                          </p:val>
                                        </p:tav>
                                      </p:tavLst>
                                    </p:anim>
                                    <p:anim calcmode="lin" valueType="num">
                                      <p:cBhvr>
                                        <p:cTn id="25" dur="500" fill="hold"/>
                                        <p:tgtEl>
                                          <p:spTgt spid="75782"/>
                                        </p:tgtEl>
                                        <p:attrNameLst>
                                          <p:attrName>ppt_x</p:attrName>
                                        </p:attrNameLst>
                                      </p:cBhvr>
                                      <p:tavLst>
                                        <p:tav tm="0">
                                          <p:val>
                                            <p:fltVal val="0.5"/>
                                          </p:val>
                                        </p:tav>
                                        <p:tav tm="100000">
                                          <p:val>
                                            <p:strVal val="#ppt_x"/>
                                          </p:val>
                                        </p:tav>
                                      </p:tavLst>
                                    </p:anim>
                                    <p:anim calcmode="lin" valueType="num">
                                      <p:cBhvr>
                                        <p:cTn id="26" dur="500" fill="hold"/>
                                        <p:tgtEl>
                                          <p:spTgt spid="75782"/>
                                        </p:tgtEl>
                                        <p:attrNameLst>
                                          <p:attrName>ppt_y</p:attrName>
                                        </p:attrNameLst>
                                      </p:cBhvr>
                                      <p:tavLst>
                                        <p:tav tm="0">
                                          <p:val>
                                            <p:fltVal val="0.5"/>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75784"/>
                                        </p:tgtEl>
                                        <p:attrNameLst>
                                          <p:attrName>style.visibility</p:attrName>
                                        </p:attrNameLst>
                                      </p:cBhvr>
                                      <p:to>
                                        <p:strVal val="visible"/>
                                      </p:to>
                                    </p:set>
                                    <p:animEffect transition="in" filter="barn(inVertical)">
                                      <p:cBhvr>
                                        <p:cTn id="31" dur="500"/>
                                        <p:tgtEl>
                                          <p:spTgt spid="757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80" grpId="0" animBg="1" autoUpdateAnimBg="0"/>
      <p:bldP spid="75781" grpId="0" animBg="1" autoUpdateAnimBg="0"/>
      <p:bldP spid="75782" grpId="0" animBg="1" autoUpdateAnimBg="0"/>
      <p:bldP spid="75784" grpId="0" animBg="1"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3" name="Rectangle 3"/>
          <p:cNvSpPr>
            <a:spLocks noGrp="1" noChangeArrowheads="1"/>
          </p:cNvSpPr>
          <p:nvPr>
            <p:ph type="body" idx="1"/>
          </p:nvPr>
        </p:nvSpPr>
        <p:spPr>
          <a:xfrm>
            <a:off x="250825" y="476250"/>
            <a:ext cx="8518525" cy="5649913"/>
          </a:xfrm>
        </p:spPr>
        <p:txBody>
          <a:bodyPr/>
          <a:lstStyle/>
          <a:p>
            <a:pPr>
              <a:buFontTx/>
              <a:buNone/>
            </a:pPr>
            <a:r>
              <a:rPr lang="ro-RO" altLang="ro-RO"/>
              <a:t>Pentru î</a:t>
            </a:r>
            <a:r>
              <a:rPr lang="en-GB" altLang="ro-RO"/>
              <a:t>ndep</a:t>
            </a:r>
            <a:r>
              <a:rPr lang="ro-RO" altLang="ro-RO"/>
              <a:t>linirea obiectivelor de siguranţă alimentară trebuie implementate următoarele măsuri igienice:</a:t>
            </a:r>
            <a:r>
              <a:rPr lang="en-GB" altLang="ro-RO"/>
              <a:t> </a:t>
            </a:r>
            <a:endParaRPr lang="ro-RO" altLang="ro-RO"/>
          </a:p>
          <a:p>
            <a:pPr>
              <a:buFontTx/>
              <a:buNone/>
            </a:pPr>
            <a:r>
              <a:rPr lang="ro-RO" altLang="ro-RO">
                <a:solidFill>
                  <a:srgbClr val="FF3300"/>
                </a:solidFill>
              </a:rPr>
              <a:t>Fundamentul </a:t>
            </a:r>
            <a:r>
              <a:rPr lang="ro-RO" altLang="ro-RO"/>
              <a:t>– Aplicarea principiilor de igienă alimentară</a:t>
            </a:r>
          </a:p>
          <a:p>
            <a:pPr>
              <a:buFontTx/>
              <a:buNone/>
            </a:pPr>
            <a:r>
              <a:rPr lang="ro-RO" altLang="ro-RO">
                <a:solidFill>
                  <a:srgbClr val="FF3300"/>
                </a:solidFill>
              </a:rPr>
              <a:t>Al doilea nivel</a:t>
            </a:r>
            <a:r>
              <a:rPr lang="ro-RO" altLang="ro-RO"/>
              <a:t> – aplicarea cerinţelor igienice referitoare la alimente GMP şi GHP SSOP</a:t>
            </a:r>
          </a:p>
          <a:p>
            <a:pPr>
              <a:buFontTx/>
              <a:buNone/>
            </a:pPr>
            <a:r>
              <a:rPr lang="ro-RO" altLang="ro-RO">
                <a:solidFill>
                  <a:srgbClr val="FF3300"/>
                </a:solidFill>
              </a:rPr>
              <a:t>Al treilea nivel</a:t>
            </a:r>
            <a:r>
              <a:rPr lang="ro-RO" altLang="ro-RO"/>
              <a:t> – introducerea sistemului HACCP în scopul dobândirii unui plus de siguranţă că alimentele obţinute sunt sigure</a:t>
            </a:r>
            <a:endParaRPr lang="en-US" altLang="ro-RO"/>
          </a:p>
          <a:p>
            <a:endParaRPr lang="en-US" altLang="ro-RO" b="1"/>
          </a:p>
          <a:p>
            <a:endParaRPr lang="en-US" altLang="ro-RO"/>
          </a:p>
        </p:txBody>
      </p:sp>
    </p:spTree>
    <p:extLst>
      <p:ext uri="{BB962C8B-B14F-4D97-AF65-F5344CB8AC3E}">
        <p14:creationId xmlns:p14="http://schemas.microsoft.com/office/powerpoint/2010/main" val="44371253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xfrm>
            <a:off x="468313" y="0"/>
            <a:ext cx="8229600" cy="1143000"/>
          </a:xfrm>
          <a:ln>
            <a:solidFill>
              <a:srgbClr val="FF3399"/>
            </a:solidFill>
            <a:miter lim="800000"/>
            <a:headEnd/>
            <a:tailEnd/>
          </a:ln>
        </p:spPr>
        <p:txBody>
          <a:bodyPr/>
          <a:lstStyle/>
          <a:p>
            <a:r>
              <a:rPr lang="es-ES" altLang="ro-RO"/>
              <a:t>Principiile HACCP</a:t>
            </a:r>
            <a:endParaRPr lang="en-US" altLang="ro-RO"/>
          </a:p>
        </p:txBody>
      </p:sp>
      <p:sp>
        <p:nvSpPr>
          <p:cNvPr id="41988" name="Rectangle 4"/>
          <p:cNvSpPr>
            <a:spLocks noChangeArrowheads="1"/>
          </p:cNvSpPr>
          <p:nvPr/>
        </p:nvSpPr>
        <p:spPr bwMode="auto">
          <a:xfrm>
            <a:off x="0" y="1341438"/>
            <a:ext cx="8642350"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altLang="ro-RO" sz="2800" b="1" u="sng">
                <a:solidFill>
                  <a:schemeClr val="accent2"/>
                </a:solidFill>
              </a:rPr>
              <a:t>Princi</a:t>
            </a:r>
            <a:r>
              <a:rPr lang="ro-RO" altLang="ro-RO" sz="2800" b="1" u="sng">
                <a:solidFill>
                  <a:schemeClr val="accent2"/>
                </a:solidFill>
              </a:rPr>
              <a:t>piul</a:t>
            </a:r>
            <a:r>
              <a:rPr lang="en-GB" altLang="ro-RO" sz="2800" b="1" u="sng">
                <a:solidFill>
                  <a:schemeClr val="accent2"/>
                </a:solidFill>
              </a:rPr>
              <a:t> 1:</a:t>
            </a:r>
            <a:r>
              <a:rPr lang="en-GB" altLang="ro-RO" sz="2800" b="1" u="sng">
                <a:solidFill>
                  <a:srgbClr val="CC0066"/>
                </a:solidFill>
              </a:rPr>
              <a:t> </a:t>
            </a:r>
            <a:r>
              <a:rPr lang="ro-RO" altLang="ro-RO" sz="2800" b="1" u="sng">
                <a:solidFill>
                  <a:srgbClr val="CC0066"/>
                </a:solidFill>
              </a:rPr>
              <a:t>Analiza riscurilor (biologice, fizice, chimice)</a:t>
            </a:r>
            <a:endParaRPr lang="en-GB" altLang="ro-RO" sz="2800" b="1" u="sng">
              <a:solidFill>
                <a:srgbClr val="CC0066"/>
              </a:solidFill>
            </a:endParaRPr>
          </a:p>
        </p:txBody>
      </p:sp>
      <p:sp>
        <p:nvSpPr>
          <p:cNvPr id="41992" name="Rectangle 8"/>
          <p:cNvSpPr>
            <a:spLocks noChangeArrowheads="1"/>
          </p:cNvSpPr>
          <p:nvPr/>
        </p:nvSpPr>
        <p:spPr bwMode="auto">
          <a:xfrm>
            <a:off x="0" y="2636838"/>
            <a:ext cx="8642350"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altLang="ro-RO" sz="2800" b="1" u="sng">
                <a:solidFill>
                  <a:schemeClr val="accent2"/>
                </a:solidFill>
              </a:rPr>
              <a:t>Princi</a:t>
            </a:r>
            <a:r>
              <a:rPr lang="ro-RO" altLang="ro-RO" sz="2800" b="1" u="sng">
                <a:solidFill>
                  <a:schemeClr val="accent2"/>
                </a:solidFill>
              </a:rPr>
              <a:t>piul</a:t>
            </a:r>
            <a:r>
              <a:rPr lang="en-GB" altLang="ro-RO" sz="2800" b="1" u="sng">
                <a:solidFill>
                  <a:schemeClr val="accent2"/>
                </a:solidFill>
              </a:rPr>
              <a:t> </a:t>
            </a:r>
            <a:r>
              <a:rPr lang="ro-RO" altLang="ro-RO" sz="2800" b="1" u="sng">
                <a:solidFill>
                  <a:schemeClr val="accent2"/>
                </a:solidFill>
              </a:rPr>
              <a:t>2</a:t>
            </a:r>
            <a:r>
              <a:rPr lang="en-GB" altLang="ro-RO" sz="2800" b="1" u="sng">
                <a:solidFill>
                  <a:schemeClr val="accent2"/>
                </a:solidFill>
              </a:rPr>
              <a:t>:</a:t>
            </a:r>
            <a:r>
              <a:rPr lang="en-GB" altLang="ro-RO" sz="2800" b="1" u="sng">
                <a:solidFill>
                  <a:srgbClr val="CC0066"/>
                </a:solidFill>
              </a:rPr>
              <a:t> </a:t>
            </a:r>
            <a:r>
              <a:rPr lang="ro-RO" altLang="ro-RO" sz="2800" b="1" u="sng">
                <a:solidFill>
                  <a:srgbClr val="CC0066"/>
                </a:solidFill>
              </a:rPr>
              <a:t>Identificarea punctelor critice de control (arborele decizional)</a:t>
            </a:r>
            <a:endParaRPr lang="en-GB" altLang="ro-RO" sz="2800" b="1" u="sng">
              <a:solidFill>
                <a:srgbClr val="CC0066"/>
              </a:solidFill>
            </a:endParaRPr>
          </a:p>
        </p:txBody>
      </p:sp>
      <p:sp>
        <p:nvSpPr>
          <p:cNvPr id="41995" name="Rectangle 11"/>
          <p:cNvSpPr>
            <a:spLocks noChangeArrowheads="1"/>
          </p:cNvSpPr>
          <p:nvPr/>
        </p:nvSpPr>
        <p:spPr bwMode="auto">
          <a:xfrm>
            <a:off x="0" y="3860800"/>
            <a:ext cx="8642350" cy="1373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altLang="ro-RO" sz="2800" b="1" u="sng">
                <a:solidFill>
                  <a:schemeClr val="accent2"/>
                </a:solidFill>
              </a:rPr>
              <a:t>Princi</a:t>
            </a:r>
            <a:r>
              <a:rPr lang="ro-RO" altLang="ro-RO" sz="2800" b="1" u="sng">
                <a:solidFill>
                  <a:schemeClr val="accent2"/>
                </a:solidFill>
              </a:rPr>
              <a:t>piul</a:t>
            </a:r>
            <a:r>
              <a:rPr lang="en-GB" altLang="ro-RO" sz="2800" b="1" u="sng">
                <a:solidFill>
                  <a:schemeClr val="accent2"/>
                </a:solidFill>
              </a:rPr>
              <a:t> </a:t>
            </a:r>
            <a:r>
              <a:rPr lang="ro-RO" altLang="ro-RO" sz="2800" b="1" u="sng">
                <a:solidFill>
                  <a:schemeClr val="accent2"/>
                </a:solidFill>
              </a:rPr>
              <a:t>3</a:t>
            </a:r>
            <a:r>
              <a:rPr lang="en-GB" altLang="ro-RO" sz="2800" b="1" u="sng">
                <a:solidFill>
                  <a:schemeClr val="accent2"/>
                </a:solidFill>
              </a:rPr>
              <a:t>:</a:t>
            </a:r>
            <a:r>
              <a:rPr lang="en-GB" altLang="ro-RO" sz="2800" b="1" u="sng">
                <a:solidFill>
                  <a:srgbClr val="CC0066"/>
                </a:solidFill>
              </a:rPr>
              <a:t> </a:t>
            </a:r>
            <a:r>
              <a:rPr lang="ro-RO" altLang="ro-RO" sz="2800" b="1" u="sng">
                <a:solidFill>
                  <a:srgbClr val="CC0066"/>
                </a:solidFill>
              </a:rPr>
              <a:t>Stabilirea limitelor critice pentru fiecare CCP (separarea acceptabililui de neacceptabil</a:t>
            </a:r>
            <a:endParaRPr lang="en-GB" altLang="ro-RO" sz="2800" b="1" u="sng">
              <a:solidFill>
                <a:srgbClr val="CC0066"/>
              </a:solidFill>
            </a:endParaRPr>
          </a:p>
        </p:txBody>
      </p:sp>
      <p:sp>
        <p:nvSpPr>
          <p:cNvPr id="42000" name="Rectangle 16"/>
          <p:cNvSpPr>
            <a:spLocks noChangeArrowheads="1"/>
          </p:cNvSpPr>
          <p:nvPr/>
        </p:nvSpPr>
        <p:spPr bwMode="auto">
          <a:xfrm>
            <a:off x="0" y="5516563"/>
            <a:ext cx="8642350"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altLang="ro-RO" sz="2800" b="1" u="sng">
                <a:solidFill>
                  <a:schemeClr val="accent2"/>
                </a:solidFill>
              </a:rPr>
              <a:t>Princi</a:t>
            </a:r>
            <a:r>
              <a:rPr lang="ro-RO" altLang="ro-RO" sz="2800" b="1" u="sng">
                <a:solidFill>
                  <a:schemeClr val="accent2"/>
                </a:solidFill>
              </a:rPr>
              <a:t>piul</a:t>
            </a:r>
            <a:r>
              <a:rPr lang="en-GB" altLang="ro-RO" sz="2800" b="1" u="sng">
                <a:solidFill>
                  <a:schemeClr val="accent2"/>
                </a:solidFill>
              </a:rPr>
              <a:t> </a:t>
            </a:r>
            <a:r>
              <a:rPr lang="ro-RO" altLang="ro-RO" sz="2800" b="1" u="sng">
                <a:solidFill>
                  <a:schemeClr val="accent2"/>
                </a:solidFill>
              </a:rPr>
              <a:t>4</a:t>
            </a:r>
            <a:r>
              <a:rPr lang="en-GB" altLang="ro-RO" sz="2800" b="1" u="sng">
                <a:solidFill>
                  <a:schemeClr val="accent2"/>
                </a:solidFill>
              </a:rPr>
              <a:t>:</a:t>
            </a:r>
            <a:r>
              <a:rPr lang="en-GB" altLang="ro-RO" sz="2800" b="1" u="sng">
                <a:solidFill>
                  <a:srgbClr val="CC0066"/>
                </a:solidFill>
              </a:rPr>
              <a:t> </a:t>
            </a:r>
            <a:r>
              <a:rPr lang="ro-RO" altLang="ro-RO" sz="2800" b="1" u="sng">
                <a:solidFill>
                  <a:srgbClr val="CC0066"/>
                </a:solidFill>
              </a:rPr>
              <a:t>Stabilirea unui sistem de monitorizare şi control a CCP </a:t>
            </a:r>
            <a:endParaRPr lang="en-GB" altLang="ro-RO" sz="2800" b="1" u="sng">
              <a:solidFill>
                <a:srgbClr val="CC0066"/>
              </a:solidFill>
            </a:endParaRPr>
          </a:p>
        </p:txBody>
      </p:sp>
    </p:spTree>
    <p:extLst>
      <p:ext uri="{BB962C8B-B14F-4D97-AF65-F5344CB8AC3E}">
        <p14:creationId xmlns:p14="http://schemas.microsoft.com/office/powerpoint/2010/main" val="42521361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4" name="Rectangle 4"/>
          <p:cNvSpPr>
            <a:spLocks noChangeArrowheads="1"/>
          </p:cNvSpPr>
          <p:nvPr/>
        </p:nvSpPr>
        <p:spPr bwMode="auto">
          <a:xfrm>
            <a:off x="0" y="5373688"/>
            <a:ext cx="8909050"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altLang="ro-RO" sz="2800" b="1" u="sng">
                <a:solidFill>
                  <a:schemeClr val="accent2"/>
                </a:solidFill>
              </a:rPr>
              <a:t>Princi</a:t>
            </a:r>
            <a:r>
              <a:rPr lang="ro-RO" altLang="ro-RO" sz="2800" b="1" u="sng">
                <a:solidFill>
                  <a:schemeClr val="accent2"/>
                </a:solidFill>
              </a:rPr>
              <a:t>piul</a:t>
            </a:r>
            <a:r>
              <a:rPr lang="en-GB" altLang="ro-RO" sz="2800" b="1" u="sng">
                <a:solidFill>
                  <a:schemeClr val="accent2"/>
                </a:solidFill>
              </a:rPr>
              <a:t> </a:t>
            </a:r>
            <a:r>
              <a:rPr lang="ro-RO" altLang="ro-RO" sz="2800" b="1" u="sng">
                <a:solidFill>
                  <a:schemeClr val="accent2"/>
                </a:solidFill>
              </a:rPr>
              <a:t>7</a:t>
            </a:r>
            <a:r>
              <a:rPr lang="en-GB" altLang="ro-RO" sz="2800" b="1" u="sng">
                <a:solidFill>
                  <a:schemeClr val="accent2"/>
                </a:solidFill>
              </a:rPr>
              <a:t>:</a:t>
            </a:r>
            <a:r>
              <a:rPr lang="en-GB" altLang="ro-RO" sz="2800" b="1" u="sng">
                <a:solidFill>
                  <a:srgbClr val="CC0066"/>
                </a:solidFill>
              </a:rPr>
              <a:t> </a:t>
            </a:r>
            <a:r>
              <a:rPr lang="ro-RO" altLang="ro-RO" sz="2800" b="1" u="sng">
                <a:solidFill>
                  <a:srgbClr val="CC0066"/>
                </a:solidFill>
              </a:rPr>
              <a:t>Documente şi înregistrări care ateste aplicarea eficientă a măsurilor</a:t>
            </a:r>
            <a:endParaRPr lang="en-GB" altLang="ro-RO" sz="2800" b="1" u="sng">
              <a:solidFill>
                <a:srgbClr val="CC0066"/>
              </a:solidFill>
            </a:endParaRPr>
          </a:p>
        </p:txBody>
      </p:sp>
      <p:sp>
        <p:nvSpPr>
          <p:cNvPr id="87047" name="Rectangle 7"/>
          <p:cNvSpPr>
            <a:spLocks noChangeArrowheads="1"/>
          </p:cNvSpPr>
          <p:nvPr/>
        </p:nvSpPr>
        <p:spPr bwMode="auto">
          <a:xfrm>
            <a:off x="14288" y="3357563"/>
            <a:ext cx="9129712" cy="1373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altLang="ro-RO" sz="2800" b="1" u="sng">
                <a:solidFill>
                  <a:schemeClr val="accent2"/>
                </a:solidFill>
              </a:rPr>
              <a:t>Princi</a:t>
            </a:r>
            <a:r>
              <a:rPr lang="ro-RO" altLang="ro-RO" sz="2800" b="1" u="sng">
                <a:solidFill>
                  <a:schemeClr val="accent2"/>
                </a:solidFill>
              </a:rPr>
              <a:t>piul</a:t>
            </a:r>
            <a:r>
              <a:rPr lang="en-GB" altLang="ro-RO" sz="2800" b="1" u="sng">
                <a:solidFill>
                  <a:schemeClr val="accent2"/>
                </a:solidFill>
              </a:rPr>
              <a:t> </a:t>
            </a:r>
            <a:r>
              <a:rPr lang="ro-RO" altLang="ro-RO" sz="2800" b="1" u="sng">
                <a:solidFill>
                  <a:schemeClr val="accent2"/>
                </a:solidFill>
              </a:rPr>
              <a:t>6</a:t>
            </a:r>
            <a:r>
              <a:rPr lang="en-GB" altLang="ro-RO" sz="2800" b="1" u="sng">
                <a:solidFill>
                  <a:schemeClr val="accent2"/>
                </a:solidFill>
              </a:rPr>
              <a:t>:</a:t>
            </a:r>
            <a:r>
              <a:rPr lang="en-GB" altLang="ro-RO" sz="2800" b="1" u="sng">
                <a:solidFill>
                  <a:srgbClr val="CC0066"/>
                </a:solidFill>
              </a:rPr>
              <a:t> </a:t>
            </a:r>
            <a:r>
              <a:rPr lang="ro-RO" altLang="ro-RO" sz="2800" b="1" u="sng">
                <a:solidFill>
                  <a:srgbClr val="CC0066"/>
                </a:solidFill>
              </a:rPr>
              <a:t>Verificarea funcţionării măsurilor luate anterior obligatoriu când se modifică procesul de producţie</a:t>
            </a:r>
            <a:endParaRPr lang="en-GB" altLang="ro-RO" sz="2800" b="1" u="sng">
              <a:solidFill>
                <a:srgbClr val="CC0066"/>
              </a:solidFill>
            </a:endParaRPr>
          </a:p>
        </p:txBody>
      </p:sp>
      <p:sp>
        <p:nvSpPr>
          <p:cNvPr id="87048" name="Rectangle 8"/>
          <p:cNvSpPr>
            <a:spLocks noChangeArrowheads="1"/>
          </p:cNvSpPr>
          <p:nvPr/>
        </p:nvSpPr>
        <p:spPr bwMode="auto">
          <a:xfrm>
            <a:off x="0" y="1916113"/>
            <a:ext cx="8642350"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altLang="ro-RO" sz="2800" b="1" u="sng">
                <a:solidFill>
                  <a:schemeClr val="accent2"/>
                </a:solidFill>
              </a:rPr>
              <a:t>Princi</a:t>
            </a:r>
            <a:r>
              <a:rPr lang="ro-RO" altLang="ro-RO" sz="2800" b="1" u="sng">
                <a:solidFill>
                  <a:schemeClr val="accent2"/>
                </a:solidFill>
              </a:rPr>
              <a:t>piul</a:t>
            </a:r>
            <a:r>
              <a:rPr lang="en-GB" altLang="ro-RO" sz="2800" b="1" u="sng">
                <a:solidFill>
                  <a:schemeClr val="accent2"/>
                </a:solidFill>
              </a:rPr>
              <a:t> </a:t>
            </a:r>
            <a:r>
              <a:rPr lang="ro-RO" altLang="ro-RO" sz="2800" b="1" u="sng">
                <a:solidFill>
                  <a:schemeClr val="accent2"/>
                </a:solidFill>
              </a:rPr>
              <a:t>5</a:t>
            </a:r>
            <a:r>
              <a:rPr lang="en-GB" altLang="ro-RO" sz="2800" b="1" u="sng">
                <a:solidFill>
                  <a:schemeClr val="accent2"/>
                </a:solidFill>
              </a:rPr>
              <a:t>:</a:t>
            </a:r>
            <a:r>
              <a:rPr lang="en-GB" altLang="ro-RO" sz="2800" b="1" u="sng">
                <a:solidFill>
                  <a:srgbClr val="CC0066"/>
                </a:solidFill>
              </a:rPr>
              <a:t> </a:t>
            </a:r>
            <a:r>
              <a:rPr lang="ro-RO" altLang="ro-RO" sz="2800" b="1" u="sng">
                <a:solidFill>
                  <a:srgbClr val="CC0066"/>
                </a:solidFill>
              </a:rPr>
              <a:t>Stabilirea acţiunilor corective atunci când se pierde controlul într-un punct critic </a:t>
            </a:r>
            <a:endParaRPr lang="en-GB" altLang="ro-RO" sz="2800" b="1" u="sng">
              <a:solidFill>
                <a:srgbClr val="CC0066"/>
              </a:solidFill>
            </a:endParaRPr>
          </a:p>
        </p:txBody>
      </p:sp>
      <p:sp>
        <p:nvSpPr>
          <p:cNvPr id="87049" name="Rectangle 9"/>
          <p:cNvSpPr>
            <a:spLocks noGrp="1" noChangeArrowheads="1"/>
          </p:cNvSpPr>
          <p:nvPr>
            <p:ph type="title"/>
          </p:nvPr>
        </p:nvSpPr>
        <p:spPr>
          <a:noFill/>
          <a:ln>
            <a:solidFill>
              <a:srgbClr val="FF3399"/>
            </a:solidFill>
            <a:miter lim="800000"/>
            <a:headEnd/>
            <a:tailEnd/>
          </a:ln>
        </p:spPr>
        <p:txBody>
          <a:bodyPr/>
          <a:lstStyle/>
          <a:p>
            <a:r>
              <a:rPr lang="es-ES" altLang="ro-RO"/>
              <a:t>Principiile HACCP</a:t>
            </a:r>
            <a:endParaRPr lang="en-US" altLang="ro-RO"/>
          </a:p>
        </p:txBody>
      </p:sp>
    </p:spTree>
    <p:extLst>
      <p:ext uri="{BB962C8B-B14F-4D97-AF65-F5344CB8AC3E}">
        <p14:creationId xmlns:p14="http://schemas.microsoft.com/office/powerpoint/2010/main" val="137409890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Rectangle 2"/>
          <p:cNvSpPr>
            <a:spLocks noGrp="1" noChangeArrowheads="1"/>
          </p:cNvSpPr>
          <p:nvPr>
            <p:ph type="title"/>
          </p:nvPr>
        </p:nvSpPr>
        <p:spPr>
          <a:xfrm>
            <a:off x="457200" y="228600"/>
            <a:ext cx="8229600" cy="1112838"/>
          </a:xfrm>
        </p:spPr>
        <p:txBody>
          <a:bodyPr/>
          <a:lstStyle/>
          <a:p>
            <a:r>
              <a:rPr lang="ro-RO" altLang="ro-RO" sz="3600" b="1">
                <a:solidFill>
                  <a:srgbClr val="FFCC00"/>
                </a:solidFill>
              </a:rPr>
              <a:t>Retragere şi Returnare</a:t>
            </a:r>
            <a:r>
              <a:rPr lang="en-US" altLang="ro-RO" sz="3600" b="1">
                <a:solidFill>
                  <a:srgbClr val="FFCC00"/>
                </a:solidFill>
              </a:rPr>
              <a:t> (1)</a:t>
            </a:r>
          </a:p>
        </p:txBody>
      </p:sp>
      <p:sp>
        <p:nvSpPr>
          <p:cNvPr id="195587" name="Rectangle 3"/>
          <p:cNvSpPr>
            <a:spLocks noGrp="1" noChangeArrowheads="1"/>
          </p:cNvSpPr>
          <p:nvPr>
            <p:ph type="body" idx="1"/>
          </p:nvPr>
        </p:nvSpPr>
        <p:spPr>
          <a:xfrm>
            <a:off x="250825" y="1628775"/>
            <a:ext cx="8642350" cy="5661025"/>
          </a:xfrm>
        </p:spPr>
        <p:txBody>
          <a:bodyPr/>
          <a:lstStyle/>
          <a:p>
            <a:pPr marL="457200" indent="-457200">
              <a:lnSpc>
                <a:spcPct val="80000"/>
              </a:lnSpc>
            </a:pPr>
            <a:r>
              <a:rPr lang="en-GB" altLang="ro-RO" sz="3600" b="1">
                <a:solidFill>
                  <a:schemeClr val="hlink"/>
                </a:solidFill>
              </a:rPr>
              <a:t>Defini</a:t>
            </a:r>
            <a:r>
              <a:rPr lang="ro-RO" altLang="ro-RO" sz="3600" b="1">
                <a:solidFill>
                  <a:schemeClr val="hlink"/>
                </a:solidFill>
              </a:rPr>
              <a:t>ţii</a:t>
            </a:r>
            <a:r>
              <a:rPr lang="en-GB" altLang="ro-RO" sz="3600" b="1">
                <a:solidFill>
                  <a:schemeClr val="hlink"/>
                </a:solidFill>
              </a:rPr>
              <a:t> (U</a:t>
            </a:r>
            <a:r>
              <a:rPr lang="ro-RO" altLang="ro-RO" sz="3600" b="1">
                <a:solidFill>
                  <a:schemeClr val="hlink"/>
                </a:solidFill>
              </a:rPr>
              <a:t>E</a:t>
            </a:r>
            <a:r>
              <a:rPr lang="en-GB" altLang="ro-RO" sz="3600" b="1">
                <a:solidFill>
                  <a:schemeClr val="hlink"/>
                </a:solidFill>
              </a:rPr>
              <a:t>)</a:t>
            </a:r>
          </a:p>
          <a:p>
            <a:pPr marL="457200" indent="-457200">
              <a:lnSpc>
                <a:spcPct val="80000"/>
              </a:lnSpc>
              <a:buFontTx/>
              <a:buNone/>
            </a:pPr>
            <a:endParaRPr lang="en-GB" altLang="ro-RO" sz="2400" b="1"/>
          </a:p>
          <a:p>
            <a:pPr marL="457200" indent="-457200">
              <a:lnSpc>
                <a:spcPct val="80000"/>
              </a:lnSpc>
              <a:buFontTx/>
              <a:buNone/>
            </a:pPr>
            <a:r>
              <a:rPr lang="en-GB" altLang="ro-RO" sz="2800" b="1"/>
              <a:t>“(g) </a:t>
            </a:r>
            <a:r>
              <a:rPr lang="en-GB" altLang="ro-RO" sz="2800" b="1">
                <a:solidFill>
                  <a:schemeClr val="hlink"/>
                </a:solidFill>
              </a:rPr>
              <a:t>‘re</a:t>
            </a:r>
            <a:r>
              <a:rPr lang="ro-RO" altLang="ro-RO" sz="2800" b="1">
                <a:solidFill>
                  <a:schemeClr val="hlink"/>
                </a:solidFill>
              </a:rPr>
              <a:t>turnare</a:t>
            </a:r>
            <a:r>
              <a:rPr lang="en-GB" altLang="ro-RO" sz="2800" b="1">
                <a:solidFill>
                  <a:schemeClr val="hlink"/>
                </a:solidFill>
              </a:rPr>
              <a:t>’</a:t>
            </a:r>
            <a:r>
              <a:rPr lang="en-GB" altLang="ro-RO" sz="2800" b="1"/>
              <a:t> - </a:t>
            </a:r>
            <a:r>
              <a:rPr lang="ro-RO" altLang="ro-RO" sz="2800" b="1"/>
              <a:t>orice măsură care are drept scop realizarea returnării unui produs periculos care a fost deja furnizat sau pus la dispoziţia consumatorilor de către producător sau distribuitor</a:t>
            </a:r>
            <a:r>
              <a:rPr lang="en-US" altLang="ro-RO" sz="2800" b="1"/>
              <a:t>”</a:t>
            </a:r>
            <a:endParaRPr lang="en-GB" altLang="ro-RO" sz="2800" b="1"/>
          </a:p>
          <a:p>
            <a:pPr marL="457200" indent="-457200">
              <a:lnSpc>
                <a:spcPct val="80000"/>
              </a:lnSpc>
              <a:buFontTx/>
              <a:buNone/>
            </a:pPr>
            <a:endParaRPr lang="en-GB" altLang="ro-RO" sz="2800" b="1"/>
          </a:p>
          <a:p>
            <a:pPr marL="457200" indent="-457200">
              <a:lnSpc>
                <a:spcPct val="80000"/>
              </a:lnSpc>
              <a:buFontTx/>
              <a:buNone/>
            </a:pPr>
            <a:r>
              <a:rPr lang="en-GB" altLang="ro-RO" sz="2800" b="1"/>
              <a:t>“(h) </a:t>
            </a:r>
            <a:r>
              <a:rPr lang="en-GB" altLang="ro-RO" sz="2800" b="1">
                <a:solidFill>
                  <a:schemeClr val="hlink"/>
                </a:solidFill>
              </a:rPr>
              <a:t>‘</a:t>
            </a:r>
            <a:r>
              <a:rPr lang="ro-RO" altLang="ro-RO" sz="2800" b="1">
                <a:solidFill>
                  <a:schemeClr val="hlink"/>
                </a:solidFill>
              </a:rPr>
              <a:t>retragere</a:t>
            </a:r>
            <a:r>
              <a:rPr lang="en-GB" altLang="ro-RO" sz="2800" b="1">
                <a:solidFill>
                  <a:schemeClr val="hlink"/>
                </a:solidFill>
              </a:rPr>
              <a:t>’</a:t>
            </a:r>
            <a:r>
              <a:rPr lang="en-GB" altLang="ro-RO" sz="2800" b="1"/>
              <a:t> - </a:t>
            </a:r>
            <a:r>
              <a:rPr lang="ro-RO" altLang="ro-RO" sz="2800" b="1"/>
              <a:t>orice măsură care are drept scop prevenirea distribuţiei, expunerii şi oferirii către consumatori a unui produs periculos</a:t>
            </a:r>
            <a:r>
              <a:rPr lang="en-GB" altLang="ro-RO" sz="2800" b="1"/>
              <a:t>”</a:t>
            </a:r>
          </a:p>
          <a:p>
            <a:pPr marL="457200" indent="-457200" algn="r">
              <a:lnSpc>
                <a:spcPct val="80000"/>
              </a:lnSpc>
              <a:buFontTx/>
              <a:buNone/>
            </a:pPr>
            <a:endParaRPr lang="en-GB" altLang="ro-RO" sz="2400" b="1"/>
          </a:p>
          <a:p>
            <a:pPr marL="457200" indent="-457200" algn="r">
              <a:lnSpc>
                <a:spcPct val="80000"/>
              </a:lnSpc>
              <a:buFontTx/>
              <a:buNone/>
            </a:pPr>
            <a:r>
              <a:rPr lang="en-GB" altLang="ro-RO" sz="2400" b="1">
                <a:solidFill>
                  <a:srgbClr val="FFCC00"/>
                </a:solidFill>
              </a:rPr>
              <a:t>Dir.Cons. 2001/95/EC,  Art</a:t>
            </a:r>
            <a:r>
              <a:rPr lang="ro-RO" altLang="ro-RO" sz="2400" b="1">
                <a:solidFill>
                  <a:srgbClr val="FFCC00"/>
                </a:solidFill>
              </a:rPr>
              <a:t>.</a:t>
            </a:r>
            <a:r>
              <a:rPr lang="en-GB" altLang="ro-RO" sz="2400" b="1">
                <a:solidFill>
                  <a:srgbClr val="FFCC00"/>
                </a:solidFill>
              </a:rPr>
              <a:t> 2 - </a:t>
            </a:r>
            <a:r>
              <a:rPr lang="ro-RO" altLang="ro-RO" sz="2400" b="1">
                <a:solidFill>
                  <a:srgbClr val="FFCC00"/>
                </a:solidFill>
              </a:rPr>
              <a:t>privind siguranţa produselor</a:t>
            </a:r>
            <a:endParaRPr lang="en-GB" altLang="ro-RO" sz="2400" b="1">
              <a:solidFill>
                <a:srgbClr val="FFCC00"/>
              </a:solidFill>
            </a:endParaRPr>
          </a:p>
        </p:txBody>
      </p:sp>
    </p:spTree>
    <p:extLst>
      <p:ext uri="{BB962C8B-B14F-4D97-AF65-F5344CB8AC3E}">
        <p14:creationId xmlns:p14="http://schemas.microsoft.com/office/powerpoint/2010/main" val="258235929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Rectangle 2"/>
          <p:cNvSpPr>
            <a:spLocks noGrp="1" noChangeArrowheads="1"/>
          </p:cNvSpPr>
          <p:nvPr>
            <p:ph type="title"/>
          </p:nvPr>
        </p:nvSpPr>
        <p:spPr>
          <a:xfrm>
            <a:off x="468313" y="188913"/>
            <a:ext cx="8207375" cy="1655762"/>
          </a:xfrm>
        </p:spPr>
        <p:txBody>
          <a:bodyPr/>
          <a:lstStyle/>
          <a:p>
            <a:r>
              <a:rPr lang="en-US" altLang="ro-RO" sz="2800" b="1" dirty="0">
                <a:solidFill>
                  <a:schemeClr val="tx1"/>
                </a:solidFill>
              </a:rPr>
              <a:t>Ce I</a:t>
            </a:r>
            <a:r>
              <a:rPr lang="ro-RO" altLang="ro-RO" sz="2800" b="1" dirty="0">
                <a:solidFill>
                  <a:schemeClr val="tx1"/>
                </a:solidFill>
              </a:rPr>
              <a:t>NFORMAŢII </a:t>
            </a:r>
            <a:r>
              <a:rPr lang="en-US" altLang="ro-RO" sz="2800" b="1" dirty="0" err="1">
                <a:solidFill>
                  <a:schemeClr val="tx1"/>
                </a:solidFill>
              </a:rPr>
              <a:t>ce</a:t>
            </a:r>
            <a:r>
              <a:rPr lang="en-US" altLang="ro-RO" sz="2800" b="1" dirty="0">
                <a:solidFill>
                  <a:schemeClr val="tx1"/>
                </a:solidFill>
              </a:rPr>
              <a:t> </a:t>
            </a:r>
            <a:r>
              <a:rPr lang="ro-RO" altLang="ro-RO" sz="2800" b="1" dirty="0">
                <a:solidFill>
                  <a:schemeClr val="tx1"/>
                </a:solidFill>
              </a:rPr>
              <a:t>trebuie transmise </a:t>
            </a:r>
            <a:r>
              <a:rPr lang="en-US" altLang="ro-RO" sz="2800" b="1" dirty="0">
                <a:solidFill>
                  <a:schemeClr val="tx1"/>
                </a:solidFill>
              </a:rPr>
              <a:t>ACV</a:t>
            </a:r>
            <a:r>
              <a:rPr lang="ro-RO" altLang="ro-RO" sz="2800" b="1" dirty="0">
                <a:solidFill>
                  <a:schemeClr val="tx1"/>
                </a:solidFill>
              </a:rPr>
              <a:t> în cazul retragerii </a:t>
            </a:r>
            <a:r>
              <a:rPr lang="ro-RO" altLang="ro-RO" sz="2800" b="1" dirty="0" err="1">
                <a:solidFill>
                  <a:schemeClr val="tx1"/>
                </a:solidFill>
              </a:rPr>
              <a:t>şi</a:t>
            </a:r>
            <a:r>
              <a:rPr lang="ro-RO" altLang="ro-RO" sz="2800" b="1" dirty="0">
                <a:solidFill>
                  <a:schemeClr val="tx1"/>
                </a:solidFill>
              </a:rPr>
              <a:t> returnării</a:t>
            </a:r>
            <a:r>
              <a:rPr lang="en-GB" altLang="ro-RO" sz="2800" b="1" dirty="0">
                <a:solidFill>
                  <a:schemeClr val="tx1"/>
                </a:solidFill>
              </a:rPr>
              <a:t>?</a:t>
            </a:r>
            <a:r>
              <a:rPr lang="en-GB" altLang="ro-RO" sz="4000" b="1" dirty="0">
                <a:solidFill>
                  <a:schemeClr val="hlink"/>
                </a:solidFill>
              </a:rPr>
              <a:t/>
            </a:r>
            <a:br>
              <a:rPr lang="en-GB" altLang="ro-RO" sz="4000" b="1" dirty="0">
                <a:solidFill>
                  <a:schemeClr val="hlink"/>
                </a:solidFill>
              </a:rPr>
            </a:br>
            <a:endParaRPr lang="en-US" altLang="ro-RO" sz="3200" b="1" dirty="0">
              <a:solidFill>
                <a:srgbClr val="FFCC00"/>
              </a:solidFill>
            </a:endParaRPr>
          </a:p>
        </p:txBody>
      </p:sp>
      <p:sp>
        <p:nvSpPr>
          <p:cNvPr id="197635" name="Rectangle 3"/>
          <p:cNvSpPr>
            <a:spLocks noGrp="1" noChangeArrowheads="1"/>
          </p:cNvSpPr>
          <p:nvPr>
            <p:ph type="body" idx="1"/>
          </p:nvPr>
        </p:nvSpPr>
        <p:spPr>
          <a:xfrm>
            <a:off x="179388" y="1673225"/>
            <a:ext cx="8964612" cy="5184775"/>
          </a:xfrm>
        </p:spPr>
        <p:txBody>
          <a:bodyPr/>
          <a:lstStyle/>
          <a:p>
            <a:pPr marL="609600" indent="-609600">
              <a:buFontTx/>
              <a:buNone/>
            </a:pPr>
            <a:endParaRPr lang="en-GB" altLang="ro-RO" sz="2000" b="1"/>
          </a:p>
          <a:p>
            <a:pPr marL="609600" indent="-609600">
              <a:buFontTx/>
              <a:buNone/>
            </a:pPr>
            <a:r>
              <a:rPr lang="en-GB" altLang="ro-RO" sz="2800" b="1">
                <a:solidFill>
                  <a:srgbClr val="FFCC00"/>
                </a:solidFill>
              </a:rPr>
              <a:t>“3. </a:t>
            </a:r>
            <a:r>
              <a:rPr lang="ro-RO" altLang="ro-RO" sz="2800" b="1">
                <a:solidFill>
                  <a:srgbClr val="FFCC00"/>
                </a:solidFill>
              </a:rPr>
              <a:t>În eventualitatea unor riscuri majore, aceste informaţii trebuie să includă cel puţin</a:t>
            </a:r>
            <a:r>
              <a:rPr lang="en-GB" altLang="ro-RO" sz="2800" b="1">
                <a:solidFill>
                  <a:srgbClr val="FFCC00"/>
                </a:solidFill>
              </a:rPr>
              <a:t>:</a:t>
            </a:r>
          </a:p>
          <a:p>
            <a:pPr marL="609600" indent="-609600">
              <a:buFontTx/>
              <a:buAutoNum type="alphaLcParenBoth"/>
            </a:pPr>
            <a:r>
              <a:rPr lang="en-US" altLang="ro-RO" sz="2400" b="1"/>
              <a:t>i</a:t>
            </a:r>
            <a:r>
              <a:rPr lang="ro-RO" altLang="ro-RO" sz="2400" b="1"/>
              <a:t>nformaţii care permit o</a:t>
            </a:r>
            <a:r>
              <a:rPr lang="ro-RO" altLang="ro-RO" sz="2400" b="1">
                <a:solidFill>
                  <a:schemeClr val="hlink"/>
                </a:solidFill>
              </a:rPr>
              <a:t> identificare precisă</a:t>
            </a:r>
            <a:r>
              <a:rPr lang="ro-RO" altLang="ro-RO" sz="2400" b="1"/>
              <a:t> a produsului sau a lotului de produse în cauză</a:t>
            </a:r>
            <a:r>
              <a:rPr lang="en-GB" altLang="ro-RO" sz="2400" b="1"/>
              <a:t>;</a:t>
            </a:r>
          </a:p>
          <a:p>
            <a:pPr marL="609600" indent="-609600">
              <a:buFontTx/>
              <a:buAutoNum type="alphaLcParenBoth"/>
            </a:pPr>
            <a:r>
              <a:rPr lang="en-US" altLang="ro-RO" sz="2400" b="1"/>
              <a:t>o</a:t>
            </a:r>
            <a:r>
              <a:rPr lang="ro-RO" altLang="ro-RO" sz="2400" b="1"/>
              <a:t> </a:t>
            </a:r>
            <a:r>
              <a:rPr lang="en-GB" altLang="ro-RO" sz="2400" b="1">
                <a:solidFill>
                  <a:schemeClr val="hlink"/>
                </a:solidFill>
              </a:rPr>
              <a:t>descr</a:t>
            </a:r>
            <a:r>
              <a:rPr lang="ro-RO" altLang="ro-RO" sz="2400" b="1">
                <a:solidFill>
                  <a:schemeClr val="hlink"/>
                </a:solidFill>
              </a:rPr>
              <a:t>iere completă a riscului</a:t>
            </a:r>
            <a:r>
              <a:rPr lang="en-GB" altLang="ro-RO" sz="2400" b="1"/>
              <a:t> ...</a:t>
            </a:r>
          </a:p>
          <a:p>
            <a:pPr marL="609600" indent="-609600">
              <a:buFontTx/>
              <a:buAutoNum type="alphaLcParenBoth"/>
            </a:pPr>
            <a:r>
              <a:rPr lang="en-US" altLang="ro-RO" sz="2400" b="1"/>
              <a:t>t</a:t>
            </a:r>
            <a:r>
              <a:rPr lang="ro-RO" altLang="ro-RO" sz="2400" b="1"/>
              <a:t>oate informaţiile disponibile relevante pentru </a:t>
            </a:r>
            <a:r>
              <a:rPr lang="ro-RO" altLang="ro-RO" sz="2400" b="1">
                <a:solidFill>
                  <a:schemeClr val="hlink"/>
                </a:solidFill>
              </a:rPr>
              <a:t>depistarea</a:t>
            </a:r>
            <a:r>
              <a:rPr lang="ro-RO" altLang="ro-RO" sz="2400" b="1"/>
              <a:t> produsului</a:t>
            </a:r>
            <a:r>
              <a:rPr lang="en-GB" altLang="ro-RO" sz="2400" b="1"/>
              <a:t>;</a:t>
            </a:r>
          </a:p>
          <a:p>
            <a:pPr marL="609600" indent="-609600">
              <a:buFontTx/>
              <a:buAutoNum type="alphaLcParenBoth"/>
            </a:pPr>
            <a:r>
              <a:rPr lang="en-US" altLang="ro-RO" sz="2400" b="1"/>
              <a:t>o</a:t>
            </a:r>
            <a:r>
              <a:rPr lang="ro-RO" altLang="ro-RO" sz="2400" b="1"/>
              <a:t> </a:t>
            </a:r>
            <a:r>
              <a:rPr lang="ro-RO" altLang="ro-RO" sz="2400" b="1">
                <a:solidFill>
                  <a:schemeClr val="hlink"/>
                </a:solidFill>
              </a:rPr>
              <a:t>descriere a </a:t>
            </a:r>
            <a:r>
              <a:rPr lang="en-US" altLang="ro-RO" sz="2400" b="1">
                <a:solidFill>
                  <a:schemeClr val="hlink"/>
                </a:solidFill>
              </a:rPr>
              <a:t>masurilor luate, </a:t>
            </a:r>
            <a:r>
              <a:rPr lang="ro-RO" altLang="ro-RO" sz="2400" b="1">
                <a:solidFill>
                  <a:schemeClr val="hlink"/>
                </a:solidFill>
              </a:rPr>
              <a:t>acţiuni întreprinse pentru prevenirea riscurilor la adresa consumatorilor</a:t>
            </a:r>
            <a:r>
              <a:rPr lang="en-GB" altLang="ro-RO" sz="2400" b="1"/>
              <a:t>.”</a:t>
            </a:r>
          </a:p>
          <a:p>
            <a:pPr marL="609600" indent="-609600">
              <a:buFontTx/>
              <a:buNone/>
            </a:pPr>
            <a:r>
              <a:rPr lang="en-GB" altLang="ro-RO" sz="2000" b="1" i="1">
                <a:solidFill>
                  <a:srgbClr val="FFCC00"/>
                </a:solidFill>
              </a:rPr>
              <a:t>Anex</a:t>
            </a:r>
            <a:r>
              <a:rPr lang="ro-RO" altLang="ro-RO" sz="2000" b="1" i="1">
                <a:solidFill>
                  <a:srgbClr val="FFCC00"/>
                </a:solidFill>
              </a:rPr>
              <a:t>a</a:t>
            </a:r>
            <a:r>
              <a:rPr lang="en-GB" altLang="ro-RO" sz="2000" b="1" i="1">
                <a:solidFill>
                  <a:srgbClr val="FFCC00"/>
                </a:solidFill>
              </a:rPr>
              <a:t> 1</a:t>
            </a:r>
            <a:r>
              <a:rPr lang="en-GB" altLang="ro-RO" sz="2000" b="1">
                <a:solidFill>
                  <a:srgbClr val="FFCC00"/>
                </a:solidFill>
              </a:rPr>
              <a:t> </a:t>
            </a:r>
            <a:r>
              <a:rPr lang="ro-RO" altLang="ro-RO" sz="2000" b="1">
                <a:solidFill>
                  <a:srgbClr val="FFCC00"/>
                </a:solidFill>
              </a:rPr>
              <a:t>din</a:t>
            </a:r>
            <a:r>
              <a:rPr lang="en-GB" altLang="ro-RO" sz="2000" b="1">
                <a:solidFill>
                  <a:srgbClr val="FFCC00"/>
                </a:solidFill>
              </a:rPr>
              <a:t> Directiv</a:t>
            </a:r>
            <a:r>
              <a:rPr lang="ro-RO" altLang="ro-RO" sz="2000" b="1">
                <a:solidFill>
                  <a:srgbClr val="FFCC00"/>
                </a:solidFill>
              </a:rPr>
              <a:t>a</a:t>
            </a:r>
            <a:r>
              <a:rPr lang="en-GB" altLang="ro-RO" sz="2000" b="1">
                <a:solidFill>
                  <a:srgbClr val="FFCC00"/>
                </a:solidFill>
              </a:rPr>
              <a:t> 2001/95/EC </a:t>
            </a:r>
            <a:r>
              <a:rPr lang="ro-RO" altLang="ro-RO" sz="2000" b="1">
                <a:solidFill>
                  <a:srgbClr val="FFCC00"/>
                </a:solidFill>
              </a:rPr>
              <a:t>privind siguranţa generală a produselor</a:t>
            </a:r>
            <a:r>
              <a:rPr lang="en-GB" altLang="ro-RO" sz="2000" b="1" i="1"/>
              <a:t> </a:t>
            </a:r>
          </a:p>
        </p:txBody>
      </p:sp>
    </p:spTree>
    <p:extLst>
      <p:ext uri="{BB962C8B-B14F-4D97-AF65-F5344CB8AC3E}">
        <p14:creationId xmlns:p14="http://schemas.microsoft.com/office/powerpoint/2010/main" val="70322786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Rectangle 2"/>
          <p:cNvSpPr>
            <a:spLocks noGrp="1" noChangeArrowheads="1"/>
          </p:cNvSpPr>
          <p:nvPr>
            <p:ph type="title"/>
          </p:nvPr>
        </p:nvSpPr>
        <p:spPr/>
        <p:txBody>
          <a:bodyPr/>
          <a:lstStyle/>
          <a:p>
            <a:r>
              <a:rPr lang="en-US" altLang="ro-RO" sz="3600" b="1">
                <a:solidFill>
                  <a:schemeClr val="tx1"/>
                </a:solidFill>
              </a:rPr>
              <a:t>Retragere si returnare</a:t>
            </a:r>
          </a:p>
        </p:txBody>
      </p:sp>
      <p:sp>
        <p:nvSpPr>
          <p:cNvPr id="261123" name="Rectangle 3"/>
          <p:cNvSpPr>
            <a:spLocks noGrp="1" noChangeArrowheads="1"/>
          </p:cNvSpPr>
          <p:nvPr>
            <p:ph type="body" idx="1"/>
          </p:nvPr>
        </p:nvSpPr>
        <p:spPr>
          <a:xfrm>
            <a:off x="685800" y="1628775"/>
            <a:ext cx="8458200" cy="4679950"/>
          </a:xfrm>
        </p:spPr>
        <p:txBody>
          <a:bodyPr/>
          <a:lstStyle/>
          <a:p>
            <a:pPr>
              <a:lnSpc>
                <a:spcPct val="90000"/>
              </a:lnSpc>
              <a:buClr>
                <a:schemeClr val="tx1"/>
              </a:buClr>
              <a:buFont typeface="Monotype Sorts" pitchFamily="2" charset="2"/>
              <a:buNone/>
            </a:pPr>
            <a:r>
              <a:rPr lang="en-US" altLang="ro-RO">
                <a:solidFill>
                  <a:srgbClr val="FFFF00"/>
                </a:solidFill>
                <a:latin typeface=".VnArial" pitchFamily="34" charset="0"/>
              </a:rPr>
              <a:t>Ca un concept general, un produs plasat pe piata trebuie rechemat in situatia:</a:t>
            </a:r>
          </a:p>
          <a:p>
            <a:pPr>
              <a:lnSpc>
                <a:spcPct val="0"/>
              </a:lnSpc>
              <a:buClr>
                <a:schemeClr val="tx1"/>
              </a:buClr>
              <a:buFont typeface="Monotype Sorts" pitchFamily="2" charset="2"/>
              <a:buNone/>
            </a:pPr>
            <a:endParaRPr lang="en-US" altLang="ro-RO" sz="2400">
              <a:solidFill>
                <a:srgbClr val="FFFF00"/>
              </a:solidFill>
              <a:latin typeface=".VnArial" pitchFamily="34" charset="0"/>
            </a:endParaRPr>
          </a:p>
          <a:p>
            <a:pPr>
              <a:lnSpc>
                <a:spcPct val="90000"/>
              </a:lnSpc>
              <a:buClr>
                <a:schemeClr val="tx1"/>
              </a:buClr>
              <a:buFont typeface="Monotype Sorts" pitchFamily="2" charset="2"/>
              <a:buNone/>
            </a:pPr>
            <a:r>
              <a:rPr lang="en-US" altLang="ro-RO" sz="2400">
                <a:latin typeface=".VnArial" pitchFamily="34" charset="0"/>
              </a:rPr>
              <a:t>(i) Cand reprezinta, poate reprezenta sau s-a dovedit ca a reprezentat un  </a:t>
            </a:r>
            <a:r>
              <a:rPr lang="en-US" altLang="ro-RO" sz="2400" b="1" u="sng">
                <a:solidFill>
                  <a:srgbClr val="FFFF00"/>
                </a:solidFill>
                <a:latin typeface=".VnArial" pitchFamily="34" charset="0"/>
              </a:rPr>
              <a:t>risc public pentru sanatate</a:t>
            </a:r>
            <a:r>
              <a:rPr lang="en-US" altLang="ro-RO" sz="2400">
                <a:solidFill>
                  <a:srgbClr val="FFFF00"/>
                </a:solidFill>
                <a:latin typeface=".VnArial" pitchFamily="34" charset="0"/>
              </a:rPr>
              <a:t>; </a:t>
            </a:r>
            <a:r>
              <a:rPr lang="en-US" altLang="ro-RO" sz="2400" u="sng">
                <a:latin typeface=".VnArial" pitchFamily="34" charset="0"/>
              </a:rPr>
              <a:t>(rechemare obligatorie)</a:t>
            </a:r>
          </a:p>
          <a:p>
            <a:pPr>
              <a:lnSpc>
                <a:spcPct val="20000"/>
              </a:lnSpc>
              <a:buClr>
                <a:schemeClr val="tx1"/>
              </a:buClr>
              <a:buFont typeface="Monotype Sorts" pitchFamily="2" charset="2"/>
              <a:buNone/>
            </a:pPr>
            <a:endParaRPr lang="en-US" altLang="ro-RO" sz="2400" u="sng">
              <a:latin typeface=".VnArial" pitchFamily="34" charset="0"/>
            </a:endParaRPr>
          </a:p>
          <a:p>
            <a:pPr>
              <a:lnSpc>
                <a:spcPct val="90000"/>
              </a:lnSpc>
              <a:buClr>
                <a:schemeClr val="tx1"/>
              </a:buClr>
              <a:buFont typeface="Monotype Sorts" pitchFamily="2" charset="2"/>
              <a:buNone/>
            </a:pPr>
            <a:r>
              <a:rPr lang="en-US" altLang="ro-RO" sz="2400">
                <a:latin typeface=".VnArial" pitchFamily="34" charset="0"/>
              </a:rPr>
              <a:t>(ii) Nu corespunde reglementarilor (neindicat pentru sanatate) sau cu destinatia sa declarata, cunoscuta in mod curent; (</a:t>
            </a:r>
            <a:r>
              <a:rPr lang="en-US" altLang="ro-RO" sz="2400" u="sng">
                <a:latin typeface=".VnArial" pitchFamily="34" charset="0"/>
              </a:rPr>
              <a:t>poate fi obligatorie</a:t>
            </a:r>
            <a:r>
              <a:rPr lang="en-US" altLang="ro-RO" sz="2400">
                <a:latin typeface=".VnArial" pitchFamily="34" charset="0"/>
              </a:rPr>
              <a:t>)</a:t>
            </a:r>
          </a:p>
          <a:p>
            <a:pPr>
              <a:lnSpc>
                <a:spcPct val="40000"/>
              </a:lnSpc>
              <a:buClr>
                <a:schemeClr val="tx1"/>
              </a:buClr>
              <a:buFont typeface="Monotype Sorts" pitchFamily="2" charset="2"/>
              <a:buNone/>
            </a:pPr>
            <a:endParaRPr lang="en-US" altLang="ro-RO" sz="2400">
              <a:latin typeface=".VnArial" pitchFamily="34" charset="0"/>
            </a:endParaRPr>
          </a:p>
          <a:p>
            <a:pPr>
              <a:lnSpc>
                <a:spcPct val="90000"/>
              </a:lnSpc>
              <a:buClr>
                <a:schemeClr val="tx1"/>
              </a:buClr>
              <a:buFont typeface="Monotype Sorts" pitchFamily="2" charset="2"/>
              <a:buNone/>
            </a:pPr>
            <a:r>
              <a:rPr lang="en-US" altLang="ro-RO" sz="2400">
                <a:latin typeface=".VnArial" pitchFamily="34" charset="0"/>
              </a:rPr>
              <a:t>(iii) Cand este de o </a:t>
            </a:r>
            <a:r>
              <a:rPr lang="en-US" altLang="ro-RO" sz="2400" b="1" u="sng">
                <a:solidFill>
                  <a:srgbClr val="FFFF00"/>
                </a:solidFill>
                <a:latin typeface=".VnArial" pitchFamily="34" charset="0"/>
              </a:rPr>
              <a:t>calitate inacceptabila</a:t>
            </a:r>
            <a:r>
              <a:rPr lang="en-US" altLang="ro-RO" sz="2400">
                <a:latin typeface=".VnArial" pitchFamily="34" charset="0"/>
              </a:rPr>
              <a:t>, astfel incat sa poata afecta in mod negativ increderea consumatorului in producator (</a:t>
            </a:r>
            <a:r>
              <a:rPr lang="en-US" altLang="ro-RO" sz="2400" u="sng">
                <a:latin typeface=".VnArial" pitchFamily="34" charset="0"/>
              </a:rPr>
              <a:t>probabil rechemare din proprie initiativa</a:t>
            </a:r>
            <a:r>
              <a:rPr lang="en-US" altLang="ro-RO" sz="2400">
                <a:latin typeface=".VnArial" pitchFamily="34" charset="0"/>
              </a:rPr>
              <a:t>)</a:t>
            </a:r>
            <a:endParaRPr lang="en-US" altLang="ro-RO" sz="2800">
              <a:latin typeface=".VnArial" pitchFamily="34" charset="0"/>
            </a:endParaRPr>
          </a:p>
        </p:txBody>
      </p:sp>
    </p:spTree>
    <p:extLst>
      <p:ext uri="{BB962C8B-B14F-4D97-AF65-F5344CB8AC3E}">
        <p14:creationId xmlns:p14="http://schemas.microsoft.com/office/powerpoint/2010/main" val="210788391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457200" y="278160"/>
            <a:ext cx="8305800" cy="990600"/>
          </a:xfrm>
          <a:prstGeom prst="rect">
            <a:avLst/>
          </a:prstGeom>
        </p:spPr>
        <p:txBody>
          <a:bodyPr>
            <a:normAutofit fontScale="97500"/>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endParaRPr lang="ru-RU" sz="4000" dirty="0"/>
          </a:p>
        </p:txBody>
      </p:sp>
      <p:sp>
        <p:nvSpPr>
          <p:cNvPr id="5" name="Rectangle 3"/>
          <p:cNvSpPr txBox="1">
            <a:spLocks noChangeArrowheads="1"/>
          </p:cNvSpPr>
          <p:nvPr/>
        </p:nvSpPr>
        <p:spPr>
          <a:xfrm>
            <a:off x="457200" y="1987897"/>
            <a:ext cx="8229600" cy="3889375"/>
          </a:xfrm>
          <a:prstGeom prst="rect">
            <a:avLst/>
          </a:prstGeom>
        </p:spPr>
        <p:txBody>
          <a:bodyPr vert="horz" lIns="91440" tIns="45720" rIns="91440" bIns="45720" rtlCol="0">
            <a:normAutofit/>
          </a:bodyPr>
          <a:lst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a:lstStyle>
          <a:p>
            <a:pPr>
              <a:lnSpc>
                <a:spcPct val="80000"/>
              </a:lnSpc>
              <a:buFont typeface="Wingdings" panose="05000000000000000000" pitchFamily="2" charset="2"/>
              <a:buNone/>
              <a:defRPr/>
            </a:pPr>
            <a:endParaRPr lang="en-US" altLang="ro-RO" sz="1800" b="1" dirty="0" smtClean="0">
              <a:solidFill>
                <a:srgbClr val="FFFF00"/>
              </a:solidFill>
              <a:effectLst>
                <a:outerShdw blurRad="38100" dist="38100" dir="2700000" algn="tl">
                  <a:srgbClr val="C0C0C0"/>
                </a:outerShdw>
              </a:effectLst>
              <a:cs typeface="Arial" panose="020B0604020202020204" pitchFamily="34" charset="0"/>
            </a:endParaRPr>
          </a:p>
          <a:p>
            <a:pPr>
              <a:lnSpc>
                <a:spcPct val="80000"/>
              </a:lnSpc>
              <a:buFont typeface="Wingdings" panose="05000000000000000000" pitchFamily="2" charset="2"/>
              <a:buNone/>
              <a:defRPr/>
            </a:pPr>
            <a:endParaRPr lang="en-US" altLang="ro-RO" sz="1800" b="1" dirty="0" smtClean="0">
              <a:solidFill>
                <a:srgbClr val="FFFF00"/>
              </a:solidFill>
              <a:effectLst>
                <a:outerShdw blurRad="38100" dist="38100" dir="2700000" algn="tl">
                  <a:srgbClr val="C0C0C0"/>
                </a:outerShdw>
              </a:effectLst>
              <a:cs typeface="Arial" panose="020B0604020202020204" pitchFamily="34" charset="0"/>
            </a:endParaRPr>
          </a:p>
          <a:p>
            <a:pPr>
              <a:lnSpc>
                <a:spcPct val="80000"/>
              </a:lnSpc>
              <a:buFont typeface="Wingdings" panose="05000000000000000000" pitchFamily="2" charset="2"/>
              <a:buNone/>
              <a:defRPr/>
            </a:pPr>
            <a:r>
              <a:rPr lang="ro-RO" altLang="ro-RO" sz="3200" i="1" dirty="0" smtClean="0">
                <a:effectLst>
                  <a:outerShdw blurRad="38100" dist="38100" dir="2700000" algn="tl">
                    <a:srgbClr val="C0C0C0"/>
                  </a:outerShdw>
                </a:effectLst>
              </a:rPr>
              <a:t>Va mulțumesc pentru atenție</a:t>
            </a:r>
          </a:p>
          <a:p>
            <a:pPr>
              <a:lnSpc>
                <a:spcPct val="80000"/>
              </a:lnSpc>
              <a:buFont typeface="Wingdings" panose="05000000000000000000" pitchFamily="2" charset="2"/>
              <a:buNone/>
              <a:defRPr/>
            </a:pPr>
            <a:endParaRPr lang="en-US" altLang="ro-RO" sz="1800" i="1" dirty="0" smtClean="0">
              <a:effectLst>
                <a:outerShdw blurRad="38100" dist="38100" dir="2700000" algn="tl">
                  <a:srgbClr val="C0C0C0"/>
                </a:outerShdw>
              </a:effectLst>
            </a:endParaRPr>
          </a:p>
        </p:txBody>
      </p:sp>
    </p:spTree>
    <p:extLst>
      <p:ext uri="{BB962C8B-B14F-4D97-AF65-F5344CB8AC3E}">
        <p14:creationId xmlns:p14="http://schemas.microsoft.com/office/powerpoint/2010/main" val="268701525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a:xfrm>
            <a:off x="457200" y="1340768"/>
            <a:ext cx="8229600" cy="4525963"/>
          </a:xfrm>
          <a:prstGeom prst="rect">
            <a:avLst/>
          </a:prstGeom>
        </p:spPr>
        <p:txBody>
          <a:bodyPr/>
          <a:lst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a:lstStyle>
          <a:p>
            <a:pPr algn="just">
              <a:lnSpc>
                <a:spcPct val="80000"/>
              </a:lnSpc>
            </a:pPr>
            <a:r>
              <a:rPr lang="ro-RO" altLang="ro-RO" sz="2000" dirty="0" smtClean="0"/>
              <a:t>înseamnă </a:t>
            </a:r>
            <a:r>
              <a:rPr lang="ro-RO" altLang="ro-RO" sz="2000" dirty="0"/>
              <a:t>orice substanță sau produs, indiferent dacă este prelucrat, parțial prelucrat sau neprelucrat, destinat sau prevăzut în mod rezonabil a fi ingerat de oameni. „Produsele alimentare” includ băuturile, guma de mestecat și orice substanță, inclusiv apa, încorporată în mod intenționat în produse alimentare în timpul producerii, preparării sau tratării lor. </a:t>
            </a:r>
            <a:endParaRPr lang="ro-RO" altLang="ro-RO" sz="2000" dirty="0" smtClean="0"/>
          </a:p>
          <a:p>
            <a:pPr algn="just">
              <a:lnSpc>
                <a:spcPct val="80000"/>
              </a:lnSpc>
            </a:pPr>
            <a:endParaRPr lang="ro-RO" altLang="ro-RO" sz="2000" dirty="0"/>
          </a:p>
          <a:p>
            <a:pPr algn="just">
              <a:lnSpc>
                <a:spcPct val="80000"/>
              </a:lnSpc>
            </a:pPr>
            <a:r>
              <a:rPr lang="ro-RO" altLang="ro-RO" sz="2000" dirty="0" smtClean="0"/>
              <a:t>„</a:t>
            </a:r>
            <a:r>
              <a:rPr lang="ro-RO" altLang="ro-RO" sz="2000" dirty="0"/>
              <a:t>Produsele alimentare” nu includ:</a:t>
            </a:r>
          </a:p>
          <a:p>
            <a:pPr marL="0" indent="0" algn="just">
              <a:lnSpc>
                <a:spcPct val="80000"/>
              </a:lnSpc>
              <a:buNone/>
            </a:pPr>
            <a:r>
              <a:rPr lang="ro-RO" altLang="ro-RO" sz="2000" dirty="0" smtClean="0"/>
              <a:t>	(</a:t>
            </a:r>
            <a:r>
              <a:rPr lang="ro-RO" altLang="ro-RO" sz="2000" dirty="0"/>
              <a:t>a) hrana pentru animale; </a:t>
            </a:r>
            <a:endParaRPr lang="ro-RO" altLang="ro-RO" sz="2000" dirty="0" smtClean="0"/>
          </a:p>
          <a:p>
            <a:pPr marL="0" indent="0" algn="just">
              <a:lnSpc>
                <a:spcPct val="80000"/>
              </a:lnSpc>
              <a:buNone/>
            </a:pPr>
            <a:r>
              <a:rPr lang="ro-RO" altLang="ro-RO" sz="2000" dirty="0"/>
              <a:t>	</a:t>
            </a:r>
            <a:r>
              <a:rPr lang="ro-RO" altLang="ro-RO" sz="2000" dirty="0" smtClean="0">
                <a:solidFill>
                  <a:srgbClr val="FF0000"/>
                </a:solidFill>
              </a:rPr>
              <a:t>(</a:t>
            </a:r>
            <a:r>
              <a:rPr lang="ro-RO" altLang="ro-RO" sz="2000" dirty="0">
                <a:solidFill>
                  <a:srgbClr val="FF0000"/>
                </a:solidFill>
              </a:rPr>
              <a:t>b) animalele vii, în afara cazurilor în care ele sunt pregătite pentru introducerea pe piață pentru consumul uman;</a:t>
            </a:r>
          </a:p>
          <a:p>
            <a:pPr marL="0" indent="0" algn="just">
              <a:lnSpc>
                <a:spcPct val="80000"/>
              </a:lnSpc>
              <a:buNone/>
            </a:pPr>
            <a:r>
              <a:rPr lang="ro-RO" altLang="ro-RO" sz="2000" dirty="0" smtClean="0"/>
              <a:t>	(</a:t>
            </a:r>
            <a:r>
              <a:rPr lang="ro-RO" altLang="ro-RO" sz="2000" dirty="0"/>
              <a:t>c) </a:t>
            </a:r>
            <a:r>
              <a:rPr lang="ro-RO" altLang="ro-RO" sz="2000" dirty="0" smtClean="0"/>
              <a:t>plantele </a:t>
            </a:r>
            <a:r>
              <a:rPr lang="ro-RO" altLang="ro-RO" sz="2000" dirty="0"/>
              <a:t>înainte de a fi recoltate;</a:t>
            </a:r>
          </a:p>
          <a:p>
            <a:pPr marL="0" indent="0" algn="just">
              <a:lnSpc>
                <a:spcPct val="80000"/>
              </a:lnSpc>
              <a:buNone/>
            </a:pPr>
            <a:r>
              <a:rPr lang="ro-RO" altLang="ro-RO" sz="2000" dirty="0" smtClean="0"/>
              <a:t>	(</a:t>
            </a:r>
            <a:r>
              <a:rPr lang="ro-RO" altLang="ro-RO" sz="2000" dirty="0"/>
              <a:t>d) </a:t>
            </a:r>
            <a:r>
              <a:rPr lang="ro-RO" altLang="ro-RO" sz="2000" dirty="0" smtClean="0"/>
              <a:t>medicamentele;</a:t>
            </a:r>
            <a:endParaRPr lang="ro-RO" altLang="ro-RO" sz="2000" dirty="0"/>
          </a:p>
          <a:p>
            <a:pPr marL="0" indent="0" algn="just">
              <a:lnSpc>
                <a:spcPct val="80000"/>
              </a:lnSpc>
              <a:buNone/>
            </a:pPr>
            <a:r>
              <a:rPr lang="ro-RO" altLang="ro-RO" sz="2000" dirty="0" smtClean="0"/>
              <a:t>	(</a:t>
            </a:r>
            <a:r>
              <a:rPr lang="ro-RO" altLang="ro-RO" sz="2000" dirty="0"/>
              <a:t>e) </a:t>
            </a:r>
            <a:r>
              <a:rPr lang="ro-RO" altLang="ro-RO" sz="2000" dirty="0" smtClean="0"/>
              <a:t>cosmeticele;</a:t>
            </a:r>
            <a:endParaRPr lang="ro-RO" altLang="ro-RO" sz="2000" dirty="0"/>
          </a:p>
          <a:p>
            <a:pPr marL="0" indent="0" algn="just">
              <a:lnSpc>
                <a:spcPct val="80000"/>
              </a:lnSpc>
              <a:buNone/>
            </a:pPr>
            <a:r>
              <a:rPr lang="ro-RO" altLang="ro-RO" sz="2000" dirty="0" smtClean="0"/>
              <a:t>	(</a:t>
            </a:r>
            <a:r>
              <a:rPr lang="ro-RO" altLang="ro-RO" sz="2000" dirty="0"/>
              <a:t>f) tutunul și produsele din </a:t>
            </a:r>
            <a:r>
              <a:rPr lang="ro-RO" altLang="ro-RO" sz="2000" dirty="0" smtClean="0"/>
              <a:t>tutun;</a:t>
            </a:r>
            <a:endParaRPr lang="ro-RO" altLang="ro-RO" sz="2000" dirty="0"/>
          </a:p>
          <a:p>
            <a:pPr marL="0" indent="0" algn="just">
              <a:lnSpc>
                <a:spcPct val="80000"/>
              </a:lnSpc>
              <a:buNone/>
            </a:pPr>
            <a:r>
              <a:rPr lang="ro-RO" altLang="ro-RO" sz="2000" dirty="0" smtClean="0"/>
              <a:t>	(</a:t>
            </a:r>
            <a:r>
              <a:rPr lang="ro-RO" altLang="ro-RO" sz="2000" dirty="0"/>
              <a:t>g) substanțele stupefiante sau psihotrope în sensul Convenției Unice asupra substanțelor stupefiante din 1961 și al Convenției </a:t>
            </a:r>
            <a:r>
              <a:rPr lang="ro-RO" altLang="ro-RO" sz="2000" dirty="0" err="1"/>
              <a:t>Organi</a:t>
            </a:r>
            <a:r>
              <a:rPr lang="ro-RO" altLang="ro-RO" sz="2000" dirty="0"/>
              <a:t>- </a:t>
            </a:r>
            <a:r>
              <a:rPr lang="ro-RO" altLang="ro-RO" sz="2000" dirty="0" err="1"/>
              <a:t>zației</a:t>
            </a:r>
            <a:r>
              <a:rPr lang="ro-RO" altLang="ro-RO" sz="2000" dirty="0"/>
              <a:t> Națiunilor Unite privind Substanțele Psihotrope din 1971;</a:t>
            </a:r>
          </a:p>
          <a:p>
            <a:pPr marL="0" indent="0" algn="just">
              <a:lnSpc>
                <a:spcPct val="80000"/>
              </a:lnSpc>
              <a:buNone/>
            </a:pPr>
            <a:r>
              <a:rPr lang="ro-RO" altLang="ro-RO" sz="2000" dirty="0" smtClean="0"/>
              <a:t>	(</a:t>
            </a:r>
            <a:r>
              <a:rPr lang="ro-RO" altLang="ro-RO" sz="2000" dirty="0"/>
              <a:t>h) reziduurile și substanțele contaminante.</a:t>
            </a:r>
          </a:p>
        </p:txBody>
      </p:sp>
      <p:sp>
        <p:nvSpPr>
          <p:cNvPr id="3" name="Rectangle 2"/>
          <p:cNvSpPr txBox="1">
            <a:spLocks noChangeArrowheads="1"/>
          </p:cNvSpPr>
          <p:nvPr/>
        </p:nvSpPr>
        <p:spPr>
          <a:xfrm>
            <a:off x="457200" y="404664"/>
            <a:ext cx="8229600" cy="1143000"/>
          </a:xfrm>
          <a:prstGeom prst="rect">
            <a:avLst/>
          </a:prstGeom>
        </p:spPr>
        <p:txBody>
          <a:bodyPr>
            <a:normAutofit fontScale="97500"/>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ro-RO" altLang="ro-RO" sz="4000" dirty="0" smtClean="0">
                <a:solidFill>
                  <a:schemeClr val="tx1"/>
                </a:solidFill>
              </a:rPr>
              <a:t>DEFINIȚIA ALIMENTULUI</a:t>
            </a:r>
            <a:endParaRPr lang="en-US" altLang="ro-RO" sz="4000" dirty="0">
              <a:solidFill>
                <a:schemeClr val="tx1"/>
              </a:solidFill>
            </a:endParaRPr>
          </a:p>
        </p:txBody>
      </p:sp>
    </p:spTree>
    <p:extLst>
      <p:ext uri="{BB962C8B-B14F-4D97-AF65-F5344CB8AC3E}">
        <p14:creationId xmlns:p14="http://schemas.microsoft.com/office/powerpoint/2010/main" val="243253043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457200" y="278160"/>
            <a:ext cx="8305800" cy="990600"/>
          </a:xfrm>
          <a:prstGeom prst="rect">
            <a:avLst/>
          </a:prstGeom>
        </p:spPr>
        <p:txBody>
          <a:bodyPr>
            <a:normAutofit fontScale="90000"/>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ro-RO" sz="4000" b="1" smtClean="0">
                <a:solidFill>
                  <a:srgbClr val="FF0000"/>
                </a:solidFill>
                <a:effectLst>
                  <a:outerShdw blurRad="38100" dist="38100" dir="2700000" algn="tl">
                    <a:srgbClr val="000000"/>
                  </a:outerShdw>
                </a:effectLst>
                <a:latin typeface="Arial Black" pitchFamily="34" charset="0"/>
              </a:rPr>
              <a:t>Noul Pachet de Legislație în UE</a:t>
            </a:r>
            <a:endParaRPr lang="ru-RU" sz="4000" dirty="0"/>
          </a:p>
        </p:txBody>
      </p:sp>
      <p:sp>
        <p:nvSpPr>
          <p:cNvPr id="5" name="Rectangle 25"/>
          <p:cNvSpPr>
            <a:spLocks noChangeArrowheads="1"/>
          </p:cNvSpPr>
          <p:nvPr/>
        </p:nvSpPr>
        <p:spPr bwMode="auto">
          <a:xfrm>
            <a:off x="228600" y="1043608"/>
            <a:ext cx="8610600" cy="1079500"/>
          </a:xfrm>
          <a:prstGeom prst="rect">
            <a:avLst/>
          </a:prstGeom>
          <a:solidFill>
            <a:srgbClr val="FFFF00"/>
          </a:solidFill>
          <a:ln w="9525">
            <a:solidFill>
              <a:schemeClr val="tx1"/>
            </a:solidFill>
            <a:miter lim="800000"/>
            <a:headEnd/>
            <a:tailEnd/>
          </a:ln>
        </p:spPr>
        <p:txBody>
          <a:bodyPr wrap="none" anchor="ctr"/>
          <a:lstStyle/>
          <a:p>
            <a:pPr algn="ctr" eaLnBrk="0" hangingPunct="0"/>
            <a:r>
              <a:rPr lang="en-GB" sz="3200" b="1" baseline="-25000" dirty="0">
                <a:solidFill>
                  <a:srgbClr val="000099"/>
                </a:solidFill>
                <a:latin typeface="Agrofont" pitchFamily="34" charset="0"/>
                <a:cs typeface="Times New Roman" pitchFamily="18" charset="0"/>
              </a:rPr>
              <a:t>Reg. (CE) 178/2002:</a:t>
            </a:r>
          </a:p>
          <a:p>
            <a:pPr algn="ctr" eaLnBrk="0" hangingPunct="0"/>
            <a:r>
              <a:rPr lang="nl-NL" sz="3200" b="1" baseline="-25000" dirty="0">
                <a:solidFill>
                  <a:srgbClr val="000099"/>
                </a:solidFill>
                <a:latin typeface="Agrofont" pitchFamily="34" charset="0"/>
                <a:cs typeface="Times New Roman" pitchFamily="18" charset="0"/>
              </a:rPr>
              <a:t>Legea General</a:t>
            </a:r>
            <a:r>
              <a:rPr lang="ro-RO" sz="3200" b="1" baseline="-25000" dirty="0">
                <a:solidFill>
                  <a:srgbClr val="000099"/>
                </a:solidFill>
                <a:latin typeface="Agrofont" pitchFamily="34" charset="0"/>
                <a:cs typeface="Times New Roman" pitchFamily="18" charset="0"/>
              </a:rPr>
              <a:t>ă</a:t>
            </a:r>
            <a:r>
              <a:rPr lang="nl-NL" sz="3200" b="1" baseline="-25000" dirty="0">
                <a:solidFill>
                  <a:srgbClr val="000099"/>
                </a:solidFill>
                <a:latin typeface="Agrofont" pitchFamily="34" charset="0"/>
                <a:cs typeface="Times New Roman" pitchFamily="18" charset="0"/>
              </a:rPr>
              <a:t> a Alimentelor</a:t>
            </a:r>
          </a:p>
        </p:txBody>
      </p:sp>
      <p:sp>
        <p:nvSpPr>
          <p:cNvPr id="6" name="Rectangle 24"/>
          <p:cNvSpPr>
            <a:spLocks noChangeArrowheads="1"/>
          </p:cNvSpPr>
          <p:nvPr/>
        </p:nvSpPr>
        <p:spPr bwMode="auto">
          <a:xfrm>
            <a:off x="228600" y="5180633"/>
            <a:ext cx="8610600" cy="1008063"/>
          </a:xfrm>
          <a:prstGeom prst="rect">
            <a:avLst/>
          </a:prstGeom>
          <a:solidFill>
            <a:srgbClr val="00FF00"/>
          </a:solidFill>
          <a:ln w="9525">
            <a:solidFill>
              <a:schemeClr val="tx1"/>
            </a:solidFill>
            <a:miter lim="800000"/>
            <a:headEnd/>
            <a:tailEnd/>
          </a:ln>
        </p:spPr>
        <p:txBody>
          <a:bodyPr wrap="none" anchor="ctr"/>
          <a:lstStyle/>
          <a:p>
            <a:pPr algn="ctr" eaLnBrk="0" hangingPunct="0">
              <a:defRPr/>
            </a:pPr>
            <a:endParaRPr lang="ro-RO" sz="3200" b="1" baseline="-25000" dirty="0">
              <a:solidFill>
                <a:srgbClr val="000099"/>
              </a:solidFill>
              <a:latin typeface="Agrofont" pitchFamily="34" charset="0"/>
            </a:endParaRPr>
          </a:p>
          <a:p>
            <a:pPr algn="ctr" eaLnBrk="0" hangingPunct="0">
              <a:defRPr/>
            </a:pPr>
            <a:endParaRPr lang="ro-RO" sz="3200" b="1" baseline="-25000" dirty="0">
              <a:solidFill>
                <a:srgbClr val="000099"/>
              </a:solidFill>
              <a:latin typeface="Agrofont" pitchFamily="34" charset="0"/>
            </a:endParaRPr>
          </a:p>
          <a:p>
            <a:pPr algn="ctr" eaLnBrk="0" hangingPunct="0">
              <a:defRPr/>
            </a:pPr>
            <a:r>
              <a:rPr lang="ru-RU" sz="2800" b="1" baseline="-25000" dirty="0" err="1">
                <a:solidFill>
                  <a:srgbClr val="000099"/>
                </a:solidFill>
                <a:latin typeface="+mj-lt"/>
              </a:rPr>
              <a:t>Regulamentul</a:t>
            </a:r>
            <a:r>
              <a:rPr lang="en-GB" sz="2800" b="1" baseline="-25000" dirty="0">
                <a:solidFill>
                  <a:srgbClr val="000099"/>
                </a:solidFill>
                <a:latin typeface="+mj-lt"/>
              </a:rPr>
              <a:t>(CE) 882/2004: </a:t>
            </a:r>
            <a:r>
              <a:rPr lang="en-GB" sz="2800" b="1" baseline="-25000" dirty="0" err="1" smtClean="0">
                <a:solidFill>
                  <a:srgbClr val="000099"/>
                </a:solidFill>
                <a:latin typeface="+mj-lt"/>
              </a:rPr>
              <a:t>Legea</a:t>
            </a:r>
            <a:r>
              <a:rPr lang="en-GB" sz="2800" b="1" baseline="-25000" dirty="0" smtClean="0">
                <a:solidFill>
                  <a:srgbClr val="000099"/>
                </a:solidFill>
                <a:latin typeface="+mj-lt"/>
              </a:rPr>
              <a:t> nr.50</a:t>
            </a:r>
            <a:endParaRPr lang="en-GB" sz="2800" b="1" baseline="-25000" dirty="0">
              <a:solidFill>
                <a:srgbClr val="000099"/>
              </a:solidFill>
              <a:latin typeface="+mj-lt"/>
            </a:endParaRPr>
          </a:p>
          <a:p>
            <a:pPr algn="ctr" eaLnBrk="0" hangingPunct="0">
              <a:defRPr/>
            </a:pPr>
            <a:r>
              <a:rPr lang="nl-NL" sz="2800" b="1" baseline="-25000" dirty="0">
                <a:solidFill>
                  <a:srgbClr val="000099"/>
                </a:solidFill>
                <a:latin typeface="+mj-lt"/>
                <a:cs typeface="Times New Roman" pitchFamily="18" charset="0"/>
              </a:rPr>
              <a:t>Control</a:t>
            </a:r>
            <a:r>
              <a:rPr lang="ro-RO" sz="2800" b="1" baseline="-25000" dirty="0">
                <a:solidFill>
                  <a:srgbClr val="000099"/>
                </a:solidFill>
                <a:latin typeface="+mj-lt"/>
                <a:cs typeface="Times New Roman" pitchFamily="18" charset="0"/>
              </a:rPr>
              <a:t>ul</a:t>
            </a:r>
            <a:r>
              <a:rPr lang="nl-NL" sz="2800" b="1" baseline="-25000" dirty="0">
                <a:solidFill>
                  <a:srgbClr val="000099"/>
                </a:solidFill>
                <a:latin typeface="+mj-lt"/>
                <a:cs typeface="Times New Roman" pitchFamily="18" charset="0"/>
              </a:rPr>
              <a:t> Ofic</a:t>
            </a:r>
            <a:r>
              <a:rPr lang="ro-RO" sz="2800" b="1" baseline="-25000" dirty="0">
                <a:solidFill>
                  <a:srgbClr val="000099"/>
                </a:solidFill>
                <a:latin typeface="+mj-lt"/>
                <a:cs typeface="Times New Roman" pitchFamily="18" charset="0"/>
              </a:rPr>
              <a:t>i</a:t>
            </a:r>
            <a:r>
              <a:rPr lang="nl-NL" sz="2800" b="1" baseline="-25000" dirty="0">
                <a:solidFill>
                  <a:srgbClr val="000099"/>
                </a:solidFill>
                <a:latin typeface="+mj-lt"/>
                <a:cs typeface="Times New Roman" pitchFamily="18" charset="0"/>
              </a:rPr>
              <a:t>al al Alimentelor </a:t>
            </a:r>
            <a:r>
              <a:rPr lang="ro-RO" sz="2800" b="1" baseline="-25000" dirty="0">
                <a:solidFill>
                  <a:srgbClr val="000099"/>
                </a:solidFill>
                <a:latin typeface="+mj-lt"/>
                <a:cs typeface="Times New Roman" pitchFamily="18" charset="0"/>
              </a:rPr>
              <a:t>ş</a:t>
            </a:r>
            <a:r>
              <a:rPr lang="nl-NL" sz="2800" b="1" baseline="-25000" dirty="0">
                <a:solidFill>
                  <a:srgbClr val="000099"/>
                </a:solidFill>
                <a:latin typeface="+mj-lt"/>
                <a:cs typeface="Times New Roman" pitchFamily="18" charset="0"/>
              </a:rPr>
              <a:t>i Hranei</a:t>
            </a:r>
            <a:r>
              <a:rPr lang="ro-RO" sz="2800" b="1" baseline="-25000" dirty="0">
                <a:solidFill>
                  <a:srgbClr val="000099"/>
                </a:solidFill>
                <a:latin typeface="+mj-lt"/>
                <a:cs typeface="Times New Roman" pitchFamily="18" charset="0"/>
              </a:rPr>
              <a:t> pentru</a:t>
            </a:r>
            <a:r>
              <a:rPr lang="nl-NL" sz="2800" b="1" baseline="-25000" dirty="0">
                <a:solidFill>
                  <a:srgbClr val="000099"/>
                </a:solidFill>
                <a:latin typeface="+mj-lt"/>
                <a:cs typeface="Times New Roman" pitchFamily="18" charset="0"/>
              </a:rPr>
              <a:t> animale</a:t>
            </a:r>
            <a:endParaRPr lang="ro-RO" sz="2800" b="1" baseline="-25000" dirty="0">
              <a:solidFill>
                <a:srgbClr val="000099"/>
              </a:solidFill>
              <a:latin typeface="+mj-lt"/>
              <a:cs typeface="Times New Roman" pitchFamily="18" charset="0"/>
            </a:endParaRPr>
          </a:p>
          <a:p>
            <a:pPr algn="ctr" eaLnBrk="0" hangingPunct="0">
              <a:defRPr/>
            </a:pPr>
            <a:r>
              <a:rPr lang="nl-NL" sz="3200" b="1" baseline="-25000" dirty="0" smtClean="0">
                <a:latin typeface="Agrofont" pitchFamily="34" charset="0"/>
              </a:rPr>
              <a:t> </a:t>
            </a:r>
            <a:endParaRPr lang="ro-RO" sz="3200" b="1" baseline="-25000" dirty="0">
              <a:latin typeface="Agrofont" pitchFamily="34" charset="0"/>
            </a:endParaRPr>
          </a:p>
          <a:p>
            <a:pPr algn="ctr" eaLnBrk="0" hangingPunct="0">
              <a:defRPr/>
            </a:pPr>
            <a:endParaRPr lang="nl-NL" sz="3200" b="1" baseline="-25000" dirty="0">
              <a:latin typeface="Agrofont" pitchFamily="34" charset="0"/>
            </a:endParaRPr>
          </a:p>
        </p:txBody>
      </p:sp>
      <p:sp>
        <p:nvSpPr>
          <p:cNvPr id="7" name="Rectangle 3"/>
          <p:cNvSpPr>
            <a:spLocks noChangeArrowheads="1"/>
          </p:cNvSpPr>
          <p:nvPr/>
        </p:nvSpPr>
        <p:spPr bwMode="auto">
          <a:xfrm>
            <a:off x="228600" y="2300908"/>
            <a:ext cx="1295400" cy="1223963"/>
          </a:xfrm>
          <a:prstGeom prst="rect">
            <a:avLst/>
          </a:prstGeom>
          <a:solidFill>
            <a:srgbClr val="00FFFF"/>
          </a:solidFill>
          <a:ln w="9525">
            <a:solidFill>
              <a:schemeClr val="tx1"/>
            </a:solidFill>
            <a:miter lim="800000"/>
            <a:headEnd/>
            <a:tailEnd/>
          </a:ln>
        </p:spPr>
        <p:txBody>
          <a:bodyPr wrap="none" anchor="ctr"/>
          <a:lstStyle/>
          <a:p>
            <a:pPr algn="ctr"/>
            <a:r>
              <a:rPr lang="ro-RO" b="1" dirty="0">
                <a:solidFill>
                  <a:srgbClr val="000066"/>
                </a:solidFill>
                <a:latin typeface="Arial" charset="0"/>
              </a:rPr>
              <a:t>I</a:t>
            </a:r>
            <a:r>
              <a:rPr lang="en-US" b="1" dirty="0" err="1">
                <a:solidFill>
                  <a:srgbClr val="000066"/>
                </a:solidFill>
                <a:latin typeface="Arial" charset="0"/>
              </a:rPr>
              <a:t>giena</a:t>
            </a:r>
            <a:endParaRPr lang="ro-RO" b="1" dirty="0">
              <a:solidFill>
                <a:srgbClr val="000066"/>
              </a:solidFill>
              <a:latin typeface="Arial" charset="0"/>
            </a:endParaRPr>
          </a:p>
          <a:p>
            <a:pPr algn="ctr"/>
            <a:r>
              <a:rPr lang="ro-RO" b="1" dirty="0">
                <a:solidFill>
                  <a:srgbClr val="000066"/>
                </a:solidFill>
                <a:latin typeface="Arial" charset="0"/>
              </a:rPr>
              <a:t>G</a:t>
            </a:r>
            <a:r>
              <a:rPr lang="en-US" b="1" dirty="0" err="1">
                <a:solidFill>
                  <a:srgbClr val="000066"/>
                </a:solidFill>
                <a:latin typeface="Arial" charset="0"/>
              </a:rPr>
              <a:t>eneral</a:t>
            </a:r>
            <a:r>
              <a:rPr lang="ro-RO" b="1" dirty="0">
                <a:solidFill>
                  <a:srgbClr val="000066"/>
                </a:solidFill>
                <a:latin typeface="Arial" charset="0"/>
              </a:rPr>
              <a:t>ă</a:t>
            </a:r>
          </a:p>
          <a:p>
            <a:pPr algn="ctr"/>
            <a:r>
              <a:rPr lang="en-US" b="1" dirty="0">
                <a:solidFill>
                  <a:srgbClr val="000066"/>
                </a:solidFill>
                <a:latin typeface="Arial" charset="0"/>
              </a:rPr>
              <a:t>a</a:t>
            </a:r>
            <a:endParaRPr lang="ro-RO" b="1" dirty="0">
              <a:solidFill>
                <a:srgbClr val="000066"/>
              </a:solidFill>
              <a:latin typeface="Arial" charset="0"/>
            </a:endParaRPr>
          </a:p>
          <a:p>
            <a:pPr algn="ctr"/>
            <a:r>
              <a:rPr lang="ro-RO" b="1" dirty="0">
                <a:solidFill>
                  <a:srgbClr val="000066"/>
                </a:solidFill>
                <a:latin typeface="Arial" charset="0"/>
              </a:rPr>
              <a:t>A</a:t>
            </a:r>
            <a:r>
              <a:rPr lang="en-US" b="1" dirty="0" err="1">
                <a:solidFill>
                  <a:srgbClr val="000066"/>
                </a:solidFill>
                <a:latin typeface="Arial" charset="0"/>
              </a:rPr>
              <a:t>limentelor</a:t>
            </a:r>
            <a:endParaRPr lang="en-GB" b="1" dirty="0">
              <a:solidFill>
                <a:srgbClr val="000066"/>
              </a:solidFill>
              <a:latin typeface="Arial" charset="0"/>
            </a:endParaRPr>
          </a:p>
        </p:txBody>
      </p:sp>
      <p:sp>
        <p:nvSpPr>
          <p:cNvPr id="8" name="Line 15"/>
          <p:cNvSpPr>
            <a:spLocks noChangeShapeType="1"/>
          </p:cNvSpPr>
          <p:nvPr/>
        </p:nvSpPr>
        <p:spPr bwMode="auto">
          <a:xfrm>
            <a:off x="838200" y="3558208"/>
            <a:ext cx="0" cy="381000"/>
          </a:xfrm>
          <a:prstGeom prst="line">
            <a:avLst/>
          </a:prstGeom>
          <a:noFill/>
          <a:ln w="76200">
            <a:solidFill>
              <a:schemeClr val="tx1"/>
            </a:solidFill>
            <a:round/>
            <a:headEnd/>
            <a:tailEnd type="triangle" w="med" len="med"/>
          </a:ln>
        </p:spPr>
        <p:txBody>
          <a:bodyPr/>
          <a:lstStyle/>
          <a:p>
            <a:endParaRPr lang="ru-RU"/>
          </a:p>
        </p:txBody>
      </p:sp>
      <p:sp>
        <p:nvSpPr>
          <p:cNvPr id="9" name="Rectangle 9"/>
          <p:cNvSpPr>
            <a:spLocks noChangeArrowheads="1"/>
          </p:cNvSpPr>
          <p:nvPr/>
        </p:nvSpPr>
        <p:spPr bwMode="auto">
          <a:xfrm>
            <a:off x="304800" y="3939208"/>
            <a:ext cx="1344612" cy="1079500"/>
          </a:xfrm>
          <a:prstGeom prst="rect">
            <a:avLst/>
          </a:prstGeom>
          <a:solidFill>
            <a:srgbClr val="99CCFF"/>
          </a:solidFill>
          <a:ln w="9525">
            <a:solidFill>
              <a:schemeClr val="tx1"/>
            </a:solidFill>
            <a:miter lim="800000"/>
            <a:headEnd/>
            <a:tailEnd/>
          </a:ln>
        </p:spPr>
        <p:txBody>
          <a:bodyPr wrap="none" anchor="ctr"/>
          <a:lstStyle/>
          <a:p>
            <a:pPr algn="ctr">
              <a:defRPr/>
            </a:pPr>
            <a:endParaRPr lang="ro-RO" b="1" dirty="0">
              <a:solidFill>
                <a:srgbClr val="CC9900"/>
              </a:solidFill>
              <a:latin typeface="Arial" charset="0"/>
            </a:endParaRPr>
          </a:p>
          <a:p>
            <a:pPr algn="ctr">
              <a:defRPr/>
            </a:pPr>
            <a:endParaRPr lang="ro-RO" b="1" dirty="0">
              <a:solidFill>
                <a:srgbClr val="CC9900"/>
              </a:solidFill>
              <a:latin typeface="Arial" charset="0"/>
            </a:endParaRPr>
          </a:p>
          <a:p>
            <a:pPr algn="ctr">
              <a:defRPr/>
            </a:pPr>
            <a:r>
              <a:rPr lang="en-GB" b="1" dirty="0" err="1">
                <a:solidFill>
                  <a:srgbClr val="CC9900"/>
                </a:solidFill>
                <a:latin typeface="Arial" charset="0"/>
              </a:rPr>
              <a:t>Reg.CE</a:t>
            </a:r>
            <a:r>
              <a:rPr lang="en-GB" b="1" dirty="0">
                <a:solidFill>
                  <a:srgbClr val="FFFF00"/>
                </a:solidFill>
                <a:latin typeface="Arial" charset="0"/>
              </a:rPr>
              <a:t> </a:t>
            </a:r>
          </a:p>
          <a:p>
            <a:pPr algn="ctr">
              <a:defRPr/>
            </a:pPr>
            <a:r>
              <a:rPr lang="en-GB" b="1" dirty="0">
                <a:solidFill>
                  <a:srgbClr val="000066"/>
                </a:solidFill>
                <a:latin typeface="Arial" charset="0"/>
              </a:rPr>
              <a:t>852/2004</a:t>
            </a:r>
            <a:endParaRPr lang="ro-RO" b="1" dirty="0">
              <a:solidFill>
                <a:srgbClr val="000066"/>
              </a:solidFill>
              <a:latin typeface="Arial" charset="0"/>
            </a:endParaRPr>
          </a:p>
          <a:p>
            <a:pPr algn="ctr">
              <a:defRPr/>
            </a:pPr>
            <a:r>
              <a:rPr lang="ro-RO" sz="1600" b="1" dirty="0">
                <a:solidFill>
                  <a:srgbClr val="000066"/>
                </a:solidFill>
                <a:latin typeface="+mj-lt"/>
              </a:rPr>
              <a:t>HG</a:t>
            </a:r>
            <a:r>
              <a:rPr lang="en-US" sz="1600" b="1" dirty="0">
                <a:solidFill>
                  <a:srgbClr val="000066"/>
                </a:solidFill>
                <a:latin typeface="+mj-lt"/>
              </a:rPr>
              <a:t>.</a:t>
            </a:r>
            <a:r>
              <a:rPr lang="ro-RO" sz="1600" b="1" dirty="0">
                <a:solidFill>
                  <a:srgbClr val="000066"/>
                </a:solidFill>
                <a:latin typeface="+mj-lt"/>
              </a:rPr>
              <a:t> 412/2010</a:t>
            </a:r>
          </a:p>
          <a:p>
            <a:pPr algn="ctr">
              <a:defRPr/>
            </a:pPr>
            <a:endParaRPr lang="ro-RO" b="1" dirty="0">
              <a:solidFill>
                <a:srgbClr val="000066"/>
              </a:solidFill>
              <a:latin typeface="Arial" charset="0"/>
            </a:endParaRPr>
          </a:p>
          <a:p>
            <a:pPr algn="ctr">
              <a:defRPr/>
            </a:pPr>
            <a:endParaRPr lang="en-GB" b="1" dirty="0">
              <a:solidFill>
                <a:srgbClr val="000066"/>
              </a:solidFill>
              <a:latin typeface="Arial" charset="0"/>
            </a:endParaRPr>
          </a:p>
        </p:txBody>
      </p:sp>
      <p:sp>
        <p:nvSpPr>
          <p:cNvPr id="10" name="Rectangle 4"/>
          <p:cNvSpPr>
            <a:spLocks noChangeArrowheads="1"/>
          </p:cNvSpPr>
          <p:nvPr/>
        </p:nvSpPr>
        <p:spPr bwMode="auto">
          <a:xfrm>
            <a:off x="1676400" y="2300908"/>
            <a:ext cx="1371600" cy="1223963"/>
          </a:xfrm>
          <a:prstGeom prst="rect">
            <a:avLst/>
          </a:prstGeom>
          <a:solidFill>
            <a:srgbClr val="00FFFF"/>
          </a:solidFill>
          <a:ln w="9525">
            <a:solidFill>
              <a:schemeClr val="tx1"/>
            </a:solidFill>
            <a:miter lim="800000"/>
            <a:headEnd/>
            <a:tailEnd/>
          </a:ln>
        </p:spPr>
        <p:txBody>
          <a:bodyPr wrap="none" anchor="ctr"/>
          <a:lstStyle/>
          <a:p>
            <a:pPr algn="ctr"/>
            <a:r>
              <a:rPr lang="ro-RO" b="1">
                <a:solidFill>
                  <a:srgbClr val="000066"/>
                </a:solidFill>
                <a:latin typeface="Arial" charset="0"/>
              </a:rPr>
              <a:t>I</a:t>
            </a:r>
            <a:r>
              <a:rPr lang="en-US" b="1">
                <a:solidFill>
                  <a:srgbClr val="000066"/>
                </a:solidFill>
                <a:latin typeface="Arial" charset="0"/>
              </a:rPr>
              <a:t>giena</a:t>
            </a:r>
            <a:endParaRPr lang="ro-RO" b="1">
              <a:solidFill>
                <a:srgbClr val="000066"/>
              </a:solidFill>
              <a:latin typeface="Arial" charset="0"/>
            </a:endParaRPr>
          </a:p>
          <a:p>
            <a:pPr algn="ctr"/>
            <a:r>
              <a:rPr lang="ro-RO" b="1">
                <a:solidFill>
                  <a:srgbClr val="000066"/>
                </a:solidFill>
                <a:latin typeface="Arial" charset="0"/>
              </a:rPr>
              <a:t>A</a:t>
            </a:r>
            <a:r>
              <a:rPr lang="en-US" b="1">
                <a:solidFill>
                  <a:srgbClr val="000066"/>
                </a:solidFill>
                <a:latin typeface="Arial" charset="0"/>
              </a:rPr>
              <a:t>limentelor</a:t>
            </a:r>
            <a:endParaRPr lang="ro-RO" b="1">
              <a:solidFill>
                <a:srgbClr val="000066"/>
              </a:solidFill>
              <a:latin typeface="Arial" charset="0"/>
            </a:endParaRPr>
          </a:p>
          <a:p>
            <a:pPr algn="ctr"/>
            <a:r>
              <a:rPr lang="en-US" b="1">
                <a:solidFill>
                  <a:srgbClr val="000066"/>
                </a:solidFill>
                <a:latin typeface="Arial" charset="0"/>
              </a:rPr>
              <a:t>de </a:t>
            </a:r>
            <a:r>
              <a:rPr lang="ro-RO" b="1">
                <a:solidFill>
                  <a:srgbClr val="000066"/>
                </a:solidFill>
                <a:latin typeface="Arial" charset="0"/>
              </a:rPr>
              <a:t>O</a:t>
            </a:r>
            <a:r>
              <a:rPr lang="en-US" b="1">
                <a:solidFill>
                  <a:srgbClr val="000066"/>
                </a:solidFill>
                <a:latin typeface="Arial" charset="0"/>
              </a:rPr>
              <a:t>rigine</a:t>
            </a:r>
            <a:endParaRPr lang="ro-RO" b="1">
              <a:solidFill>
                <a:srgbClr val="000066"/>
              </a:solidFill>
              <a:latin typeface="Arial" charset="0"/>
            </a:endParaRPr>
          </a:p>
          <a:p>
            <a:pPr algn="ctr"/>
            <a:r>
              <a:rPr lang="ro-RO" b="1">
                <a:solidFill>
                  <a:srgbClr val="000066"/>
                </a:solidFill>
                <a:latin typeface="Arial" charset="0"/>
              </a:rPr>
              <a:t>A</a:t>
            </a:r>
            <a:r>
              <a:rPr lang="en-US" b="1">
                <a:solidFill>
                  <a:srgbClr val="000066"/>
                </a:solidFill>
                <a:latin typeface="Arial" charset="0"/>
              </a:rPr>
              <a:t>nimal</a:t>
            </a:r>
            <a:r>
              <a:rPr lang="ro-RO" b="1">
                <a:solidFill>
                  <a:srgbClr val="000066"/>
                </a:solidFill>
                <a:latin typeface="Arial" charset="0"/>
              </a:rPr>
              <a:t>ă</a:t>
            </a:r>
            <a:endParaRPr lang="en-GB" b="1">
              <a:solidFill>
                <a:srgbClr val="000066"/>
              </a:solidFill>
              <a:latin typeface="Arial" charset="0"/>
            </a:endParaRPr>
          </a:p>
        </p:txBody>
      </p:sp>
      <p:sp>
        <p:nvSpPr>
          <p:cNvPr id="11" name="Line 16"/>
          <p:cNvSpPr>
            <a:spLocks noChangeShapeType="1"/>
          </p:cNvSpPr>
          <p:nvPr/>
        </p:nvSpPr>
        <p:spPr bwMode="auto">
          <a:xfrm>
            <a:off x="2339975" y="3524871"/>
            <a:ext cx="0" cy="381000"/>
          </a:xfrm>
          <a:prstGeom prst="line">
            <a:avLst/>
          </a:prstGeom>
          <a:noFill/>
          <a:ln w="76200">
            <a:solidFill>
              <a:schemeClr val="tx1"/>
            </a:solidFill>
            <a:round/>
            <a:headEnd/>
            <a:tailEnd type="triangle" w="med" len="med"/>
          </a:ln>
        </p:spPr>
        <p:txBody>
          <a:bodyPr/>
          <a:lstStyle/>
          <a:p>
            <a:endParaRPr lang="ru-RU"/>
          </a:p>
        </p:txBody>
      </p:sp>
      <p:sp>
        <p:nvSpPr>
          <p:cNvPr id="12" name="Rectangle 10"/>
          <p:cNvSpPr>
            <a:spLocks noChangeArrowheads="1"/>
          </p:cNvSpPr>
          <p:nvPr/>
        </p:nvSpPr>
        <p:spPr bwMode="auto">
          <a:xfrm>
            <a:off x="1828800" y="3939208"/>
            <a:ext cx="1428750" cy="1079500"/>
          </a:xfrm>
          <a:prstGeom prst="rect">
            <a:avLst/>
          </a:prstGeom>
          <a:solidFill>
            <a:srgbClr val="99CCFF"/>
          </a:solidFill>
          <a:ln w="9525">
            <a:solidFill>
              <a:schemeClr val="tx1"/>
            </a:solidFill>
            <a:miter lim="800000"/>
            <a:headEnd/>
            <a:tailEnd/>
          </a:ln>
        </p:spPr>
        <p:txBody>
          <a:bodyPr wrap="none" anchor="ctr"/>
          <a:lstStyle/>
          <a:p>
            <a:pPr algn="ctr">
              <a:defRPr/>
            </a:pPr>
            <a:r>
              <a:rPr lang="en-GB" b="1" dirty="0" err="1">
                <a:solidFill>
                  <a:srgbClr val="CC9900"/>
                </a:solidFill>
                <a:latin typeface="Arial" charset="0"/>
              </a:rPr>
              <a:t>Reg.CE</a:t>
            </a:r>
            <a:r>
              <a:rPr lang="en-GB" b="1" dirty="0">
                <a:solidFill>
                  <a:srgbClr val="FFFF00"/>
                </a:solidFill>
                <a:latin typeface="Arial" charset="0"/>
              </a:rPr>
              <a:t> </a:t>
            </a:r>
          </a:p>
          <a:p>
            <a:pPr algn="ctr">
              <a:defRPr/>
            </a:pPr>
            <a:r>
              <a:rPr lang="en-GB" b="1" dirty="0">
                <a:solidFill>
                  <a:srgbClr val="000066"/>
                </a:solidFill>
                <a:latin typeface="Arial" charset="0"/>
              </a:rPr>
              <a:t>853/2004</a:t>
            </a:r>
            <a:endParaRPr lang="ro-RO" b="1" dirty="0">
              <a:solidFill>
                <a:srgbClr val="000066"/>
              </a:solidFill>
              <a:latin typeface="Arial" charset="0"/>
            </a:endParaRPr>
          </a:p>
          <a:p>
            <a:pPr algn="ctr">
              <a:defRPr/>
            </a:pPr>
            <a:r>
              <a:rPr lang="ro-RO" sz="1600" b="1" dirty="0">
                <a:solidFill>
                  <a:srgbClr val="000066"/>
                </a:solidFill>
                <a:latin typeface="+mj-lt"/>
              </a:rPr>
              <a:t>HG</a:t>
            </a:r>
            <a:r>
              <a:rPr lang="en-US" sz="1600" b="1" dirty="0">
                <a:solidFill>
                  <a:srgbClr val="000066"/>
                </a:solidFill>
                <a:latin typeface="+mj-lt"/>
              </a:rPr>
              <a:t>.</a:t>
            </a:r>
            <a:r>
              <a:rPr lang="ro-RO" sz="1600" b="1" dirty="0">
                <a:solidFill>
                  <a:srgbClr val="000066"/>
                </a:solidFill>
                <a:latin typeface="+mj-lt"/>
              </a:rPr>
              <a:t> 435/2010</a:t>
            </a:r>
            <a:endParaRPr lang="en-GB" sz="1600" b="1" dirty="0">
              <a:solidFill>
                <a:srgbClr val="000066"/>
              </a:solidFill>
              <a:latin typeface="+mj-lt"/>
            </a:endParaRPr>
          </a:p>
        </p:txBody>
      </p:sp>
      <p:sp>
        <p:nvSpPr>
          <p:cNvPr id="13" name="Rectangle 5"/>
          <p:cNvSpPr>
            <a:spLocks noChangeArrowheads="1"/>
          </p:cNvSpPr>
          <p:nvPr/>
        </p:nvSpPr>
        <p:spPr bwMode="auto">
          <a:xfrm>
            <a:off x="3276600" y="2262808"/>
            <a:ext cx="1371600" cy="1223963"/>
          </a:xfrm>
          <a:prstGeom prst="rect">
            <a:avLst/>
          </a:prstGeom>
          <a:solidFill>
            <a:srgbClr val="00FFFF"/>
          </a:solidFill>
          <a:ln w="9525">
            <a:solidFill>
              <a:schemeClr val="tx1"/>
            </a:solidFill>
            <a:miter lim="800000"/>
            <a:headEnd/>
            <a:tailEnd/>
          </a:ln>
        </p:spPr>
        <p:txBody>
          <a:bodyPr wrap="none" anchor="ctr"/>
          <a:lstStyle/>
          <a:p>
            <a:pPr algn="ctr"/>
            <a:r>
              <a:rPr lang="en-US" b="1">
                <a:solidFill>
                  <a:srgbClr val="000066"/>
                </a:solidFill>
                <a:latin typeface="Arial" charset="0"/>
              </a:rPr>
              <a:t>Controlul</a:t>
            </a:r>
            <a:endParaRPr lang="ro-RO" b="1">
              <a:solidFill>
                <a:srgbClr val="000066"/>
              </a:solidFill>
              <a:latin typeface="Arial" charset="0"/>
            </a:endParaRPr>
          </a:p>
          <a:p>
            <a:pPr algn="ctr"/>
            <a:r>
              <a:rPr lang="ro-RO" b="1">
                <a:solidFill>
                  <a:srgbClr val="000066"/>
                </a:solidFill>
                <a:latin typeface="Arial" charset="0"/>
              </a:rPr>
              <a:t>O</a:t>
            </a:r>
            <a:r>
              <a:rPr lang="en-US" b="1">
                <a:solidFill>
                  <a:srgbClr val="000066"/>
                </a:solidFill>
                <a:latin typeface="Arial" charset="0"/>
              </a:rPr>
              <a:t>ficial</a:t>
            </a:r>
            <a:r>
              <a:rPr lang="ro-RO" b="1">
                <a:solidFill>
                  <a:srgbClr val="000066"/>
                </a:solidFill>
                <a:latin typeface="Arial" charset="0"/>
              </a:rPr>
              <a:t> </a:t>
            </a:r>
            <a:r>
              <a:rPr lang="en-US" b="1">
                <a:solidFill>
                  <a:srgbClr val="000066"/>
                </a:solidFill>
                <a:latin typeface="Arial" charset="0"/>
              </a:rPr>
              <a:t>al</a:t>
            </a:r>
            <a:endParaRPr lang="ro-RO" b="1">
              <a:solidFill>
                <a:srgbClr val="000066"/>
              </a:solidFill>
              <a:latin typeface="Arial" charset="0"/>
            </a:endParaRPr>
          </a:p>
          <a:p>
            <a:pPr algn="ctr"/>
            <a:r>
              <a:rPr lang="ro-RO" b="1">
                <a:solidFill>
                  <a:srgbClr val="000066"/>
                </a:solidFill>
                <a:latin typeface="Arial" charset="0"/>
              </a:rPr>
              <a:t>A</a:t>
            </a:r>
            <a:r>
              <a:rPr lang="en-US" b="1">
                <a:solidFill>
                  <a:srgbClr val="000066"/>
                </a:solidFill>
                <a:latin typeface="Arial" charset="0"/>
              </a:rPr>
              <a:t>lim.</a:t>
            </a:r>
            <a:r>
              <a:rPr lang="ro-RO" b="1">
                <a:solidFill>
                  <a:srgbClr val="000066"/>
                </a:solidFill>
                <a:latin typeface="Arial" charset="0"/>
              </a:rPr>
              <a:t>O</a:t>
            </a:r>
            <a:r>
              <a:rPr lang="en-US" b="1">
                <a:solidFill>
                  <a:srgbClr val="000066"/>
                </a:solidFill>
                <a:latin typeface="Arial" charset="0"/>
              </a:rPr>
              <a:t>rigine</a:t>
            </a:r>
            <a:endParaRPr lang="ro-RO" b="1">
              <a:solidFill>
                <a:srgbClr val="000066"/>
              </a:solidFill>
              <a:latin typeface="Arial" charset="0"/>
            </a:endParaRPr>
          </a:p>
          <a:p>
            <a:pPr algn="ctr"/>
            <a:r>
              <a:rPr lang="en-US" b="1">
                <a:solidFill>
                  <a:srgbClr val="000066"/>
                </a:solidFill>
                <a:latin typeface="Arial" charset="0"/>
              </a:rPr>
              <a:t>Animal</a:t>
            </a:r>
            <a:r>
              <a:rPr lang="ro-RO" b="1">
                <a:solidFill>
                  <a:srgbClr val="000066"/>
                </a:solidFill>
                <a:latin typeface="Arial" charset="0"/>
              </a:rPr>
              <a:t>ă</a:t>
            </a:r>
            <a:endParaRPr lang="en-GB" b="1">
              <a:solidFill>
                <a:srgbClr val="000066"/>
              </a:solidFill>
              <a:latin typeface="Arial" charset="0"/>
            </a:endParaRPr>
          </a:p>
        </p:txBody>
      </p:sp>
      <p:sp>
        <p:nvSpPr>
          <p:cNvPr id="14" name="Line 16"/>
          <p:cNvSpPr>
            <a:spLocks noChangeShapeType="1"/>
          </p:cNvSpPr>
          <p:nvPr/>
        </p:nvSpPr>
        <p:spPr bwMode="auto">
          <a:xfrm>
            <a:off x="4038600" y="3558208"/>
            <a:ext cx="0" cy="381000"/>
          </a:xfrm>
          <a:prstGeom prst="line">
            <a:avLst/>
          </a:prstGeom>
          <a:noFill/>
          <a:ln w="76200">
            <a:solidFill>
              <a:schemeClr val="tx1"/>
            </a:solidFill>
            <a:round/>
            <a:headEnd/>
            <a:tailEnd type="triangle" w="med" len="med"/>
          </a:ln>
        </p:spPr>
        <p:txBody>
          <a:bodyPr/>
          <a:lstStyle/>
          <a:p>
            <a:endParaRPr lang="ru-RU"/>
          </a:p>
        </p:txBody>
      </p:sp>
      <p:sp>
        <p:nvSpPr>
          <p:cNvPr id="15" name="Rectangle 11"/>
          <p:cNvSpPr>
            <a:spLocks noChangeArrowheads="1"/>
          </p:cNvSpPr>
          <p:nvPr/>
        </p:nvSpPr>
        <p:spPr bwMode="auto">
          <a:xfrm>
            <a:off x="3352800" y="3939208"/>
            <a:ext cx="1439862" cy="1008063"/>
          </a:xfrm>
          <a:prstGeom prst="rect">
            <a:avLst/>
          </a:prstGeom>
          <a:solidFill>
            <a:srgbClr val="99CCFF"/>
          </a:solidFill>
          <a:ln w="9525">
            <a:solidFill>
              <a:schemeClr val="tx1"/>
            </a:solidFill>
            <a:miter lim="800000"/>
            <a:headEnd/>
            <a:tailEnd/>
          </a:ln>
        </p:spPr>
        <p:txBody>
          <a:bodyPr wrap="none" anchor="ctr"/>
          <a:lstStyle/>
          <a:p>
            <a:pPr algn="ctr">
              <a:defRPr/>
            </a:pPr>
            <a:r>
              <a:rPr lang="en-GB" b="1" dirty="0" err="1">
                <a:solidFill>
                  <a:srgbClr val="CC9900"/>
                </a:solidFill>
                <a:latin typeface="Arial" charset="0"/>
              </a:rPr>
              <a:t>Reg.CE</a:t>
            </a:r>
            <a:r>
              <a:rPr lang="en-GB" b="1" dirty="0">
                <a:solidFill>
                  <a:srgbClr val="CC9900"/>
                </a:solidFill>
                <a:latin typeface="Arial" charset="0"/>
              </a:rPr>
              <a:t> </a:t>
            </a:r>
          </a:p>
          <a:p>
            <a:pPr algn="ctr">
              <a:defRPr/>
            </a:pPr>
            <a:r>
              <a:rPr lang="en-GB" b="1" dirty="0">
                <a:solidFill>
                  <a:srgbClr val="000066"/>
                </a:solidFill>
                <a:latin typeface="Arial" charset="0"/>
              </a:rPr>
              <a:t>854/2004</a:t>
            </a:r>
            <a:endParaRPr lang="ro-RO" b="1" dirty="0">
              <a:solidFill>
                <a:srgbClr val="000066"/>
              </a:solidFill>
              <a:latin typeface="Arial" charset="0"/>
            </a:endParaRPr>
          </a:p>
          <a:p>
            <a:pPr algn="ctr">
              <a:defRPr/>
            </a:pPr>
            <a:r>
              <a:rPr lang="ro-RO" sz="1600" b="1" dirty="0">
                <a:solidFill>
                  <a:srgbClr val="000066"/>
                </a:solidFill>
                <a:latin typeface="+mj-lt"/>
              </a:rPr>
              <a:t>HG</a:t>
            </a:r>
            <a:r>
              <a:rPr lang="en-US" sz="1600" b="1" dirty="0">
                <a:solidFill>
                  <a:srgbClr val="000066"/>
                </a:solidFill>
                <a:latin typeface="+mj-lt"/>
              </a:rPr>
              <a:t>.</a:t>
            </a:r>
            <a:r>
              <a:rPr lang="ro-RO" sz="1600" b="1" dirty="0">
                <a:solidFill>
                  <a:srgbClr val="000066"/>
                </a:solidFill>
                <a:latin typeface="+mj-lt"/>
              </a:rPr>
              <a:t>1112/2010</a:t>
            </a:r>
            <a:endParaRPr lang="en-GB" sz="1600" b="1" dirty="0">
              <a:solidFill>
                <a:srgbClr val="000066"/>
              </a:solidFill>
              <a:latin typeface="+mj-lt"/>
            </a:endParaRPr>
          </a:p>
        </p:txBody>
      </p:sp>
      <p:sp>
        <p:nvSpPr>
          <p:cNvPr id="16" name="Rectangle 6"/>
          <p:cNvSpPr>
            <a:spLocks noChangeArrowheads="1"/>
          </p:cNvSpPr>
          <p:nvPr/>
        </p:nvSpPr>
        <p:spPr bwMode="auto">
          <a:xfrm>
            <a:off x="4953000" y="2186608"/>
            <a:ext cx="1295400" cy="1223963"/>
          </a:xfrm>
          <a:prstGeom prst="rect">
            <a:avLst/>
          </a:prstGeom>
          <a:solidFill>
            <a:srgbClr val="00FFFF"/>
          </a:solidFill>
          <a:ln w="9525">
            <a:solidFill>
              <a:schemeClr val="tx1"/>
            </a:solidFill>
            <a:miter lim="800000"/>
            <a:headEnd/>
            <a:tailEnd/>
          </a:ln>
        </p:spPr>
        <p:txBody>
          <a:bodyPr wrap="none" anchor="ctr"/>
          <a:lstStyle/>
          <a:p>
            <a:pPr algn="ctr"/>
            <a:r>
              <a:rPr lang="en-GB" b="1" dirty="0" err="1">
                <a:solidFill>
                  <a:srgbClr val="000066"/>
                </a:solidFill>
                <a:latin typeface="Arial" charset="0"/>
              </a:rPr>
              <a:t>Zoonoze</a:t>
            </a:r>
            <a:endParaRPr lang="nl-NL" dirty="0">
              <a:solidFill>
                <a:srgbClr val="000066"/>
              </a:solidFill>
              <a:latin typeface="Arial" charset="0"/>
            </a:endParaRPr>
          </a:p>
          <a:p>
            <a:pPr algn="ctr"/>
            <a:r>
              <a:rPr lang="en-GB" b="1" dirty="0">
                <a:solidFill>
                  <a:srgbClr val="000066"/>
                </a:solidFill>
                <a:latin typeface="Arial" charset="0"/>
              </a:rPr>
              <a:t>Reg.</a:t>
            </a:r>
          </a:p>
          <a:p>
            <a:pPr algn="ctr"/>
            <a:r>
              <a:rPr lang="ro-RO" b="1" dirty="0">
                <a:solidFill>
                  <a:srgbClr val="000066"/>
                </a:solidFill>
                <a:latin typeface="Arial" charset="0"/>
              </a:rPr>
              <a:t>ş</a:t>
            </a:r>
            <a:r>
              <a:rPr lang="en-GB" b="1" dirty="0" err="1">
                <a:solidFill>
                  <a:srgbClr val="000066"/>
                </a:solidFill>
                <a:latin typeface="Arial" charset="0"/>
              </a:rPr>
              <a:t>i</a:t>
            </a:r>
            <a:endParaRPr lang="en-GB" b="1" dirty="0">
              <a:solidFill>
                <a:srgbClr val="000066"/>
              </a:solidFill>
              <a:latin typeface="Arial" charset="0"/>
            </a:endParaRPr>
          </a:p>
          <a:p>
            <a:pPr algn="ctr"/>
            <a:r>
              <a:rPr lang="en-GB" b="1" dirty="0">
                <a:solidFill>
                  <a:srgbClr val="000066"/>
                </a:solidFill>
                <a:latin typeface="Arial" charset="0"/>
              </a:rPr>
              <a:t>Directive</a:t>
            </a:r>
            <a:r>
              <a:rPr lang="nl-NL" dirty="0">
                <a:latin typeface="Arial" charset="0"/>
              </a:rPr>
              <a:t> </a:t>
            </a:r>
          </a:p>
        </p:txBody>
      </p:sp>
      <p:sp>
        <p:nvSpPr>
          <p:cNvPr id="17" name="Line 16"/>
          <p:cNvSpPr>
            <a:spLocks noChangeShapeType="1"/>
          </p:cNvSpPr>
          <p:nvPr/>
        </p:nvSpPr>
        <p:spPr bwMode="auto">
          <a:xfrm>
            <a:off x="5638800" y="3482008"/>
            <a:ext cx="0" cy="381000"/>
          </a:xfrm>
          <a:prstGeom prst="line">
            <a:avLst/>
          </a:prstGeom>
          <a:noFill/>
          <a:ln w="76200">
            <a:solidFill>
              <a:schemeClr val="tx1"/>
            </a:solidFill>
            <a:round/>
            <a:headEnd/>
            <a:tailEnd type="triangle" w="med" len="med"/>
          </a:ln>
        </p:spPr>
        <p:txBody>
          <a:bodyPr/>
          <a:lstStyle/>
          <a:p>
            <a:endParaRPr lang="ru-RU"/>
          </a:p>
        </p:txBody>
      </p:sp>
      <p:sp>
        <p:nvSpPr>
          <p:cNvPr id="18" name="Rectangle 8"/>
          <p:cNvSpPr>
            <a:spLocks noChangeArrowheads="1"/>
          </p:cNvSpPr>
          <p:nvPr/>
        </p:nvSpPr>
        <p:spPr bwMode="auto">
          <a:xfrm>
            <a:off x="5029200" y="3939208"/>
            <a:ext cx="1295400" cy="1008063"/>
          </a:xfrm>
          <a:prstGeom prst="rect">
            <a:avLst/>
          </a:prstGeom>
          <a:solidFill>
            <a:srgbClr val="99CCFF"/>
          </a:solidFill>
          <a:ln w="9525">
            <a:solidFill>
              <a:schemeClr val="tx1"/>
            </a:solidFill>
            <a:miter lim="800000"/>
            <a:headEnd/>
            <a:tailEnd/>
          </a:ln>
        </p:spPr>
        <p:txBody>
          <a:bodyPr wrap="none" anchor="ctr"/>
          <a:lstStyle/>
          <a:p>
            <a:pPr algn="ctr"/>
            <a:r>
              <a:rPr lang="en-US" b="1" dirty="0">
                <a:solidFill>
                  <a:srgbClr val="CC9900"/>
                </a:solidFill>
                <a:latin typeface="Arial" charset="0"/>
              </a:rPr>
              <a:t>Reg. CE</a:t>
            </a:r>
          </a:p>
          <a:p>
            <a:pPr algn="ctr"/>
            <a:r>
              <a:rPr lang="en-GB" b="1" dirty="0">
                <a:solidFill>
                  <a:srgbClr val="000066"/>
                </a:solidFill>
                <a:latin typeface="Arial" charset="0"/>
              </a:rPr>
              <a:t>2073/2005</a:t>
            </a:r>
          </a:p>
          <a:p>
            <a:pPr algn="ctr"/>
            <a:r>
              <a:rPr lang="en-GB" sz="1400" b="1" dirty="0">
                <a:solidFill>
                  <a:srgbClr val="000066"/>
                </a:solidFill>
                <a:latin typeface="Arial" charset="0"/>
              </a:rPr>
              <a:t>HG. 221/2009</a:t>
            </a:r>
          </a:p>
        </p:txBody>
      </p:sp>
      <p:sp>
        <p:nvSpPr>
          <p:cNvPr id="19" name="Rectangle 7"/>
          <p:cNvSpPr>
            <a:spLocks noChangeArrowheads="1"/>
          </p:cNvSpPr>
          <p:nvPr/>
        </p:nvSpPr>
        <p:spPr bwMode="auto">
          <a:xfrm>
            <a:off x="6400800" y="2186608"/>
            <a:ext cx="1219200" cy="1223963"/>
          </a:xfrm>
          <a:prstGeom prst="rect">
            <a:avLst/>
          </a:prstGeom>
          <a:solidFill>
            <a:srgbClr val="00FFFF"/>
          </a:solidFill>
          <a:ln w="9525">
            <a:solidFill>
              <a:schemeClr val="tx1"/>
            </a:solidFill>
            <a:miter lim="800000"/>
            <a:headEnd/>
            <a:tailEnd/>
          </a:ln>
        </p:spPr>
        <p:txBody>
          <a:bodyPr wrap="none" anchor="ctr"/>
          <a:lstStyle/>
          <a:p>
            <a:pPr algn="ctr"/>
            <a:endParaRPr lang="ro-RO" sz="3200" b="1">
              <a:solidFill>
                <a:srgbClr val="FFFF00"/>
              </a:solidFill>
              <a:latin typeface="Arial" charset="0"/>
            </a:endParaRPr>
          </a:p>
          <a:p>
            <a:pPr algn="ctr"/>
            <a:r>
              <a:rPr lang="nl-NL" b="1">
                <a:solidFill>
                  <a:srgbClr val="000066"/>
                </a:solidFill>
                <a:latin typeface="Arial" charset="0"/>
              </a:rPr>
              <a:t>ESB/EST</a:t>
            </a:r>
            <a:endParaRPr lang="nl-NL">
              <a:solidFill>
                <a:srgbClr val="000066"/>
              </a:solidFill>
              <a:latin typeface="Arial" charset="0"/>
            </a:endParaRPr>
          </a:p>
          <a:p>
            <a:pPr algn="ctr"/>
            <a:endParaRPr lang="nl-NL">
              <a:solidFill>
                <a:srgbClr val="000066"/>
              </a:solidFill>
              <a:latin typeface="Arial" charset="0"/>
            </a:endParaRPr>
          </a:p>
          <a:p>
            <a:pPr algn="ctr"/>
            <a:r>
              <a:rPr lang="nl-NL" b="1">
                <a:solidFill>
                  <a:srgbClr val="000066"/>
                </a:solidFill>
                <a:latin typeface="Arial" charset="0"/>
              </a:rPr>
              <a:t>Reziduuri</a:t>
            </a:r>
            <a:r>
              <a:rPr lang="nl-NL">
                <a:solidFill>
                  <a:schemeClr val="bg1"/>
                </a:solidFill>
                <a:latin typeface="Arial" charset="0"/>
              </a:rPr>
              <a:t> </a:t>
            </a:r>
          </a:p>
          <a:p>
            <a:pPr algn="ctr"/>
            <a:endParaRPr lang="en-GB" sz="1600" b="1">
              <a:solidFill>
                <a:schemeClr val="bg1"/>
              </a:solidFill>
              <a:latin typeface="Arial" charset="0"/>
            </a:endParaRPr>
          </a:p>
        </p:txBody>
      </p:sp>
      <p:sp>
        <p:nvSpPr>
          <p:cNvPr id="20" name="Line 16"/>
          <p:cNvSpPr>
            <a:spLocks noChangeShapeType="1"/>
          </p:cNvSpPr>
          <p:nvPr/>
        </p:nvSpPr>
        <p:spPr bwMode="auto">
          <a:xfrm>
            <a:off x="7010400" y="3482008"/>
            <a:ext cx="0" cy="381000"/>
          </a:xfrm>
          <a:prstGeom prst="line">
            <a:avLst/>
          </a:prstGeom>
          <a:noFill/>
          <a:ln w="76200">
            <a:solidFill>
              <a:schemeClr val="tx1"/>
            </a:solidFill>
            <a:round/>
            <a:headEnd/>
            <a:tailEnd type="triangle" w="med" len="med"/>
          </a:ln>
        </p:spPr>
        <p:txBody>
          <a:bodyPr/>
          <a:lstStyle/>
          <a:p>
            <a:endParaRPr lang="ru-RU"/>
          </a:p>
        </p:txBody>
      </p:sp>
      <p:sp>
        <p:nvSpPr>
          <p:cNvPr id="21" name="Rectangle 12"/>
          <p:cNvSpPr>
            <a:spLocks noChangeArrowheads="1"/>
          </p:cNvSpPr>
          <p:nvPr/>
        </p:nvSpPr>
        <p:spPr bwMode="auto">
          <a:xfrm>
            <a:off x="6477000" y="3863008"/>
            <a:ext cx="1371600" cy="1143000"/>
          </a:xfrm>
          <a:prstGeom prst="rect">
            <a:avLst/>
          </a:prstGeom>
          <a:solidFill>
            <a:srgbClr val="99CCFF"/>
          </a:solidFill>
          <a:ln w="9525">
            <a:solidFill>
              <a:schemeClr val="tx1"/>
            </a:solidFill>
            <a:miter lim="800000"/>
            <a:headEnd/>
            <a:tailEnd/>
          </a:ln>
        </p:spPr>
        <p:txBody>
          <a:bodyPr wrap="none" anchor="ctr"/>
          <a:lstStyle/>
          <a:p>
            <a:pPr algn="ctr"/>
            <a:endParaRPr lang="ro-RO" sz="1600" b="1" dirty="0">
              <a:solidFill>
                <a:srgbClr val="CC9900"/>
              </a:solidFill>
              <a:latin typeface="Arial" charset="0"/>
            </a:endParaRPr>
          </a:p>
          <a:p>
            <a:pPr algn="ctr"/>
            <a:r>
              <a:rPr lang="en-GB" sz="1600" b="1" dirty="0" err="1">
                <a:solidFill>
                  <a:srgbClr val="CC9900"/>
                </a:solidFill>
                <a:latin typeface="Arial" charset="0"/>
              </a:rPr>
              <a:t>Reg.CE</a:t>
            </a:r>
            <a:endParaRPr lang="en-GB" sz="1600" b="1" dirty="0">
              <a:solidFill>
                <a:srgbClr val="CC9900"/>
              </a:solidFill>
              <a:latin typeface="Arial" charset="0"/>
            </a:endParaRPr>
          </a:p>
          <a:p>
            <a:pPr algn="ctr"/>
            <a:r>
              <a:rPr lang="en-GB" sz="1600" b="1" dirty="0">
                <a:solidFill>
                  <a:srgbClr val="000066"/>
                </a:solidFill>
                <a:latin typeface="Arial" charset="0"/>
              </a:rPr>
              <a:t>999/01</a:t>
            </a:r>
            <a:endParaRPr lang="ro-RO" sz="1600" b="1" dirty="0">
              <a:solidFill>
                <a:srgbClr val="000066"/>
              </a:solidFill>
              <a:latin typeface="Arial" charset="0"/>
            </a:endParaRPr>
          </a:p>
          <a:p>
            <a:pPr algn="ctr"/>
            <a:r>
              <a:rPr lang="ro-RO" sz="1600" b="1" dirty="0">
                <a:solidFill>
                  <a:srgbClr val="000066"/>
                </a:solidFill>
                <a:latin typeface="Arial" charset="0"/>
              </a:rPr>
              <a:t>HG 1081/2008</a:t>
            </a:r>
            <a:endParaRPr lang="en-GB" sz="1600" b="1" dirty="0">
              <a:solidFill>
                <a:srgbClr val="000066"/>
              </a:solidFill>
              <a:latin typeface="Arial" charset="0"/>
            </a:endParaRPr>
          </a:p>
          <a:p>
            <a:pPr algn="ctr"/>
            <a:r>
              <a:rPr lang="en-GB" sz="1600" b="1" dirty="0">
                <a:solidFill>
                  <a:srgbClr val="CC9900"/>
                </a:solidFill>
                <a:latin typeface="Arial" charset="0"/>
              </a:rPr>
              <a:t>Dir</a:t>
            </a:r>
            <a:r>
              <a:rPr lang="en-GB" sz="1600" b="1" dirty="0">
                <a:solidFill>
                  <a:srgbClr val="FFFF00"/>
                </a:solidFill>
                <a:latin typeface="Arial" charset="0"/>
              </a:rPr>
              <a:t>.</a:t>
            </a:r>
            <a:r>
              <a:rPr lang="en-GB" sz="1600" b="1" dirty="0">
                <a:solidFill>
                  <a:srgbClr val="000066"/>
                </a:solidFill>
                <a:latin typeface="Arial" charset="0"/>
              </a:rPr>
              <a:t>96/23/CE</a:t>
            </a:r>
            <a:endParaRPr lang="ro-RO" sz="1600" b="1" dirty="0">
              <a:solidFill>
                <a:srgbClr val="000066"/>
              </a:solidFill>
              <a:latin typeface="Arial" charset="0"/>
            </a:endParaRPr>
          </a:p>
          <a:p>
            <a:pPr algn="ctr"/>
            <a:r>
              <a:rPr lang="ro-RO" sz="1600" b="1" dirty="0">
                <a:solidFill>
                  <a:srgbClr val="000066"/>
                </a:solidFill>
                <a:latin typeface="Arial" charset="0"/>
              </a:rPr>
              <a:t>HG</a:t>
            </a:r>
            <a:r>
              <a:rPr lang="en-US" sz="1600" b="1" dirty="0">
                <a:solidFill>
                  <a:srgbClr val="000066"/>
                </a:solidFill>
                <a:latin typeface="Arial" charset="0"/>
              </a:rPr>
              <a:t>.</a:t>
            </a:r>
            <a:r>
              <a:rPr lang="ro-RO" sz="1600" b="1" dirty="0">
                <a:solidFill>
                  <a:srgbClr val="000066"/>
                </a:solidFill>
                <a:latin typeface="Arial" charset="0"/>
              </a:rPr>
              <a:t> 298/2011</a:t>
            </a:r>
          </a:p>
          <a:p>
            <a:pPr algn="ctr"/>
            <a:endParaRPr lang="en-GB" b="1" dirty="0">
              <a:solidFill>
                <a:srgbClr val="000066"/>
              </a:solidFill>
              <a:latin typeface="Arial" charset="0"/>
            </a:endParaRPr>
          </a:p>
        </p:txBody>
      </p:sp>
      <p:sp>
        <p:nvSpPr>
          <p:cNvPr id="22" name="Rectangle 7"/>
          <p:cNvSpPr>
            <a:spLocks noChangeArrowheads="1"/>
          </p:cNvSpPr>
          <p:nvPr/>
        </p:nvSpPr>
        <p:spPr bwMode="auto">
          <a:xfrm>
            <a:off x="7772400" y="2186608"/>
            <a:ext cx="1219200" cy="1223963"/>
          </a:xfrm>
          <a:prstGeom prst="rect">
            <a:avLst/>
          </a:prstGeom>
          <a:solidFill>
            <a:srgbClr val="00FFFF"/>
          </a:solidFill>
          <a:ln w="9525">
            <a:solidFill>
              <a:schemeClr val="tx1"/>
            </a:solidFill>
            <a:miter lim="800000"/>
            <a:headEnd/>
            <a:tailEnd/>
          </a:ln>
        </p:spPr>
        <p:txBody>
          <a:bodyPr wrap="none" anchor="ctr"/>
          <a:lstStyle/>
          <a:p>
            <a:pPr algn="ctr"/>
            <a:endParaRPr lang="ro-RO" sz="3200" b="1" dirty="0">
              <a:solidFill>
                <a:srgbClr val="FFFF00"/>
              </a:solidFill>
              <a:latin typeface="Arial" charset="0"/>
            </a:endParaRPr>
          </a:p>
          <a:p>
            <a:pPr algn="ctr"/>
            <a:r>
              <a:rPr lang="nl-NL" sz="1600" b="1" dirty="0" smtClean="0">
                <a:solidFill>
                  <a:srgbClr val="000066"/>
                </a:solidFill>
                <a:latin typeface="Arial" charset="0"/>
              </a:rPr>
              <a:t>Conta</a:t>
            </a:r>
            <a:r>
              <a:rPr lang="ro-RO" sz="1600" b="1" dirty="0" smtClean="0">
                <a:solidFill>
                  <a:srgbClr val="000066"/>
                </a:solidFill>
                <a:latin typeface="Arial" charset="0"/>
              </a:rPr>
              <a:t>- </a:t>
            </a:r>
          </a:p>
          <a:p>
            <a:pPr algn="ctr"/>
            <a:r>
              <a:rPr lang="nl-NL" sz="1600" b="1" dirty="0" smtClean="0">
                <a:solidFill>
                  <a:srgbClr val="000066"/>
                </a:solidFill>
                <a:latin typeface="Arial" charset="0"/>
              </a:rPr>
              <a:t>minan</a:t>
            </a:r>
            <a:r>
              <a:rPr lang="ro-RO" sz="1600" b="1" dirty="0" smtClean="0">
                <a:solidFill>
                  <a:srgbClr val="000066"/>
                </a:solidFill>
                <a:latin typeface="Arial" charset="0"/>
              </a:rPr>
              <a:t>ți</a:t>
            </a:r>
            <a:endParaRPr lang="nl-NL" sz="1600" dirty="0">
              <a:solidFill>
                <a:srgbClr val="000066"/>
              </a:solidFill>
              <a:latin typeface="Arial" charset="0"/>
            </a:endParaRPr>
          </a:p>
          <a:p>
            <a:pPr algn="ctr"/>
            <a:endParaRPr lang="nl-NL" dirty="0">
              <a:solidFill>
                <a:srgbClr val="000066"/>
              </a:solidFill>
              <a:latin typeface="Arial" charset="0"/>
            </a:endParaRPr>
          </a:p>
          <a:p>
            <a:pPr algn="ctr"/>
            <a:r>
              <a:rPr lang="nl-NL" dirty="0" smtClean="0">
                <a:solidFill>
                  <a:schemeClr val="bg1"/>
                </a:solidFill>
                <a:latin typeface="Arial" charset="0"/>
              </a:rPr>
              <a:t> </a:t>
            </a:r>
            <a:endParaRPr lang="nl-NL" dirty="0">
              <a:solidFill>
                <a:schemeClr val="bg1"/>
              </a:solidFill>
              <a:latin typeface="Arial" charset="0"/>
            </a:endParaRPr>
          </a:p>
          <a:p>
            <a:pPr algn="ctr"/>
            <a:endParaRPr lang="en-GB" sz="1600" b="1" dirty="0">
              <a:solidFill>
                <a:schemeClr val="bg1"/>
              </a:solidFill>
              <a:latin typeface="Arial" charset="0"/>
            </a:endParaRPr>
          </a:p>
        </p:txBody>
      </p:sp>
      <p:sp>
        <p:nvSpPr>
          <p:cNvPr id="23" name="Line 16"/>
          <p:cNvSpPr>
            <a:spLocks noChangeShapeType="1"/>
          </p:cNvSpPr>
          <p:nvPr/>
        </p:nvSpPr>
        <p:spPr bwMode="auto">
          <a:xfrm>
            <a:off x="8458200" y="3405808"/>
            <a:ext cx="0" cy="381000"/>
          </a:xfrm>
          <a:prstGeom prst="line">
            <a:avLst/>
          </a:prstGeom>
          <a:noFill/>
          <a:ln w="76200">
            <a:solidFill>
              <a:schemeClr val="tx1"/>
            </a:solidFill>
            <a:round/>
            <a:headEnd/>
            <a:tailEnd type="triangle" w="med" len="med"/>
          </a:ln>
        </p:spPr>
        <p:txBody>
          <a:bodyPr/>
          <a:lstStyle/>
          <a:p>
            <a:endParaRPr lang="ru-RU"/>
          </a:p>
        </p:txBody>
      </p:sp>
      <p:sp>
        <p:nvSpPr>
          <p:cNvPr id="24" name="Rectangle 8"/>
          <p:cNvSpPr>
            <a:spLocks noChangeArrowheads="1"/>
          </p:cNvSpPr>
          <p:nvPr/>
        </p:nvSpPr>
        <p:spPr bwMode="auto">
          <a:xfrm>
            <a:off x="7924800" y="3863008"/>
            <a:ext cx="1219200" cy="1008063"/>
          </a:xfrm>
          <a:prstGeom prst="rect">
            <a:avLst/>
          </a:prstGeom>
          <a:solidFill>
            <a:srgbClr val="99CCFF"/>
          </a:solidFill>
          <a:ln w="9525">
            <a:solidFill>
              <a:schemeClr val="tx1"/>
            </a:solidFill>
            <a:miter lim="800000"/>
            <a:headEnd/>
            <a:tailEnd/>
          </a:ln>
        </p:spPr>
        <p:txBody>
          <a:bodyPr wrap="none" anchor="ctr"/>
          <a:lstStyle/>
          <a:p>
            <a:pPr algn="ctr"/>
            <a:r>
              <a:rPr lang="en-US" b="1" dirty="0">
                <a:solidFill>
                  <a:srgbClr val="CC9900"/>
                </a:solidFill>
                <a:latin typeface="Arial" charset="0"/>
              </a:rPr>
              <a:t>Reg. CE</a:t>
            </a:r>
          </a:p>
          <a:p>
            <a:pPr algn="ctr"/>
            <a:r>
              <a:rPr lang="ro-RO" b="1" dirty="0" smtClean="0">
                <a:solidFill>
                  <a:srgbClr val="000066"/>
                </a:solidFill>
                <a:latin typeface="Arial" charset="0"/>
              </a:rPr>
              <a:t>1881</a:t>
            </a:r>
            <a:endParaRPr lang="en-GB" b="1" dirty="0">
              <a:solidFill>
                <a:srgbClr val="000066"/>
              </a:solidFill>
              <a:latin typeface="Arial" charset="0"/>
            </a:endParaRPr>
          </a:p>
          <a:p>
            <a:pPr algn="ctr"/>
            <a:r>
              <a:rPr lang="en-GB" sz="1400" b="1" dirty="0">
                <a:solidFill>
                  <a:srgbClr val="000066"/>
                </a:solidFill>
                <a:latin typeface="Arial" charset="0"/>
              </a:rPr>
              <a:t>HG. </a:t>
            </a:r>
            <a:r>
              <a:rPr lang="ro-RO" sz="1400" b="1" dirty="0" smtClean="0">
                <a:solidFill>
                  <a:srgbClr val="000066"/>
                </a:solidFill>
                <a:latin typeface="Arial" charset="0"/>
              </a:rPr>
              <a:t>520</a:t>
            </a:r>
            <a:r>
              <a:rPr lang="en-GB" sz="1400" b="1" dirty="0" smtClean="0">
                <a:solidFill>
                  <a:srgbClr val="000066"/>
                </a:solidFill>
                <a:latin typeface="Arial" charset="0"/>
              </a:rPr>
              <a:t>/20</a:t>
            </a:r>
            <a:r>
              <a:rPr lang="ro-RO" sz="1400" b="1" dirty="0" smtClean="0">
                <a:solidFill>
                  <a:srgbClr val="000066"/>
                </a:solidFill>
                <a:latin typeface="Arial" charset="0"/>
              </a:rPr>
              <a:t>10</a:t>
            </a:r>
            <a:endParaRPr lang="en-GB" sz="1400" b="1" dirty="0">
              <a:solidFill>
                <a:srgbClr val="000066"/>
              </a:solidFill>
              <a:latin typeface="Arial" charset="0"/>
            </a:endParaRPr>
          </a:p>
        </p:txBody>
      </p:sp>
    </p:spTree>
    <p:extLst>
      <p:ext uri="{BB962C8B-B14F-4D97-AF65-F5344CB8AC3E}">
        <p14:creationId xmlns:p14="http://schemas.microsoft.com/office/powerpoint/2010/main" val="369947583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457200" y="278160"/>
            <a:ext cx="8305800" cy="990600"/>
          </a:xfrm>
          <a:prstGeom prst="rect">
            <a:avLst/>
          </a:prstGeom>
        </p:spPr>
        <p:txBody>
          <a:bodyPr>
            <a:normAutofit fontScale="97500"/>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endParaRPr lang="ru-RU" sz="4000" dirty="0"/>
          </a:p>
        </p:txBody>
      </p:sp>
      <p:sp>
        <p:nvSpPr>
          <p:cNvPr id="25" name="Rectangle 2"/>
          <p:cNvSpPr txBox="1">
            <a:spLocks noChangeArrowheads="1"/>
          </p:cNvSpPr>
          <p:nvPr/>
        </p:nvSpPr>
        <p:spPr>
          <a:xfrm>
            <a:off x="323528" y="720683"/>
            <a:ext cx="8229600" cy="1143000"/>
          </a:xfrm>
          <a:prstGeom prst="rect">
            <a:avLst/>
          </a:prstGeom>
        </p:spPr>
        <p:txBody>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ro-RO" altLang="ro-RO" dirty="0" smtClean="0">
                <a:solidFill>
                  <a:schemeClr val="tx1"/>
                </a:solidFill>
              </a:rPr>
              <a:t>NOUL PACHET LEGISLATIV </a:t>
            </a:r>
            <a:endParaRPr lang="en-US" altLang="ro-RO" dirty="0">
              <a:solidFill>
                <a:schemeClr val="tx1"/>
              </a:solidFill>
            </a:endParaRPr>
          </a:p>
        </p:txBody>
      </p:sp>
      <p:sp>
        <p:nvSpPr>
          <p:cNvPr id="26" name="Rectangle 3"/>
          <p:cNvSpPr txBox="1">
            <a:spLocks noChangeArrowheads="1"/>
          </p:cNvSpPr>
          <p:nvPr/>
        </p:nvSpPr>
        <p:spPr>
          <a:xfrm>
            <a:off x="323528" y="1700808"/>
            <a:ext cx="8229600" cy="4525963"/>
          </a:xfrm>
          <a:prstGeom prst="rect">
            <a:avLst/>
          </a:prstGeom>
        </p:spPr>
        <p:txBody>
          <a:bodyPr/>
          <a:lst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a:lstStyle>
          <a:p>
            <a:pPr algn="just">
              <a:lnSpc>
                <a:spcPct val="80000"/>
              </a:lnSpc>
            </a:pPr>
            <a:r>
              <a:rPr lang="ro-RO" altLang="ro-RO" sz="1800" dirty="0" smtClean="0">
                <a:solidFill>
                  <a:srgbClr val="FF0000"/>
                </a:solidFill>
              </a:rPr>
              <a:t>Regulamentul 178/2002 a pus bazele unor noi concepte în domeniul igienei alimentelor. </a:t>
            </a:r>
          </a:p>
          <a:p>
            <a:pPr algn="just">
              <a:lnSpc>
                <a:spcPct val="80000"/>
              </a:lnSpc>
            </a:pPr>
            <a:endParaRPr lang="ro-RO" altLang="ro-RO" sz="1800" dirty="0" smtClean="0">
              <a:solidFill>
                <a:srgbClr val="FF0000"/>
              </a:solidFill>
            </a:endParaRPr>
          </a:p>
          <a:p>
            <a:pPr algn="just">
              <a:lnSpc>
                <a:spcPct val="80000"/>
              </a:lnSpc>
            </a:pPr>
            <a:r>
              <a:rPr lang="ro-RO" altLang="ro-RO" sz="1800" dirty="0" smtClean="0">
                <a:solidFill>
                  <a:srgbClr val="FF0000"/>
                </a:solidFill>
              </a:rPr>
              <a:t>Cea mai mare modificare fată de actele normative anterioare  </a:t>
            </a:r>
            <a:r>
              <a:rPr lang="ro-RO" altLang="ro-RO" sz="1800" b="1" dirty="0" smtClean="0">
                <a:solidFill>
                  <a:srgbClr val="FF0000"/>
                </a:solidFill>
              </a:rPr>
              <a:t>o reprezintă responsabilizarea producătorilor de alimente privind siguranța alimentelor.</a:t>
            </a:r>
          </a:p>
          <a:p>
            <a:pPr marL="109728" indent="0" algn="just">
              <a:lnSpc>
                <a:spcPct val="80000"/>
              </a:lnSpc>
              <a:buFont typeface="Symbol" pitchFamily="18" charset="2"/>
              <a:buNone/>
            </a:pPr>
            <a:endParaRPr lang="ro-RO" altLang="ro-RO" sz="1800" dirty="0" smtClean="0">
              <a:solidFill>
                <a:srgbClr val="FF0000"/>
              </a:solidFill>
            </a:endParaRPr>
          </a:p>
          <a:p>
            <a:pPr algn="just">
              <a:lnSpc>
                <a:spcPct val="80000"/>
              </a:lnSpc>
            </a:pPr>
            <a:r>
              <a:rPr lang="ro-RO" altLang="ro-RO" sz="1800" dirty="0" smtClean="0">
                <a:solidFill>
                  <a:srgbClr val="FF0000"/>
                </a:solidFill>
              </a:rPr>
              <a:t>De asemenea prin acest Regulament au fost introduse anumite principii privind </a:t>
            </a:r>
            <a:r>
              <a:rPr lang="ro-RO" altLang="ro-RO" sz="1800" dirty="0" err="1" smtClean="0">
                <a:solidFill>
                  <a:srgbClr val="FF0000"/>
                </a:solidFill>
              </a:rPr>
              <a:t>siguranţa</a:t>
            </a:r>
            <a:r>
              <a:rPr lang="ro-RO" altLang="ro-RO" sz="1800" dirty="0" smtClean="0">
                <a:solidFill>
                  <a:srgbClr val="FF0000"/>
                </a:solidFill>
              </a:rPr>
              <a:t> alimentelor, respectiv :</a:t>
            </a:r>
          </a:p>
          <a:p>
            <a:pPr algn="just">
              <a:lnSpc>
                <a:spcPct val="80000"/>
              </a:lnSpc>
              <a:buFont typeface="Wingdings" panose="05000000000000000000" pitchFamily="2" charset="2"/>
              <a:buNone/>
            </a:pPr>
            <a:r>
              <a:rPr lang="ro-RO" altLang="ro-RO" sz="1800" dirty="0" smtClean="0">
                <a:solidFill>
                  <a:srgbClr val="FF0000"/>
                </a:solidFill>
              </a:rPr>
              <a:t>	</a:t>
            </a:r>
          </a:p>
          <a:p>
            <a:pPr algn="just">
              <a:lnSpc>
                <a:spcPct val="80000"/>
              </a:lnSpc>
              <a:buFont typeface="Wingdings" panose="05000000000000000000" pitchFamily="2" charset="2"/>
              <a:buNone/>
            </a:pPr>
            <a:r>
              <a:rPr lang="ro-RO" altLang="ro-RO" sz="1800" dirty="0" smtClean="0"/>
              <a:t>	- </a:t>
            </a:r>
            <a:r>
              <a:rPr lang="ro-RO" altLang="ro-RO" sz="1800" b="1" dirty="0" smtClean="0"/>
              <a:t>principiul analizei riscului</a:t>
            </a:r>
          </a:p>
          <a:p>
            <a:pPr algn="just">
              <a:lnSpc>
                <a:spcPct val="80000"/>
              </a:lnSpc>
              <a:buFont typeface="Wingdings" panose="05000000000000000000" pitchFamily="2" charset="2"/>
              <a:buNone/>
            </a:pPr>
            <a:r>
              <a:rPr lang="ro-RO" altLang="ro-RO" sz="1800" dirty="0" smtClean="0"/>
              <a:t> 	</a:t>
            </a:r>
          </a:p>
          <a:p>
            <a:pPr algn="just">
              <a:lnSpc>
                <a:spcPct val="80000"/>
              </a:lnSpc>
              <a:buFont typeface="Wingdings" panose="05000000000000000000" pitchFamily="2" charset="2"/>
              <a:buNone/>
            </a:pPr>
            <a:r>
              <a:rPr lang="ro-RO" altLang="ro-RO" sz="1800" dirty="0" smtClean="0"/>
              <a:t>	- </a:t>
            </a:r>
            <a:r>
              <a:rPr lang="ro-RO" altLang="ro-RO" sz="1800" b="1" dirty="0" smtClean="0"/>
              <a:t>principiul </a:t>
            </a:r>
            <a:r>
              <a:rPr lang="ro-RO" altLang="ro-RO" sz="1800" b="1" dirty="0" err="1" smtClean="0"/>
              <a:t>precauţiunii</a:t>
            </a:r>
            <a:r>
              <a:rPr lang="ro-RO" altLang="ro-RO" sz="1800" dirty="0" smtClean="0"/>
              <a:t> </a:t>
            </a:r>
          </a:p>
          <a:p>
            <a:pPr algn="just">
              <a:lnSpc>
                <a:spcPct val="80000"/>
              </a:lnSpc>
              <a:buFont typeface="Wingdings" panose="05000000000000000000" pitchFamily="2" charset="2"/>
              <a:buNone/>
            </a:pPr>
            <a:r>
              <a:rPr lang="ro-RO" altLang="ro-RO" sz="1800" dirty="0" smtClean="0"/>
              <a:t>	</a:t>
            </a:r>
          </a:p>
          <a:p>
            <a:pPr algn="just">
              <a:lnSpc>
                <a:spcPct val="80000"/>
              </a:lnSpc>
              <a:buFont typeface="Wingdings" panose="05000000000000000000" pitchFamily="2" charset="2"/>
              <a:buNone/>
            </a:pPr>
            <a:r>
              <a:rPr lang="ro-RO" altLang="ro-RO" sz="1800" dirty="0" smtClean="0"/>
              <a:t>	</a:t>
            </a:r>
            <a:r>
              <a:rPr lang="it-IT" altLang="ro-RO" sz="1800" dirty="0" smtClean="0"/>
              <a:t>- </a:t>
            </a:r>
            <a:r>
              <a:rPr lang="it-IT" altLang="ro-RO" sz="1800" b="1" dirty="0" smtClean="0"/>
              <a:t>principiul transparenţei</a:t>
            </a:r>
            <a:endParaRPr lang="it-IT" altLang="ro-RO" sz="1800" dirty="0" smtClean="0"/>
          </a:p>
          <a:p>
            <a:pPr algn="just">
              <a:lnSpc>
                <a:spcPct val="80000"/>
              </a:lnSpc>
              <a:buFont typeface="Wingdings" panose="05000000000000000000" pitchFamily="2" charset="2"/>
              <a:buNone/>
            </a:pPr>
            <a:r>
              <a:rPr lang="ro-RO" altLang="ro-RO" sz="1800" dirty="0" smtClean="0"/>
              <a:t>	</a:t>
            </a:r>
          </a:p>
          <a:p>
            <a:pPr algn="just">
              <a:lnSpc>
                <a:spcPct val="80000"/>
              </a:lnSpc>
              <a:buFont typeface="Wingdings" panose="05000000000000000000" pitchFamily="2" charset="2"/>
              <a:buNone/>
            </a:pPr>
            <a:r>
              <a:rPr lang="ro-RO" altLang="ro-RO" sz="1800" dirty="0" smtClean="0"/>
              <a:t>	</a:t>
            </a:r>
            <a:r>
              <a:rPr lang="it-IT" altLang="ro-RO" sz="1800" dirty="0" smtClean="0"/>
              <a:t>- </a:t>
            </a:r>
            <a:r>
              <a:rPr lang="it-IT" altLang="ro-RO" sz="1800" b="1" dirty="0" smtClean="0"/>
              <a:t>asigurarea trasabilităţii produselor</a:t>
            </a:r>
            <a:r>
              <a:rPr lang="it-IT" altLang="ro-RO" sz="1800" dirty="0" smtClean="0"/>
              <a:t> </a:t>
            </a:r>
            <a:endParaRPr lang="en-US" altLang="ro-RO" sz="1800" dirty="0"/>
          </a:p>
        </p:txBody>
      </p:sp>
    </p:spTree>
    <p:extLst>
      <p:ext uri="{BB962C8B-B14F-4D97-AF65-F5344CB8AC3E}">
        <p14:creationId xmlns:p14="http://schemas.microsoft.com/office/powerpoint/2010/main" val="391765323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457200" y="782216"/>
            <a:ext cx="8305800" cy="990600"/>
          </a:xfrm>
          <a:prstGeom prst="rect">
            <a:avLst/>
          </a:prstGeom>
        </p:spPr>
        <p:txBody>
          <a:bodyPr>
            <a:normAutofit fontScale="97500"/>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ro-RO" altLang="ro-RO" sz="4000" b="1" dirty="0" smtClean="0">
                <a:solidFill>
                  <a:schemeClr val="tx1"/>
                </a:solidFill>
              </a:rPr>
              <a:t>Principiul </a:t>
            </a:r>
            <a:r>
              <a:rPr lang="ro-RO" altLang="ro-RO" sz="4000" b="1" dirty="0">
                <a:solidFill>
                  <a:schemeClr val="tx1"/>
                </a:solidFill>
              </a:rPr>
              <a:t>analizei riscului</a:t>
            </a:r>
            <a:endParaRPr lang="ru-RU" sz="4000" dirty="0">
              <a:solidFill>
                <a:schemeClr val="tx1"/>
              </a:solidFill>
            </a:endParaRPr>
          </a:p>
        </p:txBody>
      </p:sp>
      <p:sp>
        <p:nvSpPr>
          <p:cNvPr id="5" name="Rectangle 2"/>
          <p:cNvSpPr txBox="1">
            <a:spLocks noChangeArrowheads="1"/>
          </p:cNvSpPr>
          <p:nvPr/>
        </p:nvSpPr>
        <p:spPr>
          <a:xfrm>
            <a:off x="468313" y="476250"/>
            <a:ext cx="8218487" cy="1223963"/>
          </a:xfrm>
          <a:prstGeom prst="rect">
            <a:avLst/>
          </a:prstGeom>
        </p:spPr>
        <p:txBody>
          <a:bodyPr vert="horz" lIns="91440" tIns="45720" rIns="91440" bIns="45720" rtlCol="0" anchor="ctr" anchorCtr="1">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defRPr/>
            </a:pPr>
            <a:endParaRPr lang="en-US" altLang="ro-RO" sz="3600" dirty="0" smtClean="0">
              <a:solidFill>
                <a:schemeClr val="folHlink"/>
              </a:solidFill>
              <a:effectLst>
                <a:outerShdw blurRad="38100" dist="38100" dir="2700000" algn="tl">
                  <a:srgbClr val="C0C0C0"/>
                </a:outerShdw>
              </a:effectLst>
            </a:endParaRPr>
          </a:p>
        </p:txBody>
      </p:sp>
      <p:sp>
        <p:nvSpPr>
          <p:cNvPr id="6" name="Rectangle 3"/>
          <p:cNvSpPr txBox="1">
            <a:spLocks noChangeArrowheads="1"/>
          </p:cNvSpPr>
          <p:nvPr/>
        </p:nvSpPr>
        <p:spPr>
          <a:xfrm>
            <a:off x="457200" y="1628800"/>
            <a:ext cx="8229600" cy="4268163"/>
          </a:xfrm>
          <a:prstGeom prst="rect">
            <a:avLst/>
          </a:prstGeom>
        </p:spPr>
        <p:txBody>
          <a:bodyPr vert="horz" lIns="91440" tIns="45720" rIns="91440" bIns="45720" rtlCol="0">
            <a:normAutofit fontScale="77500" lnSpcReduction="20000"/>
          </a:bodyPr>
          <a:lst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a:lstStyle>
          <a:p>
            <a:pPr>
              <a:buFontTx/>
              <a:buChar char="-"/>
              <a:defRPr/>
            </a:pPr>
            <a:r>
              <a:rPr lang="ro-RO" altLang="ro-RO" dirty="0" smtClean="0">
                <a:effectLst>
                  <a:outerShdw blurRad="38100" dist="38100" dir="2700000" algn="tl">
                    <a:srgbClr val="C0C0C0"/>
                  </a:outerShdw>
                </a:effectLst>
              </a:rPr>
              <a:t>Evaluarea riscului (art. 3, pct. 11) </a:t>
            </a:r>
            <a:r>
              <a:rPr lang="ro-RO" altLang="ro-RO" dirty="0" smtClean="0">
                <a:solidFill>
                  <a:srgbClr val="FF0000"/>
                </a:solidFill>
                <a:effectLst>
                  <a:outerShdw blurRad="38100" dist="38100" dir="2700000" algn="tl">
                    <a:srgbClr val="C0C0C0"/>
                  </a:outerShdw>
                </a:effectLst>
              </a:rPr>
              <a:t>- </a:t>
            </a:r>
            <a:r>
              <a:rPr lang="ro-RO" altLang="ro-RO" dirty="0" smtClean="0">
                <a:solidFill>
                  <a:srgbClr val="FF0000"/>
                </a:solidFill>
              </a:rPr>
              <a:t>înseamnă </a:t>
            </a:r>
            <a:r>
              <a:rPr lang="ro-RO" altLang="ro-RO" dirty="0">
                <a:solidFill>
                  <a:srgbClr val="FF0000"/>
                </a:solidFill>
              </a:rPr>
              <a:t>un proces cu baze științifice, constând din patru etape: identificarea pericolului, caracterizarea pericolului, evaluarea expunerii și caracterizarea riscului;</a:t>
            </a:r>
          </a:p>
          <a:p>
            <a:pPr>
              <a:buFontTx/>
              <a:buChar char="-"/>
              <a:defRPr/>
            </a:pPr>
            <a:endParaRPr lang="ro-RO" altLang="ro-RO" dirty="0" smtClean="0">
              <a:effectLst>
                <a:outerShdw blurRad="38100" dist="38100" dir="2700000" algn="tl">
                  <a:srgbClr val="C0C0C0"/>
                </a:outerShdw>
              </a:effectLst>
            </a:endParaRPr>
          </a:p>
          <a:p>
            <a:pPr>
              <a:buFontTx/>
              <a:buChar char="-"/>
              <a:defRPr/>
            </a:pPr>
            <a:r>
              <a:rPr lang="ro-RO" altLang="ro-RO" dirty="0" smtClean="0">
                <a:effectLst>
                  <a:outerShdw blurRad="38100" dist="38100" dir="2700000" algn="tl">
                    <a:srgbClr val="C0C0C0"/>
                  </a:outerShdw>
                </a:effectLst>
              </a:rPr>
              <a:t>Gestiunea riscului (art. 3, pct. 12)  </a:t>
            </a:r>
            <a:r>
              <a:rPr lang="ro-RO" altLang="ro-RO" dirty="0" smtClean="0">
                <a:solidFill>
                  <a:srgbClr val="FF0000"/>
                </a:solidFill>
                <a:effectLst>
                  <a:outerShdw blurRad="38100" dist="38100" dir="2700000" algn="tl">
                    <a:srgbClr val="C0C0C0"/>
                  </a:outerShdw>
                </a:effectLst>
              </a:rPr>
              <a:t>- </a:t>
            </a:r>
            <a:r>
              <a:rPr lang="ro-RO" altLang="ro-RO" dirty="0" smtClean="0">
                <a:solidFill>
                  <a:srgbClr val="FF0000"/>
                </a:solidFill>
              </a:rPr>
              <a:t>înseamnă </a:t>
            </a:r>
            <a:r>
              <a:rPr lang="ro-RO" altLang="ro-RO" dirty="0">
                <a:solidFill>
                  <a:srgbClr val="FF0000"/>
                </a:solidFill>
              </a:rPr>
              <a:t>procesul, diferit de evaluarea riscului, de apreciere a politicilor alternative prin consultarea părților interesate, luând în considerare evaluarea riscului și alți factori legitimi și, dacă este necesar, selectând opțiunile de prevenire și control adecvate;</a:t>
            </a:r>
            <a:endParaRPr lang="ro-RO" altLang="ro-RO" dirty="0" smtClean="0">
              <a:solidFill>
                <a:srgbClr val="FF0000"/>
              </a:solidFill>
              <a:effectLst>
                <a:outerShdw blurRad="38100" dist="38100" dir="2700000" algn="tl">
                  <a:srgbClr val="C0C0C0"/>
                </a:outerShdw>
              </a:effectLst>
            </a:endParaRPr>
          </a:p>
          <a:p>
            <a:pPr>
              <a:buFontTx/>
              <a:buChar char="-"/>
              <a:defRPr/>
            </a:pPr>
            <a:endParaRPr lang="ro-RO" altLang="ro-RO" dirty="0">
              <a:effectLst>
                <a:outerShdw blurRad="38100" dist="38100" dir="2700000" algn="tl">
                  <a:srgbClr val="C0C0C0"/>
                </a:outerShdw>
              </a:effectLst>
            </a:endParaRPr>
          </a:p>
          <a:p>
            <a:pPr>
              <a:buNone/>
              <a:defRPr/>
            </a:pPr>
            <a:r>
              <a:rPr lang="ro-RO" altLang="ro-RO" dirty="0" smtClean="0">
                <a:effectLst>
                  <a:outerShdw blurRad="38100" dist="38100" dir="2700000" algn="tl">
                    <a:srgbClr val="C0C0C0"/>
                  </a:outerShdw>
                </a:effectLst>
              </a:rPr>
              <a:t>- Comunicarea riscului (art. 3, pct. 13</a:t>
            </a:r>
            <a:r>
              <a:rPr lang="en-US" altLang="ro-RO" dirty="0" smtClean="0">
                <a:effectLst>
                  <a:outerShdw blurRad="38100" dist="38100" dir="2700000" algn="tl">
                    <a:srgbClr val="C0C0C0"/>
                  </a:outerShdw>
                </a:effectLst>
              </a:rPr>
              <a:t>)</a:t>
            </a:r>
            <a:r>
              <a:rPr lang="ro-RO" altLang="ro-RO" dirty="0" smtClean="0">
                <a:effectLst>
                  <a:outerShdw blurRad="38100" dist="38100" dir="2700000" algn="tl">
                    <a:srgbClr val="C0C0C0"/>
                  </a:outerShdw>
                </a:effectLst>
              </a:rPr>
              <a:t> - </a:t>
            </a:r>
            <a:r>
              <a:rPr lang="ro-RO" altLang="ro-RO" dirty="0">
                <a:solidFill>
                  <a:srgbClr val="FF0000"/>
                </a:solidFill>
              </a:rPr>
              <a:t>înseamnă schimbul interactiv de informații și opinii, pe întreaga durată a procesului de analiză a riscului, cu privire la pericole și riscuri, factori legați de risc și perceperea riscului, între evaluatorii riscurilor, cei care gestionează riscurile, întreprinderile ce operează în sectorul nutriției animalelor și cele cu profil alimentar, comunitatea academică și alte părți interesate, inclusiv explicarea constatărilor evaluărilor de risc și baza deciziilor de gestiune a riscurilor;</a:t>
            </a:r>
          </a:p>
          <a:p>
            <a:pPr>
              <a:buFontTx/>
              <a:buNone/>
              <a:defRPr/>
            </a:pPr>
            <a:endParaRPr lang="en-US" altLang="ro-RO" dirty="0" smtClean="0">
              <a:effectLst>
                <a:outerShdw blurRad="38100" dist="38100" dir="2700000" algn="tl">
                  <a:srgbClr val="C0C0C0"/>
                </a:outerShdw>
              </a:effectLst>
            </a:endParaRPr>
          </a:p>
        </p:txBody>
      </p:sp>
    </p:spTree>
    <p:extLst>
      <p:ext uri="{BB962C8B-B14F-4D97-AF65-F5344CB8AC3E}">
        <p14:creationId xmlns:p14="http://schemas.microsoft.com/office/powerpoint/2010/main" val="155797795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457200" y="782216"/>
            <a:ext cx="8305800" cy="990600"/>
          </a:xfrm>
          <a:prstGeom prst="rect">
            <a:avLst/>
          </a:prstGeom>
        </p:spPr>
        <p:txBody>
          <a:bodyPr>
            <a:normAutofit fontScale="97500"/>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ro-RO" altLang="ro-RO" sz="4000" b="1" dirty="0" smtClean="0">
                <a:solidFill>
                  <a:schemeClr val="tx1"/>
                </a:solidFill>
              </a:rPr>
              <a:t>Principiul </a:t>
            </a:r>
            <a:r>
              <a:rPr lang="ro-RO" altLang="ro-RO" sz="4000" b="1" dirty="0">
                <a:solidFill>
                  <a:schemeClr val="tx1"/>
                </a:solidFill>
              </a:rPr>
              <a:t>analizei riscului</a:t>
            </a:r>
            <a:endParaRPr lang="ru-RU" sz="4000" dirty="0">
              <a:solidFill>
                <a:schemeClr val="tx1"/>
              </a:solidFill>
            </a:endParaRPr>
          </a:p>
        </p:txBody>
      </p:sp>
      <p:sp>
        <p:nvSpPr>
          <p:cNvPr id="5" name="Rectangle 2"/>
          <p:cNvSpPr txBox="1">
            <a:spLocks noChangeArrowheads="1"/>
          </p:cNvSpPr>
          <p:nvPr/>
        </p:nvSpPr>
        <p:spPr>
          <a:xfrm>
            <a:off x="468313" y="476250"/>
            <a:ext cx="8218487" cy="1223963"/>
          </a:xfrm>
          <a:prstGeom prst="rect">
            <a:avLst/>
          </a:prstGeom>
        </p:spPr>
        <p:txBody>
          <a:bodyPr vert="horz" lIns="91440" tIns="45720" rIns="91440" bIns="45720" rtlCol="0" anchor="ctr" anchorCtr="1">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defRPr/>
            </a:pPr>
            <a:endParaRPr lang="en-US" altLang="ro-RO" sz="3600" dirty="0" smtClean="0">
              <a:solidFill>
                <a:schemeClr val="folHlink"/>
              </a:solidFill>
              <a:effectLst>
                <a:outerShdw blurRad="38100" dist="38100" dir="2700000" algn="tl">
                  <a:srgbClr val="C0C0C0"/>
                </a:outerShdw>
              </a:effectLst>
            </a:endParaRPr>
          </a:p>
        </p:txBody>
      </p:sp>
      <p:sp>
        <p:nvSpPr>
          <p:cNvPr id="6" name="Rectangle 3"/>
          <p:cNvSpPr txBox="1">
            <a:spLocks noChangeArrowheads="1"/>
          </p:cNvSpPr>
          <p:nvPr/>
        </p:nvSpPr>
        <p:spPr>
          <a:xfrm>
            <a:off x="457200" y="1628800"/>
            <a:ext cx="8229600" cy="4268163"/>
          </a:xfrm>
          <a:prstGeom prst="rect">
            <a:avLst/>
          </a:prstGeom>
        </p:spPr>
        <p:txBody>
          <a:bodyPr vert="horz" lIns="91440" tIns="45720" rIns="91440" bIns="45720" rtlCol="0">
            <a:normAutofit/>
          </a:bodyPr>
          <a:lst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a:lstStyle>
          <a:p>
            <a:pPr>
              <a:buFontTx/>
              <a:buNone/>
              <a:defRPr/>
            </a:pPr>
            <a:endParaRPr lang="en-US" altLang="ro-RO" dirty="0" smtClean="0">
              <a:effectLst>
                <a:outerShdw blurRad="38100" dist="38100" dir="2700000" algn="tl">
                  <a:srgbClr val="C0C0C0"/>
                </a:outerShdw>
              </a:effectLst>
            </a:endParaRPr>
          </a:p>
        </p:txBody>
      </p:sp>
      <p:sp>
        <p:nvSpPr>
          <p:cNvPr id="7" name="Dreptunghi 6"/>
          <p:cNvSpPr/>
          <p:nvPr/>
        </p:nvSpPr>
        <p:spPr>
          <a:xfrm>
            <a:off x="467544" y="1965608"/>
            <a:ext cx="8241108" cy="2831544"/>
          </a:xfrm>
          <a:prstGeom prst="rect">
            <a:avLst/>
          </a:prstGeom>
        </p:spPr>
        <p:txBody>
          <a:bodyPr wrap="square">
            <a:spAutoFit/>
          </a:bodyPr>
          <a:lstStyle/>
          <a:p>
            <a:pPr>
              <a:buFont typeface="Wingdings" panose="05000000000000000000" pitchFamily="2" charset="2"/>
              <a:buChar char="Ø"/>
            </a:pPr>
            <a:r>
              <a:rPr lang="ro-RO" altLang="ro-RO" sz="1600" b="1" dirty="0"/>
              <a:t>Articolul 3 al </a:t>
            </a:r>
            <a:r>
              <a:rPr lang="en-US" altLang="ro-RO" sz="1600" b="1" dirty="0"/>
              <a:t>REGULAMENTUL</a:t>
            </a:r>
            <a:r>
              <a:rPr lang="ro-RO" altLang="ro-RO" sz="1600" b="1" dirty="0"/>
              <a:t>UI</a:t>
            </a:r>
            <a:r>
              <a:rPr lang="en-US" altLang="ro-RO" sz="1600" b="1" dirty="0"/>
              <a:t> (CE) NR. 178/2002 </a:t>
            </a:r>
            <a:endParaRPr lang="ro-RO" altLang="ro-RO" sz="1600" b="1" dirty="0"/>
          </a:p>
          <a:p>
            <a:pPr>
              <a:buFont typeface="Wingdings" panose="05000000000000000000" pitchFamily="2" charset="2"/>
              <a:buNone/>
            </a:pPr>
            <a:r>
              <a:rPr lang="ro-RO" altLang="ro-RO" dirty="0"/>
              <a:t>    </a:t>
            </a:r>
          </a:p>
          <a:p>
            <a:pPr algn="just">
              <a:buFont typeface="Wingdings" panose="05000000000000000000" pitchFamily="2" charset="2"/>
              <a:buNone/>
            </a:pPr>
            <a:r>
              <a:rPr lang="ro-RO" altLang="ro-RO" dirty="0"/>
              <a:t>       „risc” înseamnă o </a:t>
            </a:r>
            <a:r>
              <a:rPr lang="ro-RO" altLang="ro-RO" dirty="0" err="1"/>
              <a:t>funcţie</a:t>
            </a:r>
            <a:r>
              <a:rPr lang="ro-RO" altLang="ro-RO" dirty="0"/>
              <a:t> a </a:t>
            </a:r>
            <a:r>
              <a:rPr lang="ro-RO" altLang="ro-RO" dirty="0" err="1"/>
              <a:t>probabilităţii</a:t>
            </a:r>
            <a:r>
              <a:rPr lang="ro-RO" altLang="ro-RO" dirty="0"/>
              <a:t> unui efect negativ asupra</a:t>
            </a:r>
          </a:p>
          <a:p>
            <a:pPr algn="just"/>
            <a:r>
              <a:rPr lang="ro-RO" altLang="ro-RO" dirty="0" err="1"/>
              <a:t>sănătăţii</a:t>
            </a:r>
            <a:r>
              <a:rPr lang="ro-RO" altLang="ro-RO" dirty="0"/>
              <a:t> </a:t>
            </a:r>
            <a:r>
              <a:rPr lang="ro-RO" altLang="ro-RO" dirty="0" err="1"/>
              <a:t>şi</a:t>
            </a:r>
            <a:r>
              <a:rPr lang="ro-RO" altLang="ro-RO" dirty="0"/>
              <a:t> gravitatea acelui efect, determinat de un pericol </a:t>
            </a:r>
            <a:r>
              <a:rPr lang="ro-RO" altLang="ro-RO" dirty="0" err="1"/>
              <a:t>şi</a:t>
            </a:r>
            <a:r>
              <a:rPr lang="ro-RO" altLang="ro-RO" dirty="0"/>
              <a:t>, dacă este necesar, selectând </a:t>
            </a:r>
            <a:r>
              <a:rPr lang="ro-RO" altLang="ro-RO" dirty="0" err="1"/>
              <a:t>opţiunile</a:t>
            </a:r>
            <a:r>
              <a:rPr lang="ro-RO" altLang="ro-RO" dirty="0"/>
              <a:t> de prevenire </a:t>
            </a:r>
            <a:r>
              <a:rPr lang="ro-RO" altLang="ro-RO" dirty="0" err="1"/>
              <a:t>şi</a:t>
            </a:r>
            <a:r>
              <a:rPr lang="ro-RO" altLang="ro-RO" dirty="0"/>
              <a:t> control adecvate;</a:t>
            </a:r>
          </a:p>
          <a:p>
            <a:pPr algn="just"/>
            <a:endParaRPr lang="ro-RO" altLang="ro-RO" dirty="0"/>
          </a:p>
          <a:p>
            <a:pPr algn="just"/>
            <a:endParaRPr lang="ro-RO" altLang="ro-RO" dirty="0"/>
          </a:p>
          <a:p>
            <a:pPr algn="just"/>
            <a:r>
              <a:rPr lang="ro-RO" altLang="ro-RO" dirty="0"/>
              <a:t>      „pericol” înseamnă un agent biologic, chimic sau fizic aflat în produse alimentare sau hrana pentru animale sau o stare a acestora, având </a:t>
            </a:r>
            <a:r>
              <a:rPr lang="ro-RO" altLang="ro-RO" dirty="0" err="1"/>
              <a:t>potenţialul</a:t>
            </a:r>
            <a:r>
              <a:rPr lang="ro-RO" altLang="ro-RO" dirty="0"/>
              <a:t> de a cauza un efect negativ asupra </a:t>
            </a:r>
            <a:r>
              <a:rPr lang="ro-RO" altLang="ro-RO" dirty="0" err="1"/>
              <a:t>sănătăţii</a:t>
            </a:r>
            <a:r>
              <a:rPr lang="ro-RO" altLang="ro-RO" dirty="0"/>
              <a:t>;</a:t>
            </a:r>
            <a:endParaRPr lang="ro-RO" altLang="ro-RO" sz="1600" b="1" dirty="0"/>
          </a:p>
        </p:txBody>
      </p:sp>
    </p:spTree>
    <p:extLst>
      <p:ext uri="{BB962C8B-B14F-4D97-AF65-F5344CB8AC3E}">
        <p14:creationId xmlns:p14="http://schemas.microsoft.com/office/powerpoint/2010/main" val="386899595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457200" y="278160"/>
            <a:ext cx="8305800" cy="990600"/>
          </a:xfrm>
          <a:prstGeom prst="rect">
            <a:avLst/>
          </a:prstGeom>
        </p:spPr>
        <p:txBody>
          <a:bodyPr>
            <a:normAutofit fontScale="97500"/>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endParaRPr lang="ru-RU" sz="4000" dirty="0"/>
          </a:p>
        </p:txBody>
      </p:sp>
      <p:sp>
        <p:nvSpPr>
          <p:cNvPr id="5" name="Dreptunghi 4"/>
          <p:cNvSpPr/>
          <p:nvPr/>
        </p:nvSpPr>
        <p:spPr>
          <a:xfrm>
            <a:off x="539552" y="1772816"/>
            <a:ext cx="8223448" cy="646331"/>
          </a:xfrm>
          <a:prstGeom prst="rect">
            <a:avLst/>
          </a:prstGeom>
        </p:spPr>
        <p:txBody>
          <a:bodyPr wrap="square">
            <a:spAutoFit/>
          </a:bodyPr>
          <a:lstStyle/>
          <a:p>
            <a:pPr>
              <a:defRPr/>
            </a:pPr>
            <a:r>
              <a:rPr lang="en-US" altLang="ro-RO" dirty="0" err="1" smtClean="0">
                <a:effectLst>
                  <a:outerShdw blurRad="38100" dist="38100" dir="2700000" algn="tl">
                    <a:srgbClr val="C0C0C0"/>
                  </a:outerShdw>
                </a:effectLst>
              </a:rPr>
              <a:t>Posibilitatea</a:t>
            </a:r>
            <a:r>
              <a:rPr lang="en-US" altLang="ro-RO" dirty="0" smtClean="0">
                <a:effectLst>
                  <a:outerShdw blurRad="38100" dist="38100" dir="2700000" algn="tl">
                    <a:srgbClr val="C0C0C0"/>
                  </a:outerShdw>
                </a:effectLst>
              </a:rPr>
              <a:t> </a:t>
            </a:r>
            <a:r>
              <a:rPr lang="en-US" altLang="ro-RO" dirty="0">
                <a:effectLst>
                  <a:outerShdw blurRad="38100" dist="38100" dir="2700000" algn="tl">
                    <a:srgbClr val="C0C0C0"/>
                  </a:outerShdw>
                </a:effectLst>
              </a:rPr>
              <a:t>de a </a:t>
            </a:r>
            <a:r>
              <a:rPr lang="en-US" altLang="ro-RO" dirty="0" err="1">
                <a:effectLst>
                  <a:outerShdw blurRad="38100" dist="38100" dir="2700000" algn="tl">
                    <a:srgbClr val="C0C0C0"/>
                  </a:outerShdw>
                </a:effectLst>
              </a:rPr>
              <a:t>dispune</a:t>
            </a:r>
            <a:r>
              <a:rPr lang="en-US" altLang="ro-RO" dirty="0">
                <a:effectLst>
                  <a:outerShdw blurRad="38100" dist="38100" dir="2700000" algn="tl">
                    <a:srgbClr val="C0C0C0"/>
                  </a:outerShdw>
                </a:effectLst>
              </a:rPr>
              <a:t> </a:t>
            </a:r>
            <a:r>
              <a:rPr lang="en-US" altLang="ro-RO" dirty="0" err="1">
                <a:effectLst>
                  <a:outerShdw blurRad="38100" dist="38100" dir="2700000" algn="tl">
                    <a:srgbClr val="C0C0C0"/>
                  </a:outerShdw>
                </a:effectLst>
              </a:rPr>
              <a:t>masuri</a:t>
            </a:r>
            <a:r>
              <a:rPr lang="en-US" altLang="ro-RO" dirty="0">
                <a:effectLst>
                  <a:outerShdw blurRad="38100" dist="38100" dir="2700000" algn="tl">
                    <a:srgbClr val="C0C0C0"/>
                  </a:outerShdw>
                </a:effectLst>
              </a:rPr>
              <a:t> </a:t>
            </a:r>
            <a:r>
              <a:rPr lang="en-US" altLang="ro-RO" dirty="0" err="1">
                <a:effectLst>
                  <a:outerShdw blurRad="38100" dist="38100" dir="2700000" algn="tl">
                    <a:srgbClr val="C0C0C0"/>
                  </a:outerShdw>
                </a:effectLst>
              </a:rPr>
              <a:t>suplimentare</a:t>
            </a:r>
            <a:r>
              <a:rPr lang="en-US" altLang="ro-RO" dirty="0">
                <a:effectLst>
                  <a:outerShdw blurRad="38100" dist="38100" dir="2700000" algn="tl">
                    <a:srgbClr val="C0C0C0"/>
                  </a:outerShdw>
                </a:effectLst>
              </a:rPr>
              <a:t> </a:t>
            </a:r>
            <a:r>
              <a:rPr lang="en-US" altLang="ro-RO" dirty="0" err="1">
                <a:effectLst>
                  <a:outerShdw blurRad="38100" dist="38100" dir="2700000" algn="tl">
                    <a:srgbClr val="C0C0C0"/>
                  </a:outerShdw>
                </a:effectLst>
              </a:rPr>
              <a:t>atunci</a:t>
            </a:r>
            <a:r>
              <a:rPr lang="en-US" altLang="ro-RO" dirty="0">
                <a:effectLst>
                  <a:outerShdw blurRad="38100" dist="38100" dir="2700000" algn="tl">
                    <a:srgbClr val="C0C0C0"/>
                  </a:outerShdw>
                </a:effectLst>
              </a:rPr>
              <a:t> </a:t>
            </a:r>
            <a:r>
              <a:rPr lang="en-US" altLang="ro-RO" dirty="0" err="1">
                <a:effectLst>
                  <a:outerShdw blurRad="38100" dist="38100" dir="2700000" algn="tl">
                    <a:srgbClr val="C0C0C0"/>
                  </a:outerShdw>
                </a:effectLst>
              </a:rPr>
              <a:t>cand</a:t>
            </a:r>
            <a:r>
              <a:rPr lang="en-US" altLang="ro-RO" dirty="0">
                <a:effectLst>
                  <a:outerShdw blurRad="38100" dist="38100" dir="2700000" algn="tl">
                    <a:srgbClr val="C0C0C0"/>
                  </a:outerShdw>
                </a:effectLst>
              </a:rPr>
              <a:t> </a:t>
            </a:r>
            <a:r>
              <a:rPr lang="en-US" altLang="ro-RO" dirty="0" err="1">
                <a:effectLst>
                  <a:outerShdw blurRad="38100" dist="38100" dir="2700000" algn="tl">
                    <a:srgbClr val="C0C0C0"/>
                  </a:outerShdw>
                </a:effectLst>
              </a:rPr>
              <a:t>situatia</a:t>
            </a:r>
            <a:r>
              <a:rPr lang="en-US" altLang="ro-RO" dirty="0">
                <a:effectLst>
                  <a:outerShdw blurRad="38100" dist="38100" dir="2700000" algn="tl">
                    <a:srgbClr val="C0C0C0"/>
                  </a:outerShdw>
                </a:effectLst>
              </a:rPr>
              <a:t> o </a:t>
            </a:r>
            <a:r>
              <a:rPr lang="en-US" altLang="ro-RO" dirty="0" err="1">
                <a:effectLst>
                  <a:outerShdw blurRad="38100" dist="38100" dir="2700000" algn="tl">
                    <a:srgbClr val="C0C0C0"/>
                  </a:outerShdw>
                </a:effectLst>
              </a:rPr>
              <a:t>impune</a:t>
            </a:r>
            <a:r>
              <a:rPr lang="en-US" altLang="ro-RO" dirty="0">
                <a:effectLst>
                  <a:outerShdw blurRad="38100" dist="38100" dir="2700000" algn="tl">
                    <a:srgbClr val="C0C0C0"/>
                  </a:outerShdw>
                </a:effectLst>
              </a:rPr>
              <a:t>, </a:t>
            </a:r>
            <a:r>
              <a:rPr lang="en-US" altLang="ro-RO" dirty="0" err="1">
                <a:effectLst>
                  <a:outerShdw blurRad="38100" dist="38100" dir="2700000" algn="tl">
                    <a:srgbClr val="C0C0C0"/>
                  </a:outerShdw>
                </a:effectLst>
              </a:rPr>
              <a:t>pana</a:t>
            </a:r>
            <a:r>
              <a:rPr lang="en-US" altLang="ro-RO" dirty="0">
                <a:effectLst>
                  <a:outerShdw blurRad="38100" dist="38100" dir="2700000" algn="tl">
                    <a:srgbClr val="C0C0C0"/>
                  </a:outerShdw>
                </a:effectLst>
              </a:rPr>
              <a:t> la </a:t>
            </a:r>
            <a:r>
              <a:rPr lang="en-US" altLang="ro-RO" dirty="0" err="1">
                <a:effectLst>
                  <a:outerShdw blurRad="38100" dist="38100" dir="2700000" algn="tl">
                    <a:srgbClr val="C0C0C0"/>
                  </a:outerShdw>
                </a:effectLst>
              </a:rPr>
              <a:t>aparitia</a:t>
            </a:r>
            <a:r>
              <a:rPr lang="en-US" altLang="ro-RO" dirty="0">
                <a:effectLst>
                  <a:outerShdw blurRad="38100" dist="38100" dir="2700000" algn="tl">
                    <a:srgbClr val="C0C0C0"/>
                  </a:outerShdw>
                </a:effectLst>
              </a:rPr>
              <a:t> </a:t>
            </a:r>
            <a:r>
              <a:rPr lang="en-US" altLang="ro-RO" dirty="0" err="1">
                <a:effectLst>
                  <a:outerShdw blurRad="38100" dist="38100" dir="2700000" algn="tl">
                    <a:srgbClr val="C0C0C0"/>
                  </a:outerShdw>
                </a:effectLst>
              </a:rPr>
              <a:t>unor</a:t>
            </a:r>
            <a:r>
              <a:rPr lang="en-US" altLang="ro-RO" dirty="0">
                <a:effectLst>
                  <a:outerShdw blurRad="38100" dist="38100" dir="2700000" algn="tl">
                    <a:srgbClr val="C0C0C0"/>
                  </a:outerShdw>
                </a:effectLst>
              </a:rPr>
              <a:t> </a:t>
            </a:r>
            <a:r>
              <a:rPr lang="en-US" altLang="ro-RO" dirty="0" err="1">
                <a:effectLst>
                  <a:outerShdw blurRad="38100" dist="38100" dir="2700000" algn="tl">
                    <a:srgbClr val="C0C0C0"/>
                  </a:outerShdw>
                </a:effectLst>
              </a:rPr>
              <a:t>noi</a:t>
            </a:r>
            <a:r>
              <a:rPr lang="en-US" altLang="ro-RO" dirty="0">
                <a:effectLst>
                  <a:outerShdw blurRad="38100" dist="38100" dir="2700000" algn="tl">
                    <a:srgbClr val="C0C0C0"/>
                  </a:outerShdw>
                </a:effectLst>
              </a:rPr>
              <a:t> </a:t>
            </a:r>
            <a:r>
              <a:rPr lang="en-US" altLang="ro-RO" dirty="0" err="1">
                <a:effectLst>
                  <a:outerShdw blurRad="38100" dist="38100" dir="2700000" algn="tl">
                    <a:srgbClr val="C0C0C0"/>
                  </a:outerShdw>
                </a:effectLst>
              </a:rPr>
              <a:t>informatii</a:t>
            </a:r>
            <a:r>
              <a:rPr lang="en-US" altLang="ro-RO" dirty="0">
                <a:effectLst>
                  <a:outerShdw blurRad="38100" dist="38100" dir="2700000" algn="tl">
                    <a:srgbClr val="C0C0C0"/>
                  </a:outerShdw>
                </a:effectLst>
              </a:rPr>
              <a:t> </a:t>
            </a:r>
            <a:r>
              <a:rPr lang="en-US" altLang="ro-RO" dirty="0" err="1">
                <a:effectLst>
                  <a:outerShdw blurRad="38100" dist="38100" dir="2700000" algn="tl">
                    <a:srgbClr val="C0C0C0"/>
                  </a:outerShdw>
                </a:effectLst>
              </a:rPr>
              <a:t>stiintifice</a:t>
            </a:r>
            <a:r>
              <a:rPr lang="en-US" altLang="ro-RO" dirty="0" smtClean="0">
                <a:effectLst>
                  <a:outerShdw blurRad="38100" dist="38100" dir="2700000" algn="tl">
                    <a:srgbClr val="C0C0C0"/>
                  </a:outerShdw>
                </a:effectLst>
              </a:rPr>
              <a:t>.</a:t>
            </a:r>
            <a:endParaRPr lang="en-US" altLang="ro-RO" dirty="0">
              <a:effectLst>
                <a:outerShdw blurRad="38100" dist="38100" dir="2700000" algn="tl">
                  <a:srgbClr val="C0C0C0"/>
                </a:outerShdw>
              </a:effectLst>
            </a:endParaRPr>
          </a:p>
        </p:txBody>
      </p:sp>
      <p:sp>
        <p:nvSpPr>
          <p:cNvPr id="6" name="Title 1"/>
          <p:cNvSpPr txBox="1">
            <a:spLocks/>
          </p:cNvSpPr>
          <p:nvPr/>
        </p:nvSpPr>
        <p:spPr>
          <a:xfrm>
            <a:off x="457200" y="782216"/>
            <a:ext cx="8305800" cy="990600"/>
          </a:xfrm>
          <a:prstGeom prst="rect">
            <a:avLst/>
          </a:prstGeom>
        </p:spPr>
        <p:txBody>
          <a:bodyPr>
            <a:normAutofit fontScale="97500"/>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ro-RO" sz="4000" dirty="0" err="1">
                <a:solidFill>
                  <a:schemeClr val="tx1"/>
                </a:solidFill>
                <a:effectLst>
                  <a:outerShdw blurRad="38100" dist="38100" dir="2700000" algn="tl">
                    <a:srgbClr val="C0C0C0"/>
                  </a:outerShdw>
                </a:effectLst>
              </a:rPr>
              <a:t>Principiul</a:t>
            </a:r>
            <a:r>
              <a:rPr lang="en-US" altLang="ro-RO" sz="4000" dirty="0">
                <a:solidFill>
                  <a:schemeClr val="tx1"/>
                </a:solidFill>
                <a:effectLst>
                  <a:outerShdw blurRad="38100" dist="38100" dir="2700000" algn="tl">
                    <a:srgbClr val="C0C0C0"/>
                  </a:outerShdw>
                </a:effectLst>
              </a:rPr>
              <a:t> </a:t>
            </a:r>
            <a:r>
              <a:rPr lang="en-US" altLang="ro-RO" sz="4000" dirty="0" err="1">
                <a:solidFill>
                  <a:schemeClr val="tx1"/>
                </a:solidFill>
                <a:effectLst>
                  <a:outerShdw blurRad="38100" dist="38100" dir="2700000" algn="tl">
                    <a:srgbClr val="C0C0C0"/>
                  </a:outerShdw>
                </a:effectLst>
              </a:rPr>
              <a:t>precautiunii</a:t>
            </a:r>
            <a:endParaRPr lang="ru-RU" sz="4000" dirty="0">
              <a:solidFill>
                <a:schemeClr val="tx1"/>
              </a:solidFill>
            </a:endParaRPr>
          </a:p>
        </p:txBody>
      </p:sp>
      <p:sp>
        <p:nvSpPr>
          <p:cNvPr id="7" name="Title 1"/>
          <p:cNvSpPr txBox="1">
            <a:spLocks/>
          </p:cNvSpPr>
          <p:nvPr/>
        </p:nvSpPr>
        <p:spPr>
          <a:xfrm>
            <a:off x="370656" y="3068960"/>
            <a:ext cx="8305800" cy="990600"/>
          </a:xfrm>
          <a:prstGeom prst="rect">
            <a:avLst/>
          </a:prstGeom>
        </p:spPr>
        <p:txBody>
          <a:bodyPr>
            <a:normAutofit fontScale="97500"/>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ro-RO" sz="4000" dirty="0" err="1">
                <a:solidFill>
                  <a:schemeClr val="tx1"/>
                </a:solidFill>
                <a:effectLst>
                  <a:outerShdw blurRad="38100" dist="38100" dir="2700000" algn="tl">
                    <a:srgbClr val="C0C0C0"/>
                  </a:outerShdw>
                </a:effectLst>
              </a:rPr>
              <a:t>Principiul</a:t>
            </a:r>
            <a:r>
              <a:rPr lang="en-US" altLang="ro-RO" sz="4000" dirty="0">
                <a:solidFill>
                  <a:schemeClr val="tx1"/>
                </a:solidFill>
                <a:effectLst>
                  <a:outerShdw blurRad="38100" dist="38100" dir="2700000" algn="tl">
                    <a:srgbClr val="C0C0C0"/>
                  </a:outerShdw>
                </a:effectLst>
              </a:rPr>
              <a:t> </a:t>
            </a:r>
            <a:r>
              <a:rPr lang="ro-RO" altLang="ro-RO" sz="4000" dirty="0" smtClean="0">
                <a:solidFill>
                  <a:schemeClr val="tx1"/>
                </a:solidFill>
                <a:effectLst>
                  <a:outerShdw blurRad="38100" dist="38100" dir="2700000" algn="tl">
                    <a:srgbClr val="C0C0C0"/>
                  </a:outerShdw>
                </a:effectLst>
              </a:rPr>
              <a:t>transparenței</a:t>
            </a:r>
            <a:endParaRPr lang="ru-RU" sz="4000" dirty="0">
              <a:solidFill>
                <a:schemeClr val="tx1"/>
              </a:solidFill>
            </a:endParaRPr>
          </a:p>
        </p:txBody>
      </p:sp>
      <p:sp>
        <p:nvSpPr>
          <p:cNvPr id="8" name="Dreptunghi 7"/>
          <p:cNvSpPr/>
          <p:nvPr/>
        </p:nvSpPr>
        <p:spPr>
          <a:xfrm>
            <a:off x="539552" y="4172887"/>
            <a:ext cx="8223448" cy="646331"/>
          </a:xfrm>
          <a:prstGeom prst="rect">
            <a:avLst/>
          </a:prstGeom>
        </p:spPr>
        <p:txBody>
          <a:bodyPr wrap="square">
            <a:spAutoFit/>
          </a:bodyPr>
          <a:lstStyle/>
          <a:p>
            <a:pPr>
              <a:defRPr/>
            </a:pPr>
            <a:r>
              <a:rPr lang="en-US" altLang="ro-RO" dirty="0" err="1" smtClean="0">
                <a:effectLst>
                  <a:outerShdw blurRad="38100" dist="38100" dir="2700000" algn="tl">
                    <a:srgbClr val="C0C0C0"/>
                  </a:outerShdw>
                </a:effectLst>
              </a:rPr>
              <a:t>Posibilitatea</a:t>
            </a:r>
            <a:r>
              <a:rPr lang="en-US" altLang="ro-RO" dirty="0" smtClean="0">
                <a:effectLst>
                  <a:outerShdw blurRad="38100" dist="38100" dir="2700000" algn="tl">
                    <a:srgbClr val="C0C0C0"/>
                  </a:outerShdw>
                </a:effectLst>
              </a:rPr>
              <a:t> </a:t>
            </a:r>
            <a:r>
              <a:rPr lang="en-US" altLang="ro-RO" dirty="0">
                <a:effectLst>
                  <a:outerShdw blurRad="38100" dist="38100" dir="2700000" algn="tl">
                    <a:srgbClr val="C0C0C0"/>
                  </a:outerShdw>
                </a:effectLst>
              </a:rPr>
              <a:t>de a </a:t>
            </a:r>
            <a:r>
              <a:rPr lang="en-US" altLang="ro-RO" dirty="0" err="1">
                <a:effectLst>
                  <a:outerShdw blurRad="38100" dist="38100" dir="2700000" algn="tl">
                    <a:srgbClr val="C0C0C0"/>
                  </a:outerShdw>
                </a:effectLst>
              </a:rPr>
              <a:t>dispune</a:t>
            </a:r>
            <a:r>
              <a:rPr lang="en-US" altLang="ro-RO" dirty="0">
                <a:effectLst>
                  <a:outerShdw blurRad="38100" dist="38100" dir="2700000" algn="tl">
                    <a:srgbClr val="C0C0C0"/>
                  </a:outerShdw>
                </a:effectLst>
              </a:rPr>
              <a:t> </a:t>
            </a:r>
            <a:r>
              <a:rPr lang="en-US" altLang="ro-RO" dirty="0" err="1">
                <a:effectLst>
                  <a:outerShdw blurRad="38100" dist="38100" dir="2700000" algn="tl">
                    <a:srgbClr val="C0C0C0"/>
                  </a:outerShdw>
                </a:effectLst>
              </a:rPr>
              <a:t>masuri</a:t>
            </a:r>
            <a:r>
              <a:rPr lang="en-US" altLang="ro-RO" dirty="0">
                <a:effectLst>
                  <a:outerShdw blurRad="38100" dist="38100" dir="2700000" algn="tl">
                    <a:srgbClr val="C0C0C0"/>
                  </a:outerShdw>
                </a:effectLst>
              </a:rPr>
              <a:t> </a:t>
            </a:r>
            <a:r>
              <a:rPr lang="en-US" altLang="ro-RO" dirty="0" err="1">
                <a:effectLst>
                  <a:outerShdw blurRad="38100" dist="38100" dir="2700000" algn="tl">
                    <a:srgbClr val="C0C0C0"/>
                  </a:outerShdw>
                </a:effectLst>
              </a:rPr>
              <a:t>suplimentare</a:t>
            </a:r>
            <a:r>
              <a:rPr lang="en-US" altLang="ro-RO" dirty="0">
                <a:effectLst>
                  <a:outerShdw blurRad="38100" dist="38100" dir="2700000" algn="tl">
                    <a:srgbClr val="C0C0C0"/>
                  </a:outerShdw>
                </a:effectLst>
              </a:rPr>
              <a:t> </a:t>
            </a:r>
            <a:r>
              <a:rPr lang="en-US" altLang="ro-RO" dirty="0" err="1">
                <a:effectLst>
                  <a:outerShdw blurRad="38100" dist="38100" dir="2700000" algn="tl">
                    <a:srgbClr val="C0C0C0"/>
                  </a:outerShdw>
                </a:effectLst>
              </a:rPr>
              <a:t>atunci</a:t>
            </a:r>
            <a:r>
              <a:rPr lang="en-US" altLang="ro-RO" dirty="0">
                <a:effectLst>
                  <a:outerShdw blurRad="38100" dist="38100" dir="2700000" algn="tl">
                    <a:srgbClr val="C0C0C0"/>
                  </a:outerShdw>
                </a:effectLst>
              </a:rPr>
              <a:t> </a:t>
            </a:r>
            <a:r>
              <a:rPr lang="en-US" altLang="ro-RO" dirty="0" err="1">
                <a:effectLst>
                  <a:outerShdw blurRad="38100" dist="38100" dir="2700000" algn="tl">
                    <a:srgbClr val="C0C0C0"/>
                  </a:outerShdw>
                </a:effectLst>
              </a:rPr>
              <a:t>cand</a:t>
            </a:r>
            <a:r>
              <a:rPr lang="en-US" altLang="ro-RO" dirty="0">
                <a:effectLst>
                  <a:outerShdw blurRad="38100" dist="38100" dir="2700000" algn="tl">
                    <a:srgbClr val="C0C0C0"/>
                  </a:outerShdw>
                </a:effectLst>
              </a:rPr>
              <a:t> </a:t>
            </a:r>
            <a:r>
              <a:rPr lang="en-US" altLang="ro-RO" dirty="0" err="1">
                <a:effectLst>
                  <a:outerShdw blurRad="38100" dist="38100" dir="2700000" algn="tl">
                    <a:srgbClr val="C0C0C0"/>
                  </a:outerShdw>
                </a:effectLst>
              </a:rPr>
              <a:t>situatia</a:t>
            </a:r>
            <a:r>
              <a:rPr lang="en-US" altLang="ro-RO" dirty="0">
                <a:effectLst>
                  <a:outerShdw blurRad="38100" dist="38100" dir="2700000" algn="tl">
                    <a:srgbClr val="C0C0C0"/>
                  </a:outerShdw>
                </a:effectLst>
              </a:rPr>
              <a:t> o </a:t>
            </a:r>
            <a:r>
              <a:rPr lang="en-US" altLang="ro-RO" dirty="0" err="1">
                <a:effectLst>
                  <a:outerShdw blurRad="38100" dist="38100" dir="2700000" algn="tl">
                    <a:srgbClr val="C0C0C0"/>
                  </a:outerShdw>
                </a:effectLst>
              </a:rPr>
              <a:t>impune</a:t>
            </a:r>
            <a:r>
              <a:rPr lang="en-US" altLang="ro-RO" dirty="0">
                <a:effectLst>
                  <a:outerShdw blurRad="38100" dist="38100" dir="2700000" algn="tl">
                    <a:srgbClr val="C0C0C0"/>
                  </a:outerShdw>
                </a:effectLst>
              </a:rPr>
              <a:t>, </a:t>
            </a:r>
            <a:r>
              <a:rPr lang="en-US" altLang="ro-RO" dirty="0" err="1">
                <a:effectLst>
                  <a:outerShdw blurRad="38100" dist="38100" dir="2700000" algn="tl">
                    <a:srgbClr val="C0C0C0"/>
                  </a:outerShdw>
                </a:effectLst>
              </a:rPr>
              <a:t>pana</a:t>
            </a:r>
            <a:r>
              <a:rPr lang="en-US" altLang="ro-RO" dirty="0">
                <a:effectLst>
                  <a:outerShdw blurRad="38100" dist="38100" dir="2700000" algn="tl">
                    <a:srgbClr val="C0C0C0"/>
                  </a:outerShdw>
                </a:effectLst>
              </a:rPr>
              <a:t> la </a:t>
            </a:r>
            <a:r>
              <a:rPr lang="en-US" altLang="ro-RO" dirty="0" err="1">
                <a:effectLst>
                  <a:outerShdw blurRad="38100" dist="38100" dir="2700000" algn="tl">
                    <a:srgbClr val="C0C0C0"/>
                  </a:outerShdw>
                </a:effectLst>
              </a:rPr>
              <a:t>aparitia</a:t>
            </a:r>
            <a:r>
              <a:rPr lang="en-US" altLang="ro-RO" dirty="0">
                <a:effectLst>
                  <a:outerShdw blurRad="38100" dist="38100" dir="2700000" algn="tl">
                    <a:srgbClr val="C0C0C0"/>
                  </a:outerShdw>
                </a:effectLst>
              </a:rPr>
              <a:t> </a:t>
            </a:r>
            <a:r>
              <a:rPr lang="en-US" altLang="ro-RO" dirty="0" err="1">
                <a:effectLst>
                  <a:outerShdw blurRad="38100" dist="38100" dir="2700000" algn="tl">
                    <a:srgbClr val="C0C0C0"/>
                  </a:outerShdw>
                </a:effectLst>
              </a:rPr>
              <a:t>unor</a:t>
            </a:r>
            <a:r>
              <a:rPr lang="en-US" altLang="ro-RO" dirty="0">
                <a:effectLst>
                  <a:outerShdw blurRad="38100" dist="38100" dir="2700000" algn="tl">
                    <a:srgbClr val="C0C0C0"/>
                  </a:outerShdw>
                </a:effectLst>
              </a:rPr>
              <a:t> </a:t>
            </a:r>
            <a:r>
              <a:rPr lang="en-US" altLang="ro-RO" dirty="0" err="1">
                <a:effectLst>
                  <a:outerShdw blurRad="38100" dist="38100" dir="2700000" algn="tl">
                    <a:srgbClr val="C0C0C0"/>
                  </a:outerShdw>
                </a:effectLst>
              </a:rPr>
              <a:t>noi</a:t>
            </a:r>
            <a:r>
              <a:rPr lang="en-US" altLang="ro-RO" dirty="0">
                <a:effectLst>
                  <a:outerShdw blurRad="38100" dist="38100" dir="2700000" algn="tl">
                    <a:srgbClr val="C0C0C0"/>
                  </a:outerShdw>
                </a:effectLst>
              </a:rPr>
              <a:t> </a:t>
            </a:r>
            <a:r>
              <a:rPr lang="en-US" altLang="ro-RO" dirty="0" err="1">
                <a:effectLst>
                  <a:outerShdw blurRad="38100" dist="38100" dir="2700000" algn="tl">
                    <a:srgbClr val="C0C0C0"/>
                  </a:outerShdw>
                </a:effectLst>
              </a:rPr>
              <a:t>informatii</a:t>
            </a:r>
            <a:r>
              <a:rPr lang="en-US" altLang="ro-RO" dirty="0">
                <a:effectLst>
                  <a:outerShdw blurRad="38100" dist="38100" dir="2700000" algn="tl">
                    <a:srgbClr val="C0C0C0"/>
                  </a:outerShdw>
                </a:effectLst>
              </a:rPr>
              <a:t> </a:t>
            </a:r>
            <a:r>
              <a:rPr lang="en-US" altLang="ro-RO" dirty="0" err="1">
                <a:effectLst>
                  <a:outerShdw blurRad="38100" dist="38100" dir="2700000" algn="tl">
                    <a:srgbClr val="C0C0C0"/>
                  </a:outerShdw>
                </a:effectLst>
              </a:rPr>
              <a:t>stiintifice</a:t>
            </a:r>
            <a:r>
              <a:rPr lang="en-US" altLang="ro-RO" dirty="0" smtClean="0">
                <a:effectLst>
                  <a:outerShdw blurRad="38100" dist="38100" dir="2700000" algn="tl">
                    <a:srgbClr val="C0C0C0"/>
                  </a:outerShdw>
                </a:effectLst>
              </a:rPr>
              <a:t>.</a:t>
            </a:r>
            <a:endParaRPr lang="en-US" altLang="ro-RO" dirty="0">
              <a:effectLst>
                <a:outerShdw blurRad="38100" dist="38100" dir="2700000" algn="tl">
                  <a:srgbClr val="C0C0C0"/>
                </a:outerShdw>
              </a:effectLst>
            </a:endParaRPr>
          </a:p>
        </p:txBody>
      </p:sp>
    </p:spTree>
    <p:extLst>
      <p:ext uri="{BB962C8B-B14F-4D97-AF65-F5344CB8AC3E}">
        <p14:creationId xmlns:p14="http://schemas.microsoft.com/office/powerpoint/2010/main" val="264451149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457200" y="278160"/>
            <a:ext cx="8305800" cy="990600"/>
          </a:xfrm>
          <a:prstGeom prst="rect">
            <a:avLst/>
          </a:prstGeom>
        </p:spPr>
        <p:txBody>
          <a:bodyPr>
            <a:normAutofit fontScale="97500"/>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endParaRPr lang="ru-RU" sz="4000" dirty="0"/>
          </a:p>
        </p:txBody>
      </p:sp>
      <p:sp>
        <p:nvSpPr>
          <p:cNvPr id="5" name="Dreptunghi 4"/>
          <p:cNvSpPr/>
          <p:nvPr/>
        </p:nvSpPr>
        <p:spPr>
          <a:xfrm>
            <a:off x="539552" y="2579420"/>
            <a:ext cx="8223448" cy="1569660"/>
          </a:xfrm>
          <a:prstGeom prst="rect">
            <a:avLst/>
          </a:prstGeom>
        </p:spPr>
        <p:txBody>
          <a:bodyPr wrap="square">
            <a:spAutoFit/>
          </a:bodyPr>
          <a:lstStyle/>
          <a:p>
            <a:pPr>
              <a:defRPr/>
            </a:pPr>
            <a:r>
              <a:rPr lang="en-US" altLang="ro-RO" sz="3200" dirty="0" err="1">
                <a:effectLst>
                  <a:outerShdw blurRad="38100" dist="38100" dir="2700000" algn="tl">
                    <a:srgbClr val="C0C0C0"/>
                  </a:outerShdw>
                </a:effectLst>
              </a:rPr>
              <a:t>Capacitatea</a:t>
            </a:r>
            <a:r>
              <a:rPr lang="en-US" altLang="ro-RO" sz="3200" dirty="0">
                <a:effectLst>
                  <a:outerShdw blurRad="38100" dist="38100" dir="2700000" algn="tl">
                    <a:srgbClr val="C0C0C0"/>
                  </a:outerShdw>
                </a:effectLst>
              </a:rPr>
              <a:t> de a </a:t>
            </a:r>
            <a:r>
              <a:rPr lang="en-US" altLang="ro-RO" sz="3200" dirty="0" err="1">
                <a:effectLst>
                  <a:outerShdw blurRad="38100" dist="38100" dir="2700000" algn="tl">
                    <a:srgbClr val="C0C0C0"/>
                  </a:outerShdw>
                </a:effectLst>
              </a:rPr>
              <a:t>urmarii</a:t>
            </a:r>
            <a:r>
              <a:rPr lang="en-US" altLang="ro-RO" sz="3200" dirty="0">
                <a:effectLst>
                  <a:outerShdw blurRad="38100" dist="38100" dir="2700000" algn="tl">
                    <a:srgbClr val="C0C0C0"/>
                  </a:outerShdw>
                </a:effectLst>
              </a:rPr>
              <a:t> un aliment </a:t>
            </a:r>
            <a:r>
              <a:rPr lang="en-US" altLang="ro-RO" sz="3200" dirty="0" err="1">
                <a:effectLst>
                  <a:outerShdw blurRad="38100" dist="38100" dir="2700000" algn="tl">
                    <a:srgbClr val="C0C0C0"/>
                  </a:outerShdw>
                </a:effectLst>
              </a:rPr>
              <a:t>sau</a:t>
            </a:r>
            <a:r>
              <a:rPr lang="en-US" altLang="ro-RO" sz="3200" dirty="0">
                <a:effectLst>
                  <a:outerShdw blurRad="38100" dist="38100" dir="2700000" algn="tl">
                    <a:srgbClr val="C0C0C0"/>
                  </a:outerShdw>
                </a:effectLst>
              </a:rPr>
              <a:t> a </a:t>
            </a:r>
            <a:r>
              <a:rPr lang="en-US" altLang="ro-RO" sz="3200" dirty="0" err="1">
                <a:effectLst>
                  <a:outerShdw blurRad="38100" dist="38100" dir="2700000" algn="tl">
                    <a:srgbClr val="C0C0C0"/>
                  </a:outerShdw>
                </a:effectLst>
              </a:rPr>
              <a:t>ingredientelor</a:t>
            </a:r>
            <a:r>
              <a:rPr lang="en-US" altLang="ro-RO" sz="3200" dirty="0">
                <a:effectLst>
                  <a:outerShdw blurRad="38100" dist="38100" dir="2700000" algn="tl">
                    <a:srgbClr val="C0C0C0"/>
                  </a:outerShdw>
                </a:effectLst>
              </a:rPr>
              <a:t> </a:t>
            </a:r>
            <a:r>
              <a:rPr lang="en-US" altLang="ro-RO" sz="3200" dirty="0" err="1">
                <a:effectLst>
                  <a:outerShdw blurRad="38100" dist="38100" dir="2700000" algn="tl">
                    <a:srgbClr val="C0C0C0"/>
                  </a:outerShdw>
                </a:effectLst>
              </a:rPr>
              <a:t>unui</a:t>
            </a:r>
            <a:r>
              <a:rPr lang="en-US" altLang="ro-RO" sz="3200" dirty="0">
                <a:effectLst>
                  <a:outerShdw blurRad="38100" dist="38100" dir="2700000" algn="tl">
                    <a:srgbClr val="C0C0C0"/>
                  </a:outerShdw>
                </a:effectLst>
              </a:rPr>
              <a:t> aliment </a:t>
            </a:r>
            <a:r>
              <a:rPr lang="en-US" altLang="ro-RO" sz="3200" dirty="0" err="1">
                <a:effectLst>
                  <a:outerShdw blurRad="38100" dist="38100" dir="2700000" algn="tl">
                    <a:srgbClr val="C0C0C0"/>
                  </a:outerShdw>
                </a:effectLst>
              </a:rPr>
              <a:t>pe</a:t>
            </a:r>
            <a:r>
              <a:rPr lang="en-US" altLang="ro-RO" sz="3200" dirty="0">
                <a:effectLst>
                  <a:outerShdw blurRad="38100" dist="38100" dir="2700000" algn="tl">
                    <a:srgbClr val="C0C0C0"/>
                  </a:outerShdw>
                </a:effectLst>
              </a:rPr>
              <a:t> </a:t>
            </a:r>
            <a:r>
              <a:rPr lang="en-US" altLang="ro-RO" sz="3200" dirty="0" err="1">
                <a:effectLst>
                  <a:outerShdw blurRad="38100" dist="38100" dir="2700000" algn="tl">
                    <a:srgbClr val="C0C0C0"/>
                  </a:outerShdw>
                </a:effectLst>
              </a:rPr>
              <a:t>parcursul</a:t>
            </a:r>
            <a:r>
              <a:rPr lang="en-US" altLang="ro-RO" sz="3200" dirty="0">
                <a:effectLst>
                  <a:outerShdw blurRad="38100" dist="38100" dir="2700000" algn="tl">
                    <a:srgbClr val="C0C0C0"/>
                  </a:outerShdw>
                </a:effectLst>
              </a:rPr>
              <a:t> </a:t>
            </a:r>
            <a:r>
              <a:rPr lang="en-US" altLang="ro-RO" sz="3200" dirty="0" err="1">
                <a:effectLst>
                  <a:outerShdw blurRad="38100" dist="38100" dir="2700000" algn="tl">
                    <a:srgbClr val="C0C0C0"/>
                  </a:outerShdw>
                </a:effectLst>
              </a:rPr>
              <a:t>etapelor</a:t>
            </a:r>
            <a:r>
              <a:rPr lang="en-US" altLang="ro-RO" sz="3200" dirty="0">
                <a:effectLst>
                  <a:outerShdw blurRad="38100" dist="38100" dir="2700000" algn="tl">
                    <a:srgbClr val="C0C0C0"/>
                  </a:outerShdw>
                </a:effectLst>
              </a:rPr>
              <a:t> de </a:t>
            </a:r>
            <a:r>
              <a:rPr lang="en-US" altLang="ro-RO" sz="3200" dirty="0" err="1">
                <a:effectLst>
                  <a:outerShdw blurRad="38100" dist="38100" dir="2700000" algn="tl">
                    <a:srgbClr val="C0C0C0"/>
                  </a:outerShdw>
                </a:effectLst>
              </a:rPr>
              <a:t>productie</a:t>
            </a:r>
            <a:r>
              <a:rPr lang="en-US" altLang="ro-RO" sz="3200" dirty="0">
                <a:effectLst>
                  <a:outerShdw blurRad="38100" dist="38100" dir="2700000" algn="tl">
                    <a:srgbClr val="C0C0C0"/>
                  </a:outerShdw>
                </a:effectLst>
              </a:rPr>
              <a:t>, </a:t>
            </a:r>
            <a:r>
              <a:rPr lang="en-US" altLang="ro-RO" sz="3200" dirty="0" err="1">
                <a:effectLst>
                  <a:outerShdw blurRad="38100" dist="38100" dir="2700000" algn="tl">
                    <a:srgbClr val="C0C0C0"/>
                  </a:outerShdw>
                </a:effectLst>
              </a:rPr>
              <a:t>prelucrare</a:t>
            </a:r>
            <a:r>
              <a:rPr lang="en-US" altLang="ro-RO" sz="3200" dirty="0">
                <a:effectLst>
                  <a:outerShdw blurRad="38100" dist="38100" dir="2700000" algn="tl">
                    <a:srgbClr val="C0C0C0"/>
                  </a:outerShdw>
                </a:effectLst>
              </a:rPr>
              <a:t> </a:t>
            </a:r>
            <a:r>
              <a:rPr lang="en-US" altLang="ro-RO" sz="3200" dirty="0" err="1">
                <a:effectLst>
                  <a:outerShdw blurRad="38100" dist="38100" dir="2700000" algn="tl">
                    <a:srgbClr val="C0C0C0"/>
                  </a:outerShdw>
                </a:effectLst>
              </a:rPr>
              <a:t>si</a:t>
            </a:r>
            <a:r>
              <a:rPr lang="en-US" altLang="ro-RO" sz="3200" dirty="0">
                <a:effectLst>
                  <a:outerShdw blurRad="38100" dist="38100" dir="2700000" algn="tl">
                    <a:srgbClr val="C0C0C0"/>
                  </a:outerShdw>
                </a:effectLst>
              </a:rPr>
              <a:t> </a:t>
            </a:r>
            <a:r>
              <a:rPr lang="en-US" altLang="ro-RO" sz="3200" dirty="0" err="1">
                <a:effectLst>
                  <a:outerShdw blurRad="38100" dist="38100" dir="2700000" algn="tl">
                    <a:srgbClr val="C0C0C0"/>
                  </a:outerShdw>
                </a:effectLst>
              </a:rPr>
              <a:t>distributie</a:t>
            </a:r>
            <a:r>
              <a:rPr lang="en-US" altLang="ro-RO" sz="3200" dirty="0">
                <a:effectLst>
                  <a:outerShdw blurRad="38100" dist="38100" dir="2700000" algn="tl">
                    <a:srgbClr val="C0C0C0"/>
                  </a:outerShdw>
                </a:effectLst>
              </a:rPr>
              <a:t>. </a:t>
            </a:r>
          </a:p>
        </p:txBody>
      </p:sp>
      <p:sp>
        <p:nvSpPr>
          <p:cNvPr id="6" name="Title 1"/>
          <p:cNvSpPr txBox="1">
            <a:spLocks/>
          </p:cNvSpPr>
          <p:nvPr/>
        </p:nvSpPr>
        <p:spPr>
          <a:xfrm>
            <a:off x="457200" y="782216"/>
            <a:ext cx="8305800" cy="990600"/>
          </a:xfrm>
          <a:prstGeom prst="rect">
            <a:avLst/>
          </a:prstGeom>
        </p:spPr>
        <p:txBody>
          <a:bodyPr>
            <a:normAutofit fontScale="97500"/>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ro-RO" sz="4000" dirty="0" err="1">
                <a:solidFill>
                  <a:schemeClr val="tx1"/>
                </a:solidFill>
                <a:effectLst>
                  <a:outerShdw blurRad="38100" dist="38100" dir="2700000" algn="tl">
                    <a:srgbClr val="C0C0C0"/>
                  </a:outerShdw>
                </a:effectLst>
              </a:rPr>
              <a:t>Principiul</a:t>
            </a:r>
            <a:r>
              <a:rPr lang="en-US" altLang="ro-RO" sz="4000" dirty="0">
                <a:solidFill>
                  <a:schemeClr val="tx1"/>
                </a:solidFill>
                <a:effectLst>
                  <a:outerShdw blurRad="38100" dist="38100" dir="2700000" algn="tl">
                    <a:srgbClr val="C0C0C0"/>
                  </a:outerShdw>
                </a:effectLst>
              </a:rPr>
              <a:t> </a:t>
            </a:r>
            <a:r>
              <a:rPr lang="ro-RO" altLang="ro-RO" sz="4000" dirty="0" err="1" smtClean="0">
                <a:solidFill>
                  <a:schemeClr val="tx1"/>
                </a:solidFill>
                <a:effectLst>
                  <a:outerShdw blurRad="38100" dist="38100" dir="2700000" algn="tl">
                    <a:srgbClr val="C0C0C0"/>
                  </a:outerShdw>
                </a:effectLst>
              </a:rPr>
              <a:t>trasabilitatii</a:t>
            </a:r>
            <a:endParaRPr lang="ru-RU" sz="4000" dirty="0">
              <a:solidFill>
                <a:schemeClr val="tx1"/>
              </a:solidFill>
            </a:endParaRPr>
          </a:p>
        </p:txBody>
      </p:sp>
    </p:spTree>
    <p:extLst>
      <p:ext uri="{BB962C8B-B14F-4D97-AF65-F5344CB8AC3E}">
        <p14:creationId xmlns:p14="http://schemas.microsoft.com/office/powerpoint/2010/main" val="2151179454"/>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Waveform">
  <a:themeElements>
    <a:clrScheme name="Waveform">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Waveform">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aveform">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ppt/theme/theme2.xml><?xml version="1.0" encoding="utf-8"?>
<a:theme xmlns:a="http://schemas.openxmlformats.org/drawingml/2006/main" name="Temă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Waveform</Template>
  <TotalTime>256</TotalTime>
  <Words>2193</Words>
  <Application>Microsoft Office PowerPoint</Application>
  <PresentationFormat>Expunere pe ecran (4:3)</PresentationFormat>
  <Paragraphs>278</Paragraphs>
  <Slides>28</Slides>
  <Notes>6</Notes>
  <HiddenSlides>0</HiddenSlides>
  <MMClips>0</MMClips>
  <ScaleCrop>false</ScaleCrop>
  <HeadingPairs>
    <vt:vector size="8" baseType="variant">
      <vt:variant>
        <vt:lpstr>Fonturi utilizate</vt:lpstr>
      </vt:variant>
      <vt:variant>
        <vt:i4>12</vt:i4>
      </vt:variant>
      <vt:variant>
        <vt:lpstr>Temă</vt:lpstr>
      </vt:variant>
      <vt:variant>
        <vt:i4>1</vt:i4>
      </vt:variant>
      <vt:variant>
        <vt:lpstr>Servere OLE încorporate</vt:lpstr>
      </vt:variant>
      <vt:variant>
        <vt:i4>1</vt:i4>
      </vt:variant>
      <vt:variant>
        <vt:lpstr>Titluri diapozitive</vt:lpstr>
      </vt:variant>
      <vt:variant>
        <vt:i4>28</vt:i4>
      </vt:variant>
    </vt:vector>
  </HeadingPairs>
  <TitlesOfParts>
    <vt:vector size="42" baseType="lpstr">
      <vt:lpstr>.VnArial</vt:lpstr>
      <vt:lpstr>Agrofont</vt:lpstr>
      <vt:lpstr>Arial</vt:lpstr>
      <vt:lpstr>Arial Black</vt:lpstr>
      <vt:lpstr>Calibri</vt:lpstr>
      <vt:lpstr>Candara</vt:lpstr>
      <vt:lpstr>Garamond</vt:lpstr>
      <vt:lpstr>Monotype Sorts</vt:lpstr>
      <vt:lpstr>Symbol</vt:lpstr>
      <vt:lpstr>Tahoma</vt:lpstr>
      <vt:lpstr>Times New Roman</vt:lpstr>
      <vt:lpstr>Wingdings</vt:lpstr>
      <vt:lpstr>Waveform</vt:lpstr>
      <vt:lpstr>CorelDRAW</vt:lpstr>
      <vt:lpstr>PRINCIPII GENERALE ALE LEGISLAȚIE DIN DOMENIUL SIGURANȚEI ALIMENTELOR</vt:lpstr>
      <vt:lpstr>Prezentare PowerPoint</vt:lpstr>
      <vt:lpstr>Prezentare PowerPoint</vt:lpstr>
      <vt:lpstr>Prezentare PowerPoint</vt:lpstr>
      <vt:lpstr>Prezentare PowerPoint</vt:lpstr>
      <vt:lpstr>Prezentare PowerPoint</vt:lpstr>
      <vt:lpstr>Prezentare PowerPoint</vt:lpstr>
      <vt:lpstr>Prezentare PowerPoint</vt:lpstr>
      <vt:lpstr>Prezentare PowerPoint</vt:lpstr>
      <vt:lpstr>Prezentare PowerPoint</vt:lpstr>
      <vt:lpstr>Definiţii trasabilitate UE </vt:lpstr>
      <vt:lpstr>Trasabilitatea - Cadrul legal UE </vt:lpstr>
      <vt:lpstr>Sisteme şi proceduri de trasabilitate </vt:lpstr>
      <vt:lpstr>Prezentare PowerPoint</vt:lpstr>
      <vt:lpstr>Prezentare PowerPoint</vt:lpstr>
      <vt:lpstr>Prezentare PowerPoint</vt:lpstr>
      <vt:lpstr>Prezentare PowerPoint</vt:lpstr>
      <vt:lpstr>Prezentare PowerPoint</vt:lpstr>
      <vt:lpstr>Prezentare PowerPoint</vt:lpstr>
      <vt:lpstr>Prezentare PowerPoint</vt:lpstr>
      <vt:lpstr>Prezentare PowerPoint</vt:lpstr>
      <vt:lpstr>Prezentare PowerPoint</vt:lpstr>
      <vt:lpstr>Principiile HACCP</vt:lpstr>
      <vt:lpstr>Principiile HACCP</vt:lpstr>
      <vt:lpstr>Retragere şi Returnare (1)</vt:lpstr>
      <vt:lpstr>Ce INFORMAŢII ce trebuie transmise ACV în cazul retragerii şi returnării? </vt:lpstr>
      <vt:lpstr>Retragere si returnare</vt:lpstr>
      <vt:lpstr>Prezentare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EUHLPAM User</dc:creator>
  <cp:lastModifiedBy>Lucian</cp:lastModifiedBy>
  <cp:revision>14</cp:revision>
  <dcterms:created xsi:type="dcterms:W3CDTF">2014-05-12T11:19:42Z</dcterms:created>
  <dcterms:modified xsi:type="dcterms:W3CDTF">2015-10-13T07:59:34Z</dcterms:modified>
</cp:coreProperties>
</file>