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00"/>
  </p:notesMasterIdLst>
  <p:handoutMasterIdLst>
    <p:handoutMasterId r:id="rId101"/>
  </p:handoutMasterIdLst>
  <p:sldIdLst>
    <p:sldId id="396" r:id="rId2"/>
    <p:sldId id="361" r:id="rId3"/>
    <p:sldId id="332" r:id="rId4"/>
    <p:sldId id="328" r:id="rId5"/>
    <p:sldId id="336" r:id="rId6"/>
    <p:sldId id="331" r:id="rId7"/>
    <p:sldId id="333" r:id="rId8"/>
    <p:sldId id="330" r:id="rId9"/>
    <p:sldId id="362" r:id="rId10"/>
    <p:sldId id="329" r:id="rId11"/>
    <p:sldId id="339" r:id="rId12"/>
    <p:sldId id="341" r:id="rId13"/>
    <p:sldId id="364" r:id="rId14"/>
    <p:sldId id="327" r:id="rId15"/>
    <p:sldId id="365" r:id="rId16"/>
    <p:sldId id="325" r:id="rId17"/>
    <p:sldId id="354" r:id="rId18"/>
    <p:sldId id="350" r:id="rId19"/>
    <p:sldId id="352" r:id="rId20"/>
    <p:sldId id="351" r:id="rId21"/>
    <p:sldId id="353" r:id="rId22"/>
    <p:sldId id="367" r:id="rId23"/>
    <p:sldId id="368" r:id="rId24"/>
    <p:sldId id="366" r:id="rId25"/>
    <p:sldId id="355" r:id="rId26"/>
    <p:sldId id="356" r:id="rId27"/>
    <p:sldId id="357" r:id="rId28"/>
    <p:sldId id="369" r:id="rId29"/>
    <p:sldId id="358" r:id="rId30"/>
    <p:sldId id="359" r:id="rId31"/>
    <p:sldId id="360" r:id="rId32"/>
    <p:sldId id="370" r:id="rId33"/>
    <p:sldId id="348" r:id="rId34"/>
    <p:sldId id="349" r:id="rId35"/>
    <p:sldId id="363" r:id="rId36"/>
    <p:sldId id="260" r:id="rId37"/>
    <p:sldId id="259" r:id="rId38"/>
    <p:sldId id="262" r:id="rId39"/>
    <p:sldId id="264" r:id="rId40"/>
    <p:sldId id="266" r:id="rId41"/>
    <p:sldId id="267" r:id="rId42"/>
    <p:sldId id="322" r:id="rId43"/>
    <p:sldId id="371" r:id="rId44"/>
    <p:sldId id="268" r:id="rId45"/>
    <p:sldId id="269" r:id="rId46"/>
    <p:sldId id="343" r:id="rId47"/>
    <p:sldId id="372" r:id="rId48"/>
    <p:sldId id="271" r:id="rId49"/>
    <p:sldId id="344" r:id="rId50"/>
    <p:sldId id="272" r:id="rId51"/>
    <p:sldId id="321" r:id="rId52"/>
    <p:sldId id="373" r:id="rId53"/>
    <p:sldId id="281" r:id="rId54"/>
    <p:sldId id="374" r:id="rId55"/>
    <p:sldId id="273" r:id="rId56"/>
    <p:sldId id="283" r:id="rId57"/>
    <p:sldId id="347" r:id="rId58"/>
    <p:sldId id="375" r:id="rId59"/>
    <p:sldId id="334" r:id="rId60"/>
    <p:sldId id="299" r:id="rId61"/>
    <p:sldId id="300" r:id="rId62"/>
    <p:sldId id="301" r:id="rId63"/>
    <p:sldId id="304" r:id="rId64"/>
    <p:sldId id="305" r:id="rId65"/>
    <p:sldId id="376" r:id="rId66"/>
    <p:sldId id="274" r:id="rId67"/>
    <p:sldId id="275" r:id="rId68"/>
    <p:sldId id="377" r:id="rId69"/>
    <p:sldId id="378" r:id="rId70"/>
    <p:sldId id="384" r:id="rId71"/>
    <p:sldId id="276" r:id="rId72"/>
    <p:sldId id="337" r:id="rId73"/>
    <p:sldId id="315" r:id="rId74"/>
    <p:sldId id="309" r:id="rId75"/>
    <p:sldId id="380" r:id="rId76"/>
    <p:sldId id="379" r:id="rId77"/>
    <p:sldId id="381" r:id="rId78"/>
    <p:sldId id="382" r:id="rId79"/>
    <p:sldId id="385" r:id="rId80"/>
    <p:sldId id="388" r:id="rId81"/>
    <p:sldId id="308" r:id="rId82"/>
    <p:sldId id="316" r:id="rId83"/>
    <p:sldId id="387" r:id="rId84"/>
    <p:sldId id="389" r:id="rId85"/>
    <p:sldId id="277" r:id="rId86"/>
    <p:sldId id="317" r:id="rId87"/>
    <p:sldId id="318" r:id="rId88"/>
    <p:sldId id="278" r:id="rId89"/>
    <p:sldId id="320" r:id="rId90"/>
    <p:sldId id="392" r:id="rId91"/>
    <p:sldId id="390" r:id="rId92"/>
    <p:sldId id="319" r:id="rId93"/>
    <p:sldId id="393" r:id="rId94"/>
    <p:sldId id="395" r:id="rId95"/>
    <p:sldId id="394" r:id="rId96"/>
    <p:sldId id="391" r:id="rId97"/>
    <p:sldId id="323" r:id="rId98"/>
    <p:sldId id="338" r:id="rId9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 mediu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4" autoAdjust="0"/>
    <p:restoredTop sz="92998" autoAdjust="0"/>
  </p:normalViewPr>
  <p:slideViewPr>
    <p:cSldViewPr showGuides="1"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notesMaster" Target="notesMasters/notesMaster1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o-R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8213099779036895"/>
          <c:y val="8.25558389493366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ro-RO"/>
        </a:p>
      </c:txPr>
    </c:title>
    <c:autoTitleDeleted val="0"/>
    <c:plotArea>
      <c:layout>
        <c:manualLayout>
          <c:layoutTarget val="inner"/>
          <c:xMode val="edge"/>
          <c:yMode val="edge"/>
          <c:x val="6.9237985149525311E-2"/>
          <c:y val="0.20568192681433328"/>
          <c:w val="0.92679166666666668"/>
          <c:h val="0.69191437007874013"/>
        </c:manualLayout>
      </c:layout>
      <c:lineChart>
        <c:grouping val="standard"/>
        <c:varyColors val="0"/>
        <c:ser>
          <c:idx val="0"/>
          <c:order val="0"/>
          <c:tx>
            <c:strRef>
              <c:f>Foaie1!$B$1</c:f>
              <c:strCache>
                <c:ptCount val="1"/>
                <c:pt idx="0">
                  <c:v>temperatura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o-R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Foaie1!$A$2:$A$5</c:f>
              <c:strCache>
                <c:ptCount val="1"/>
                <c:pt idx="0">
                  <c:v>timp</c:v>
                </c:pt>
              </c:strCache>
            </c:strRef>
          </c:cat>
          <c:val>
            <c:numRef>
              <c:f>Foaie1!$B$2:$B$5</c:f>
              <c:numCache>
                <c:formatCode>General</c:formatCode>
                <c:ptCount val="4"/>
                <c:pt idx="0">
                  <c:v>0</c:v>
                </c:pt>
                <c:pt idx="1">
                  <c:v>60</c:v>
                </c:pt>
                <c:pt idx="2">
                  <c:v>72</c:v>
                </c:pt>
                <c:pt idx="3">
                  <c:v>7</c:v>
                </c:pt>
              </c:numCache>
            </c:numRef>
          </c: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325305216"/>
        <c:axId val="325304040"/>
      </c:lineChart>
      <c:catAx>
        <c:axId val="325305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95000"/>
                <a:alpha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o-RO"/>
          </a:p>
        </c:txPr>
        <c:crossAx val="325304040"/>
        <c:crosses val="autoZero"/>
        <c:auto val="1"/>
        <c:lblAlgn val="ctr"/>
        <c:lblOffset val="100"/>
        <c:noMultiLvlLbl val="0"/>
      </c:catAx>
      <c:valAx>
        <c:axId val="325304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o-RO"/>
          </a:p>
        </c:txPr>
        <c:crossAx val="325305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ro-RO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o-RO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o-R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8213099779036895"/>
          <c:y val="8.25558389493366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ro-RO"/>
        </a:p>
      </c:txPr>
    </c:title>
    <c:autoTitleDeleted val="0"/>
    <c:plotArea>
      <c:layout>
        <c:manualLayout>
          <c:layoutTarget val="inner"/>
          <c:xMode val="edge"/>
          <c:yMode val="edge"/>
          <c:x val="7.9293635686702169E-2"/>
          <c:y val="0.20176675526081148"/>
          <c:w val="0.92679166666666668"/>
          <c:h val="0.69191437007874013"/>
        </c:manualLayout>
      </c:layout>
      <c:lineChart>
        <c:grouping val="standard"/>
        <c:varyColors val="0"/>
        <c:ser>
          <c:idx val="0"/>
          <c:order val="0"/>
          <c:tx>
            <c:strRef>
              <c:f>Foaie1!$B$1</c:f>
              <c:strCache>
                <c:ptCount val="1"/>
                <c:pt idx="0">
                  <c:v>temperatura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o-R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Foaie1!$A$2:$A$5</c:f>
              <c:strCache>
                <c:ptCount val="1"/>
                <c:pt idx="0">
                  <c:v>timp</c:v>
                </c:pt>
              </c:strCache>
            </c:strRef>
          </c:cat>
          <c:val>
            <c:numRef>
              <c:f>Foaie1!$B$2:$B$5</c:f>
              <c:numCache>
                <c:formatCode>General</c:formatCode>
                <c:ptCount val="4"/>
                <c:pt idx="0">
                  <c:v>0</c:v>
                </c:pt>
                <c:pt idx="1">
                  <c:v>60</c:v>
                </c:pt>
                <c:pt idx="2">
                  <c:v>72</c:v>
                </c:pt>
                <c:pt idx="3">
                  <c:v>7</c:v>
                </c:pt>
              </c:numCache>
            </c:numRef>
          </c: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325300512"/>
        <c:axId val="325302864"/>
      </c:lineChart>
      <c:catAx>
        <c:axId val="325300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95000"/>
                <a:alpha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o-RO"/>
          </a:p>
        </c:txPr>
        <c:crossAx val="325302864"/>
        <c:crosses val="autoZero"/>
        <c:auto val="1"/>
        <c:lblAlgn val="ctr"/>
        <c:lblOffset val="100"/>
        <c:noMultiLvlLbl val="0"/>
      </c:catAx>
      <c:valAx>
        <c:axId val="325302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o-RO"/>
          </a:p>
        </c:txPr>
        <c:crossAx val="325300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ro-RO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o-RO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3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33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92C13A-4571-4E2D-97E4-988439F6F4F5}" type="doc">
      <dgm:prSet loTypeId="urn:microsoft.com/office/officeart/2005/8/layout/hList7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CA"/>
        </a:p>
      </dgm:t>
    </dgm:pt>
    <dgm:pt modelId="{C86CDE86-9D22-426D-AB2F-E35552351E2B}">
      <dgm:prSet/>
      <dgm:spPr>
        <a:xfrm>
          <a:off x="0" y="0"/>
          <a:ext cx="1201050" cy="3962400"/>
        </a:xfrm>
        <a:solidFill>
          <a:srgbClr val="BBE0E3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en-US" dirty="0" smtClean="0">
              <a:solidFill>
                <a:srgbClr val="0070CC"/>
              </a:solidFill>
              <a:latin typeface="Arial"/>
              <a:ea typeface="+mn-ea"/>
              <a:cs typeface="+mn-cs"/>
            </a:rPr>
            <a:t>Recep</a:t>
          </a:r>
          <a:r>
            <a:rPr lang="ro-RO" dirty="0" smtClean="0">
              <a:solidFill>
                <a:srgbClr val="0070CC"/>
              </a:solidFill>
              <a:latin typeface="Arial"/>
              <a:ea typeface="+mn-ea"/>
              <a:cs typeface="+mn-cs"/>
            </a:rPr>
            <a:t>ție</a:t>
          </a:r>
          <a:endParaRPr lang="en-CA" dirty="0">
            <a:solidFill>
              <a:srgbClr val="0070CC"/>
            </a:solidFill>
            <a:latin typeface="Arial"/>
            <a:ea typeface="+mn-ea"/>
            <a:cs typeface="+mn-cs"/>
          </a:endParaRPr>
        </a:p>
      </dgm:t>
    </dgm:pt>
    <dgm:pt modelId="{20D6E972-EED2-4F44-82CD-579763768E7F}" type="parTrans" cxnId="{49EEA4F5-077A-4566-AA79-B9282FE435E9}">
      <dgm:prSet/>
      <dgm:spPr/>
      <dgm:t>
        <a:bodyPr/>
        <a:lstStyle/>
        <a:p>
          <a:endParaRPr lang="en-CA"/>
        </a:p>
      </dgm:t>
    </dgm:pt>
    <dgm:pt modelId="{463EADA4-D474-44B2-9EB1-1A4AC8B156E5}" type="sibTrans" cxnId="{49EEA4F5-077A-4566-AA79-B9282FE435E9}">
      <dgm:prSet/>
      <dgm:spPr/>
      <dgm:t>
        <a:bodyPr/>
        <a:lstStyle/>
        <a:p>
          <a:endParaRPr lang="en-CA"/>
        </a:p>
      </dgm:t>
    </dgm:pt>
    <dgm:pt modelId="{7B1F87CB-C7C1-4F10-998E-02D8151FE774}">
      <dgm:prSet/>
      <dgm:spPr>
        <a:xfrm>
          <a:off x="1237171" y="0"/>
          <a:ext cx="1201050" cy="3962400"/>
        </a:xfrm>
        <a:solidFill>
          <a:srgbClr val="BBE0E3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ro-RO" dirty="0">
              <a:solidFill>
                <a:srgbClr val="0070CC"/>
              </a:solidFill>
              <a:latin typeface="Arial"/>
              <a:ea typeface="+mn-ea"/>
              <a:cs typeface="+mn-cs"/>
            </a:rPr>
            <a:t>Depozitare</a:t>
          </a:r>
          <a:endParaRPr lang="en-CA" dirty="0">
            <a:solidFill>
              <a:srgbClr val="0070CC"/>
            </a:solidFill>
            <a:latin typeface="Arial"/>
            <a:ea typeface="+mn-ea"/>
            <a:cs typeface="+mn-cs"/>
          </a:endParaRPr>
        </a:p>
      </dgm:t>
    </dgm:pt>
    <dgm:pt modelId="{40B205E7-D1D7-4324-990C-D7240B5BE9E4}" type="parTrans" cxnId="{43CBDB23-17C4-4BBA-A4DC-15B37D4C7767}">
      <dgm:prSet/>
      <dgm:spPr/>
      <dgm:t>
        <a:bodyPr/>
        <a:lstStyle/>
        <a:p>
          <a:endParaRPr lang="en-CA"/>
        </a:p>
      </dgm:t>
    </dgm:pt>
    <dgm:pt modelId="{1F88742B-92C7-4A92-8B72-01A14F846ACE}" type="sibTrans" cxnId="{43CBDB23-17C4-4BBA-A4DC-15B37D4C7767}">
      <dgm:prSet/>
      <dgm:spPr/>
      <dgm:t>
        <a:bodyPr/>
        <a:lstStyle/>
        <a:p>
          <a:endParaRPr lang="en-CA"/>
        </a:p>
      </dgm:t>
    </dgm:pt>
    <dgm:pt modelId="{58C3CED9-2286-49FF-BE3B-264395040C4D}">
      <dgm:prSet/>
      <dgm:spPr>
        <a:xfrm>
          <a:off x="2474253" y="0"/>
          <a:ext cx="1201050" cy="3962400"/>
        </a:xfrm>
        <a:solidFill>
          <a:srgbClr val="BBE0E3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en-US" dirty="0" smtClean="0">
              <a:solidFill>
                <a:srgbClr val="0070CC"/>
              </a:solidFill>
              <a:latin typeface="Arial"/>
              <a:ea typeface="+mn-ea"/>
              <a:cs typeface="+mn-cs"/>
            </a:rPr>
            <a:t>Prepara</a:t>
          </a:r>
          <a:r>
            <a:rPr lang="ro-RO" dirty="0" smtClean="0">
              <a:solidFill>
                <a:srgbClr val="0070CC"/>
              </a:solidFill>
              <a:latin typeface="Arial"/>
              <a:ea typeface="+mn-ea"/>
              <a:cs typeface="+mn-cs"/>
            </a:rPr>
            <a:t>re</a:t>
          </a:r>
          <a:endParaRPr lang="en-CA" dirty="0">
            <a:solidFill>
              <a:srgbClr val="0070CC"/>
            </a:solidFill>
            <a:latin typeface="Arial"/>
            <a:ea typeface="+mn-ea"/>
            <a:cs typeface="+mn-cs"/>
          </a:endParaRPr>
        </a:p>
      </dgm:t>
    </dgm:pt>
    <dgm:pt modelId="{7B451C8B-2F85-43CF-A131-5D8F8E8ECB90}" type="parTrans" cxnId="{5C84A282-E92B-4507-8588-D87CFB5B99EB}">
      <dgm:prSet/>
      <dgm:spPr/>
      <dgm:t>
        <a:bodyPr/>
        <a:lstStyle/>
        <a:p>
          <a:endParaRPr lang="en-CA"/>
        </a:p>
      </dgm:t>
    </dgm:pt>
    <dgm:pt modelId="{30B22C2B-9361-443F-B721-F84746B37BAD}" type="sibTrans" cxnId="{5C84A282-E92B-4507-8588-D87CFB5B99EB}">
      <dgm:prSet/>
      <dgm:spPr/>
      <dgm:t>
        <a:bodyPr/>
        <a:lstStyle/>
        <a:p>
          <a:endParaRPr lang="en-CA"/>
        </a:p>
      </dgm:t>
    </dgm:pt>
    <dgm:pt modelId="{7623C2E6-7774-4FE8-BF69-18FD501A6E12}">
      <dgm:prSet/>
      <dgm:spPr>
        <a:xfrm>
          <a:off x="3711334" y="0"/>
          <a:ext cx="1201050" cy="3962400"/>
        </a:xfrm>
        <a:solidFill>
          <a:srgbClr val="BBE0E3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ro-RO" dirty="0" smtClean="0">
              <a:solidFill>
                <a:srgbClr val="0070CC"/>
              </a:solidFill>
              <a:latin typeface="Arial"/>
              <a:ea typeface="+mn-ea"/>
              <a:cs typeface="+mn-cs"/>
            </a:rPr>
            <a:t>Ambalare și Etichetare</a:t>
          </a:r>
          <a:endParaRPr lang="en-CA" dirty="0">
            <a:solidFill>
              <a:srgbClr val="0070CC"/>
            </a:solidFill>
            <a:latin typeface="Arial"/>
            <a:ea typeface="+mn-ea"/>
            <a:cs typeface="+mn-cs"/>
          </a:endParaRPr>
        </a:p>
      </dgm:t>
    </dgm:pt>
    <dgm:pt modelId="{5BCEA2F4-5D62-41FB-ABEA-60B64C919903}" type="parTrans" cxnId="{38DEA250-4649-44D8-BDED-6A61FE7412C4}">
      <dgm:prSet/>
      <dgm:spPr/>
      <dgm:t>
        <a:bodyPr/>
        <a:lstStyle/>
        <a:p>
          <a:endParaRPr lang="en-CA"/>
        </a:p>
      </dgm:t>
    </dgm:pt>
    <dgm:pt modelId="{79DAF956-896A-4698-8FA3-4C37F53B048D}" type="sibTrans" cxnId="{38DEA250-4649-44D8-BDED-6A61FE7412C4}">
      <dgm:prSet/>
      <dgm:spPr/>
      <dgm:t>
        <a:bodyPr/>
        <a:lstStyle/>
        <a:p>
          <a:endParaRPr lang="en-CA"/>
        </a:p>
      </dgm:t>
    </dgm:pt>
    <dgm:pt modelId="{B95DB34D-D0CF-4D2D-A24D-F224F7F0B429}">
      <dgm:prSet/>
      <dgm:spPr>
        <a:xfrm>
          <a:off x="4948416" y="0"/>
          <a:ext cx="1201050" cy="3962400"/>
        </a:xfrm>
        <a:solidFill>
          <a:srgbClr val="BBE0E3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ro-RO" dirty="0">
              <a:solidFill>
                <a:srgbClr val="0070CC"/>
              </a:solidFill>
              <a:latin typeface="Arial"/>
              <a:ea typeface="+mn-ea"/>
              <a:cs typeface="+mn-cs"/>
            </a:rPr>
            <a:t>Depozitare</a:t>
          </a:r>
          <a:endParaRPr lang="en-CA" dirty="0">
            <a:solidFill>
              <a:srgbClr val="0070CC"/>
            </a:solidFill>
            <a:latin typeface="Arial"/>
            <a:ea typeface="+mn-ea"/>
            <a:cs typeface="+mn-cs"/>
          </a:endParaRPr>
        </a:p>
      </dgm:t>
    </dgm:pt>
    <dgm:pt modelId="{A81B5DF2-A1F4-4234-BA40-0C9F98BD0D77}" type="parTrans" cxnId="{E9D9BF21-2100-446A-B424-F2DEB5CE10CF}">
      <dgm:prSet/>
      <dgm:spPr/>
      <dgm:t>
        <a:bodyPr/>
        <a:lstStyle/>
        <a:p>
          <a:endParaRPr lang="en-CA"/>
        </a:p>
      </dgm:t>
    </dgm:pt>
    <dgm:pt modelId="{102ED0AD-EA74-4364-8BB0-B0B95925DCD6}" type="sibTrans" cxnId="{E9D9BF21-2100-446A-B424-F2DEB5CE10CF}">
      <dgm:prSet/>
      <dgm:spPr/>
      <dgm:t>
        <a:bodyPr/>
        <a:lstStyle/>
        <a:p>
          <a:endParaRPr lang="en-CA"/>
        </a:p>
      </dgm:t>
    </dgm:pt>
    <dgm:pt modelId="{460BAE63-D102-457F-95E8-1DC441A54017}">
      <dgm:prSet/>
      <dgm:spPr>
        <a:xfrm>
          <a:off x="6185497" y="0"/>
          <a:ext cx="1201050" cy="3962400"/>
        </a:xfrm>
        <a:solidFill>
          <a:srgbClr val="BBE0E3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en-US" dirty="0" smtClean="0">
              <a:solidFill>
                <a:srgbClr val="0070CC"/>
              </a:solidFill>
              <a:latin typeface="Arial"/>
              <a:ea typeface="+mn-ea"/>
              <a:cs typeface="+mn-cs"/>
            </a:rPr>
            <a:t>Distribu</a:t>
          </a:r>
          <a:r>
            <a:rPr lang="ro-RO" dirty="0" smtClean="0">
              <a:solidFill>
                <a:srgbClr val="0070CC"/>
              </a:solidFill>
              <a:latin typeface="Arial"/>
              <a:ea typeface="+mn-ea"/>
              <a:cs typeface="+mn-cs"/>
            </a:rPr>
            <a:t>ție</a:t>
          </a:r>
          <a:endParaRPr lang="en-CA" dirty="0">
            <a:solidFill>
              <a:srgbClr val="0070CC"/>
            </a:solidFill>
            <a:latin typeface="Arial"/>
            <a:ea typeface="+mn-ea"/>
            <a:cs typeface="+mn-cs"/>
          </a:endParaRPr>
        </a:p>
      </dgm:t>
    </dgm:pt>
    <dgm:pt modelId="{362B2694-AD76-451F-9961-8A11514918A5}" type="parTrans" cxnId="{824F44FF-B366-4F26-BBEA-42B5F5A15FF5}">
      <dgm:prSet/>
      <dgm:spPr/>
      <dgm:t>
        <a:bodyPr/>
        <a:lstStyle/>
        <a:p>
          <a:endParaRPr lang="en-CA"/>
        </a:p>
      </dgm:t>
    </dgm:pt>
    <dgm:pt modelId="{F6189683-7092-40E8-B743-D253328F6BD6}" type="sibTrans" cxnId="{824F44FF-B366-4F26-BBEA-42B5F5A15FF5}">
      <dgm:prSet/>
      <dgm:spPr/>
      <dgm:t>
        <a:bodyPr/>
        <a:lstStyle/>
        <a:p>
          <a:endParaRPr lang="en-CA"/>
        </a:p>
      </dgm:t>
    </dgm:pt>
    <dgm:pt modelId="{577380C6-75AA-4C4A-836D-E7CB6A7D4329}" type="pres">
      <dgm:prSet presAssocID="{3E92C13A-4571-4E2D-97E4-988439F6F4F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CA"/>
        </a:p>
      </dgm:t>
    </dgm:pt>
    <dgm:pt modelId="{225C1A41-BC1B-49BB-9EBD-DE6B5D0C79E2}" type="pres">
      <dgm:prSet presAssocID="{3E92C13A-4571-4E2D-97E4-988439F6F4F5}" presName="fgShape" presStyleLbl="fgShp" presStyleIdx="0" presStyleCnt="1" custLinFactNeighborX="1259" custLinFactNeighborY="5128"/>
      <dgm:spPr>
        <a:xfrm>
          <a:off x="381023" y="3200398"/>
          <a:ext cx="6795706" cy="594360"/>
        </a:xfrm>
        <a:prstGeom prst="rightArrow">
          <a:avLst/>
        </a:prstGeom>
        <a:solidFill>
          <a:srgbClr val="0070C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CA"/>
        </a:p>
      </dgm:t>
    </dgm:pt>
    <dgm:pt modelId="{FB328454-2BB1-40AF-8CDC-504B1130F9C6}" type="pres">
      <dgm:prSet presAssocID="{3E92C13A-4571-4E2D-97E4-988439F6F4F5}" presName="linComp" presStyleCnt="0"/>
      <dgm:spPr/>
    </dgm:pt>
    <dgm:pt modelId="{3C54F044-9042-418A-B7BE-182825016FCC}" type="pres">
      <dgm:prSet presAssocID="{C86CDE86-9D22-426D-AB2F-E35552351E2B}" presName="compNode" presStyleCnt="0"/>
      <dgm:spPr/>
    </dgm:pt>
    <dgm:pt modelId="{050EA652-9710-4726-B3AD-58FAA4248E46}" type="pres">
      <dgm:prSet presAssocID="{C86CDE86-9D22-426D-AB2F-E35552351E2B}" presName="bkgdShape" presStyleLbl="node1" presStyleIdx="0" presStyleCnt="6" custLinFactNeighborX="-19041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CA"/>
        </a:p>
      </dgm:t>
    </dgm:pt>
    <dgm:pt modelId="{C7883C01-AB64-4CEF-A669-731A0BB971C4}" type="pres">
      <dgm:prSet presAssocID="{C86CDE86-9D22-426D-AB2F-E35552351E2B}" presName="nodeTx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F7248A73-8340-4179-9A6A-57DA68BF5ACB}" type="pres">
      <dgm:prSet presAssocID="{C86CDE86-9D22-426D-AB2F-E35552351E2B}" presName="invisiNode" presStyleLbl="node1" presStyleIdx="0" presStyleCnt="6"/>
      <dgm:spPr/>
    </dgm:pt>
    <dgm:pt modelId="{5EDAAB3A-C8EB-4D96-89A3-23A8E54F67B4}" type="pres">
      <dgm:prSet presAssocID="{C86CDE86-9D22-426D-AB2F-E35552351E2B}" presName="imagNode" presStyleLbl="fgImgPlace1" presStyleIdx="0" presStyleCnt="6"/>
      <dgm:spPr>
        <a:xfrm>
          <a:off x="36121" y="237743"/>
          <a:ext cx="1128987" cy="1319479"/>
        </a:xfrm>
        <a:prstGeom prst="ellipse">
          <a:avLst/>
        </a:prstGeom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CA"/>
        </a:p>
      </dgm:t>
    </dgm:pt>
    <dgm:pt modelId="{392AABCA-7101-4DAA-9EC2-FDAE1DADE4FE}" type="pres">
      <dgm:prSet presAssocID="{463EADA4-D474-44B2-9EB1-1A4AC8B156E5}" presName="sibTrans" presStyleLbl="sibTrans2D1" presStyleIdx="0" presStyleCnt="0"/>
      <dgm:spPr/>
      <dgm:t>
        <a:bodyPr/>
        <a:lstStyle/>
        <a:p>
          <a:endParaRPr lang="en-CA"/>
        </a:p>
      </dgm:t>
    </dgm:pt>
    <dgm:pt modelId="{7A21B2E6-FFDD-4EC6-A103-011C6626C8D2}" type="pres">
      <dgm:prSet presAssocID="{7B1F87CB-C7C1-4F10-998E-02D8151FE774}" presName="compNode" presStyleCnt="0"/>
      <dgm:spPr/>
    </dgm:pt>
    <dgm:pt modelId="{21DC188D-8175-4AF7-952D-996EF998EDE2}" type="pres">
      <dgm:prSet presAssocID="{7B1F87CB-C7C1-4F10-998E-02D8151FE774}" presName="bkgdShape" presStyleLbl="node1" presStyleIdx="1" presStyleCnt="6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CA"/>
        </a:p>
      </dgm:t>
    </dgm:pt>
    <dgm:pt modelId="{7522D2A5-F35F-4AF0-9E31-EE1BE08E2B99}" type="pres">
      <dgm:prSet presAssocID="{7B1F87CB-C7C1-4F10-998E-02D8151FE774}" presName="nodeTx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3FB8A19C-4252-44DA-9588-C330B4A53AA0}" type="pres">
      <dgm:prSet presAssocID="{7B1F87CB-C7C1-4F10-998E-02D8151FE774}" presName="invisiNode" presStyleLbl="node1" presStyleIdx="1" presStyleCnt="6"/>
      <dgm:spPr/>
    </dgm:pt>
    <dgm:pt modelId="{515DE499-D3A5-4CF9-8A0D-8EDFB1E29339}" type="pres">
      <dgm:prSet presAssocID="{7B1F87CB-C7C1-4F10-998E-02D8151FE774}" presName="imagNode" presStyleLbl="fgImgPlace1" presStyleIdx="1" presStyleCnt="6"/>
      <dgm:spPr>
        <a:xfrm>
          <a:off x="1273203" y="237743"/>
          <a:ext cx="1128987" cy="1319479"/>
        </a:xfrm>
        <a:prstGeom prst="ellipse">
          <a:avLst/>
        </a:prstGeom>
        <a:blipFill rotWithShape="0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BCC19C9D-6D39-462F-90A7-332E202D6B68}" type="pres">
      <dgm:prSet presAssocID="{1F88742B-92C7-4A92-8B72-01A14F846ACE}" presName="sibTrans" presStyleLbl="sibTrans2D1" presStyleIdx="0" presStyleCnt="0"/>
      <dgm:spPr/>
      <dgm:t>
        <a:bodyPr/>
        <a:lstStyle/>
        <a:p>
          <a:endParaRPr lang="en-CA"/>
        </a:p>
      </dgm:t>
    </dgm:pt>
    <dgm:pt modelId="{AB81663A-BA1D-4757-946C-B5E24539F7A8}" type="pres">
      <dgm:prSet presAssocID="{58C3CED9-2286-49FF-BE3B-264395040C4D}" presName="compNode" presStyleCnt="0"/>
      <dgm:spPr/>
    </dgm:pt>
    <dgm:pt modelId="{D63446CD-76C2-49BC-A37F-E288F9747A3B}" type="pres">
      <dgm:prSet presAssocID="{58C3CED9-2286-49FF-BE3B-264395040C4D}" presName="bkgdShape" presStyleLbl="node1" presStyleIdx="2" presStyleCnt="6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CA"/>
        </a:p>
      </dgm:t>
    </dgm:pt>
    <dgm:pt modelId="{ABBDD3C7-846E-4E4B-B6FF-92A0C9D39742}" type="pres">
      <dgm:prSet presAssocID="{58C3CED9-2286-49FF-BE3B-264395040C4D}" presName="nodeTx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EE89AE4E-9347-436C-B6ED-65EC6F0954E0}" type="pres">
      <dgm:prSet presAssocID="{58C3CED9-2286-49FF-BE3B-264395040C4D}" presName="invisiNode" presStyleLbl="node1" presStyleIdx="2" presStyleCnt="6"/>
      <dgm:spPr/>
    </dgm:pt>
    <dgm:pt modelId="{B7A0D48A-6772-4EE2-A44A-F774B555D582}" type="pres">
      <dgm:prSet presAssocID="{58C3CED9-2286-49FF-BE3B-264395040C4D}" presName="imagNode" presStyleLbl="fgImgPlace1" presStyleIdx="2" presStyleCnt="6"/>
      <dgm:spPr>
        <a:xfrm>
          <a:off x="2510284" y="237743"/>
          <a:ext cx="1128987" cy="1319479"/>
        </a:xfrm>
        <a:prstGeom prst="ellipse">
          <a:avLst/>
        </a:prstGeom>
        <a:blipFill rotWithShape="0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A17B69F2-A876-4D06-9461-CC80F3219548}" type="pres">
      <dgm:prSet presAssocID="{30B22C2B-9361-443F-B721-F84746B37BAD}" presName="sibTrans" presStyleLbl="sibTrans2D1" presStyleIdx="0" presStyleCnt="0"/>
      <dgm:spPr/>
      <dgm:t>
        <a:bodyPr/>
        <a:lstStyle/>
        <a:p>
          <a:endParaRPr lang="en-CA"/>
        </a:p>
      </dgm:t>
    </dgm:pt>
    <dgm:pt modelId="{C09E6C57-0924-4657-8BFF-16428A4C3749}" type="pres">
      <dgm:prSet presAssocID="{7623C2E6-7774-4FE8-BF69-18FD501A6E12}" presName="compNode" presStyleCnt="0"/>
      <dgm:spPr/>
    </dgm:pt>
    <dgm:pt modelId="{4EAD35AA-28CB-47A1-A177-3DB84B5681F9}" type="pres">
      <dgm:prSet presAssocID="{7623C2E6-7774-4FE8-BF69-18FD501A6E12}" presName="bkgdShape" presStyleLbl="node1" presStyleIdx="3" presStyleCnt="6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CA"/>
        </a:p>
      </dgm:t>
    </dgm:pt>
    <dgm:pt modelId="{FA0EF84E-618C-4438-A96F-464B4C464447}" type="pres">
      <dgm:prSet presAssocID="{7623C2E6-7774-4FE8-BF69-18FD501A6E12}" presName="nodeTx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92EC13D1-F9D6-4781-BF14-5497980B7384}" type="pres">
      <dgm:prSet presAssocID="{7623C2E6-7774-4FE8-BF69-18FD501A6E12}" presName="invisiNode" presStyleLbl="node1" presStyleIdx="3" presStyleCnt="6"/>
      <dgm:spPr/>
    </dgm:pt>
    <dgm:pt modelId="{92DAB1F8-7745-439C-901F-D69F22839488}" type="pres">
      <dgm:prSet presAssocID="{7623C2E6-7774-4FE8-BF69-18FD501A6E12}" presName="imagNode" presStyleLbl="fgImgPlace1" presStyleIdx="3" presStyleCnt="6"/>
      <dgm:spPr>
        <a:xfrm>
          <a:off x="3747366" y="237743"/>
          <a:ext cx="1128987" cy="1319479"/>
        </a:xfrm>
        <a:prstGeom prst="ellipse">
          <a:avLst/>
        </a:prstGeom>
        <a:blipFill rotWithShape="0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88FBEDBB-379F-460D-881D-50FDF502B3E4}" type="pres">
      <dgm:prSet presAssocID="{79DAF956-896A-4698-8FA3-4C37F53B048D}" presName="sibTrans" presStyleLbl="sibTrans2D1" presStyleIdx="0" presStyleCnt="0"/>
      <dgm:spPr/>
      <dgm:t>
        <a:bodyPr/>
        <a:lstStyle/>
        <a:p>
          <a:endParaRPr lang="en-CA"/>
        </a:p>
      </dgm:t>
    </dgm:pt>
    <dgm:pt modelId="{3EFBD4F7-2B52-4CA6-A238-CEE3FE08786F}" type="pres">
      <dgm:prSet presAssocID="{B95DB34D-D0CF-4D2D-A24D-F224F7F0B429}" presName="compNode" presStyleCnt="0"/>
      <dgm:spPr/>
    </dgm:pt>
    <dgm:pt modelId="{30C3AD7D-84B2-4ECF-AD17-1C11698BC0E0}" type="pres">
      <dgm:prSet presAssocID="{B95DB34D-D0CF-4D2D-A24D-F224F7F0B429}" presName="bkgdShape" presStyleLbl="node1" presStyleIdx="4" presStyleCnt="6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CA"/>
        </a:p>
      </dgm:t>
    </dgm:pt>
    <dgm:pt modelId="{0F8633E0-67A7-43E8-AB88-6F1D0D579A16}" type="pres">
      <dgm:prSet presAssocID="{B95DB34D-D0CF-4D2D-A24D-F224F7F0B429}" presName="nodeTx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141A74E2-C37E-4BA3-A352-71526CED5D90}" type="pres">
      <dgm:prSet presAssocID="{B95DB34D-D0CF-4D2D-A24D-F224F7F0B429}" presName="invisiNode" presStyleLbl="node1" presStyleIdx="4" presStyleCnt="6"/>
      <dgm:spPr/>
    </dgm:pt>
    <dgm:pt modelId="{455C31A8-C546-42C3-B215-DD5CEB979333}" type="pres">
      <dgm:prSet presAssocID="{B95DB34D-D0CF-4D2D-A24D-F224F7F0B429}" presName="imagNode" presStyleLbl="fgImgPlace1" presStyleIdx="4" presStyleCnt="6"/>
      <dgm:spPr>
        <a:xfrm>
          <a:off x="4984447" y="237743"/>
          <a:ext cx="1128987" cy="1319479"/>
        </a:xfrm>
        <a:prstGeom prst="ellipse">
          <a:avLst/>
        </a:prstGeom>
        <a:blipFill rotWithShape="0"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62D82016-D60A-424D-8F9E-8E1C15861012}" type="pres">
      <dgm:prSet presAssocID="{102ED0AD-EA74-4364-8BB0-B0B95925DCD6}" presName="sibTrans" presStyleLbl="sibTrans2D1" presStyleIdx="0" presStyleCnt="0"/>
      <dgm:spPr/>
      <dgm:t>
        <a:bodyPr/>
        <a:lstStyle/>
        <a:p>
          <a:endParaRPr lang="en-CA"/>
        </a:p>
      </dgm:t>
    </dgm:pt>
    <dgm:pt modelId="{896DA031-C78E-4023-850B-22E0387F7C5B}" type="pres">
      <dgm:prSet presAssocID="{460BAE63-D102-457F-95E8-1DC441A54017}" presName="compNode" presStyleCnt="0"/>
      <dgm:spPr/>
    </dgm:pt>
    <dgm:pt modelId="{30753733-39B9-4E4D-8298-4E021E6C40CA}" type="pres">
      <dgm:prSet presAssocID="{460BAE63-D102-457F-95E8-1DC441A54017}" presName="bkgdShape" presStyleLbl="node1" presStyleIdx="5" presStyleCnt="6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CA"/>
        </a:p>
      </dgm:t>
    </dgm:pt>
    <dgm:pt modelId="{F398AADB-A7A8-4686-8FEE-C3B57C352945}" type="pres">
      <dgm:prSet presAssocID="{460BAE63-D102-457F-95E8-1DC441A54017}" presName="nodeTx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18819AAD-A9FD-477B-BC7C-9CB95BC2906E}" type="pres">
      <dgm:prSet presAssocID="{460BAE63-D102-457F-95E8-1DC441A54017}" presName="invisiNode" presStyleLbl="node1" presStyleIdx="5" presStyleCnt="6"/>
      <dgm:spPr/>
    </dgm:pt>
    <dgm:pt modelId="{8D34DF40-B8E6-40E9-83D1-3DC3728EE377}" type="pres">
      <dgm:prSet presAssocID="{460BAE63-D102-457F-95E8-1DC441A54017}" presName="imagNode" presStyleLbl="fgImgPlace1" presStyleIdx="5" presStyleCnt="6" custLinFactNeighborX="4761" custLinFactNeighborY="10857"/>
      <dgm:spPr>
        <a:xfrm>
          <a:off x="6257650" y="380999"/>
          <a:ext cx="1128987" cy="1319479"/>
        </a:xfrm>
        <a:prstGeom prst="ellipse">
          <a:avLst/>
        </a:prstGeom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CA"/>
        </a:p>
      </dgm:t>
    </dgm:pt>
  </dgm:ptLst>
  <dgm:cxnLst>
    <dgm:cxn modelId="{D477B38A-9105-41E7-8355-A77CB8BEE2AC}" type="presOf" srcId="{79DAF956-896A-4698-8FA3-4C37F53B048D}" destId="{88FBEDBB-379F-460D-881D-50FDF502B3E4}" srcOrd="0" destOrd="0" presId="urn:microsoft.com/office/officeart/2005/8/layout/hList7#1"/>
    <dgm:cxn modelId="{3C49B441-65E1-49F1-86ED-65523DDB2BC2}" type="presOf" srcId="{C86CDE86-9D22-426D-AB2F-E35552351E2B}" destId="{050EA652-9710-4726-B3AD-58FAA4248E46}" srcOrd="0" destOrd="0" presId="urn:microsoft.com/office/officeart/2005/8/layout/hList7#1"/>
    <dgm:cxn modelId="{901EB3C6-C420-4772-A8DD-C6B60A4E8AC1}" type="presOf" srcId="{7B1F87CB-C7C1-4F10-998E-02D8151FE774}" destId="{7522D2A5-F35F-4AF0-9E31-EE1BE08E2B99}" srcOrd="1" destOrd="0" presId="urn:microsoft.com/office/officeart/2005/8/layout/hList7#1"/>
    <dgm:cxn modelId="{E9968ADD-F1CD-4038-AF82-039905D347E5}" type="presOf" srcId="{3E92C13A-4571-4E2D-97E4-988439F6F4F5}" destId="{577380C6-75AA-4C4A-836D-E7CB6A7D4329}" srcOrd="0" destOrd="0" presId="urn:microsoft.com/office/officeart/2005/8/layout/hList7#1"/>
    <dgm:cxn modelId="{49EEA4F5-077A-4566-AA79-B9282FE435E9}" srcId="{3E92C13A-4571-4E2D-97E4-988439F6F4F5}" destId="{C86CDE86-9D22-426D-AB2F-E35552351E2B}" srcOrd="0" destOrd="0" parTransId="{20D6E972-EED2-4F44-82CD-579763768E7F}" sibTransId="{463EADA4-D474-44B2-9EB1-1A4AC8B156E5}"/>
    <dgm:cxn modelId="{F4BDFC5C-A537-4DC3-99F5-8D1E3BAF45DE}" type="presOf" srcId="{460BAE63-D102-457F-95E8-1DC441A54017}" destId="{F398AADB-A7A8-4686-8FEE-C3B57C352945}" srcOrd="1" destOrd="0" presId="urn:microsoft.com/office/officeart/2005/8/layout/hList7#1"/>
    <dgm:cxn modelId="{02850E23-BC7B-4322-87D1-938350B501F5}" type="presOf" srcId="{B95DB34D-D0CF-4D2D-A24D-F224F7F0B429}" destId="{30C3AD7D-84B2-4ECF-AD17-1C11698BC0E0}" srcOrd="0" destOrd="0" presId="urn:microsoft.com/office/officeart/2005/8/layout/hList7#1"/>
    <dgm:cxn modelId="{1D13E7EE-5A2F-48C1-BDB1-7670581CF4C2}" type="presOf" srcId="{463EADA4-D474-44B2-9EB1-1A4AC8B156E5}" destId="{392AABCA-7101-4DAA-9EC2-FDAE1DADE4FE}" srcOrd="0" destOrd="0" presId="urn:microsoft.com/office/officeart/2005/8/layout/hList7#1"/>
    <dgm:cxn modelId="{D715AE7A-BD49-484A-AC72-D30FB9EFD688}" type="presOf" srcId="{7623C2E6-7774-4FE8-BF69-18FD501A6E12}" destId="{FA0EF84E-618C-4438-A96F-464B4C464447}" srcOrd="1" destOrd="0" presId="urn:microsoft.com/office/officeart/2005/8/layout/hList7#1"/>
    <dgm:cxn modelId="{627633FF-C29C-4BD8-922F-A4A2E852F4A8}" type="presOf" srcId="{58C3CED9-2286-49FF-BE3B-264395040C4D}" destId="{ABBDD3C7-846E-4E4B-B6FF-92A0C9D39742}" srcOrd="1" destOrd="0" presId="urn:microsoft.com/office/officeart/2005/8/layout/hList7#1"/>
    <dgm:cxn modelId="{C2A0DB4A-DF02-4522-9485-ED59A30FB807}" type="presOf" srcId="{B95DB34D-D0CF-4D2D-A24D-F224F7F0B429}" destId="{0F8633E0-67A7-43E8-AB88-6F1D0D579A16}" srcOrd="1" destOrd="0" presId="urn:microsoft.com/office/officeart/2005/8/layout/hList7#1"/>
    <dgm:cxn modelId="{6E282298-8A7E-47FC-B2CA-8E766E0D8BE4}" type="presOf" srcId="{C86CDE86-9D22-426D-AB2F-E35552351E2B}" destId="{C7883C01-AB64-4CEF-A669-731A0BB971C4}" srcOrd="1" destOrd="0" presId="urn:microsoft.com/office/officeart/2005/8/layout/hList7#1"/>
    <dgm:cxn modelId="{35DF25E5-362F-4222-B7BA-673DB3F1CBB9}" type="presOf" srcId="{58C3CED9-2286-49FF-BE3B-264395040C4D}" destId="{D63446CD-76C2-49BC-A37F-E288F9747A3B}" srcOrd="0" destOrd="0" presId="urn:microsoft.com/office/officeart/2005/8/layout/hList7#1"/>
    <dgm:cxn modelId="{5DB42E6C-2014-4D29-98AC-B3E7EADCF6BD}" type="presOf" srcId="{7B1F87CB-C7C1-4F10-998E-02D8151FE774}" destId="{21DC188D-8175-4AF7-952D-996EF998EDE2}" srcOrd="0" destOrd="0" presId="urn:microsoft.com/office/officeart/2005/8/layout/hList7#1"/>
    <dgm:cxn modelId="{5C84A282-E92B-4507-8588-D87CFB5B99EB}" srcId="{3E92C13A-4571-4E2D-97E4-988439F6F4F5}" destId="{58C3CED9-2286-49FF-BE3B-264395040C4D}" srcOrd="2" destOrd="0" parTransId="{7B451C8B-2F85-43CF-A131-5D8F8E8ECB90}" sibTransId="{30B22C2B-9361-443F-B721-F84746B37BAD}"/>
    <dgm:cxn modelId="{38DEA250-4649-44D8-BDED-6A61FE7412C4}" srcId="{3E92C13A-4571-4E2D-97E4-988439F6F4F5}" destId="{7623C2E6-7774-4FE8-BF69-18FD501A6E12}" srcOrd="3" destOrd="0" parTransId="{5BCEA2F4-5D62-41FB-ABEA-60B64C919903}" sibTransId="{79DAF956-896A-4698-8FA3-4C37F53B048D}"/>
    <dgm:cxn modelId="{824F44FF-B366-4F26-BBEA-42B5F5A15FF5}" srcId="{3E92C13A-4571-4E2D-97E4-988439F6F4F5}" destId="{460BAE63-D102-457F-95E8-1DC441A54017}" srcOrd="5" destOrd="0" parTransId="{362B2694-AD76-451F-9961-8A11514918A5}" sibTransId="{F6189683-7092-40E8-B743-D253328F6BD6}"/>
    <dgm:cxn modelId="{15CA0A43-F0B3-4CCB-88F2-4ABE244516F4}" type="presOf" srcId="{102ED0AD-EA74-4364-8BB0-B0B95925DCD6}" destId="{62D82016-D60A-424D-8F9E-8E1C15861012}" srcOrd="0" destOrd="0" presId="urn:microsoft.com/office/officeart/2005/8/layout/hList7#1"/>
    <dgm:cxn modelId="{DEFF3F7A-00C6-4022-8072-1784B2710FD7}" type="presOf" srcId="{7623C2E6-7774-4FE8-BF69-18FD501A6E12}" destId="{4EAD35AA-28CB-47A1-A177-3DB84B5681F9}" srcOrd="0" destOrd="0" presId="urn:microsoft.com/office/officeart/2005/8/layout/hList7#1"/>
    <dgm:cxn modelId="{FCC62F60-682C-4096-B8B2-2D90AC8A45AB}" type="presOf" srcId="{460BAE63-D102-457F-95E8-1DC441A54017}" destId="{30753733-39B9-4E4D-8298-4E021E6C40CA}" srcOrd="0" destOrd="0" presId="urn:microsoft.com/office/officeart/2005/8/layout/hList7#1"/>
    <dgm:cxn modelId="{E9D9BF21-2100-446A-B424-F2DEB5CE10CF}" srcId="{3E92C13A-4571-4E2D-97E4-988439F6F4F5}" destId="{B95DB34D-D0CF-4D2D-A24D-F224F7F0B429}" srcOrd="4" destOrd="0" parTransId="{A81B5DF2-A1F4-4234-BA40-0C9F98BD0D77}" sibTransId="{102ED0AD-EA74-4364-8BB0-B0B95925DCD6}"/>
    <dgm:cxn modelId="{43CBDB23-17C4-4BBA-A4DC-15B37D4C7767}" srcId="{3E92C13A-4571-4E2D-97E4-988439F6F4F5}" destId="{7B1F87CB-C7C1-4F10-998E-02D8151FE774}" srcOrd="1" destOrd="0" parTransId="{40B205E7-D1D7-4324-990C-D7240B5BE9E4}" sibTransId="{1F88742B-92C7-4A92-8B72-01A14F846ACE}"/>
    <dgm:cxn modelId="{D4073ECA-4D35-4957-9D47-3ACE900DB4B3}" type="presOf" srcId="{1F88742B-92C7-4A92-8B72-01A14F846ACE}" destId="{BCC19C9D-6D39-462F-90A7-332E202D6B68}" srcOrd="0" destOrd="0" presId="urn:microsoft.com/office/officeart/2005/8/layout/hList7#1"/>
    <dgm:cxn modelId="{3E700597-E1B1-4ADB-B4A7-6FC5B6115C35}" type="presOf" srcId="{30B22C2B-9361-443F-B721-F84746B37BAD}" destId="{A17B69F2-A876-4D06-9461-CC80F3219548}" srcOrd="0" destOrd="0" presId="urn:microsoft.com/office/officeart/2005/8/layout/hList7#1"/>
    <dgm:cxn modelId="{27A75D66-E052-4C81-957F-4C8E19E19456}" type="presParOf" srcId="{577380C6-75AA-4C4A-836D-E7CB6A7D4329}" destId="{225C1A41-BC1B-49BB-9EBD-DE6B5D0C79E2}" srcOrd="0" destOrd="0" presId="urn:microsoft.com/office/officeart/2005/8/layout/hList7#1"/>
    <dgm:cxn modelId="{A5229296-6DD6-4840-B0EA-D4D646C84A2D}" type="presParOf" srcId="{577380C6-75AA-4C4A-836D-E7CB6A7D4329}" destId="{FB328454-2BB1-40AF-8CDC-504B1130F9C6}" srcOrd="1" destOrd="0" presId="urn:microsoft.com/office/officeart/2005/8/layout/hList7#1"/>
    <dgm:cxn modelId="{3D0301C7-9AD2-4051-B215-5219B33ECBA4}" type="presParOf" srcId="{FB328454-2BB1-40AF-8CDC-504B1130F9C6}" destId="{3C54F044-9042-418A-B7BE-182825016FCC}" srcOrd="0" destOrd="0" presId="urn:microsoft.com/office/officeart/2005/8/layout/hList7#1"/>
    <dgm:cxn modelId="{CB12288F-0DCC-4F51-BC09-0A0C4CEFBCCA}" type="presParOf" srcId="{3C54F044-9042-418A-B7BE-182825016FCC}" destId="{050EA652-9710-4726-B3AD-58FAA4248E46}" srcOrd="0" destOrd="0" presId="urn:microsoft.com/office/officeart/2005/8/layout/hList7#1"/>
    <dgm:cxn modelId="{93226DD0-C735-475E-A995-F253B4212C73}" type="presParOf" srcId="{3C54F044-9042-418A-B7BE-182825016FCC}" destId="{C7883C01-AB64-4CEF-A669-731A0BB971C4}" srcOrd="1" destOrd="0" presId="urn:microsoft.com/office/officeart/2005/8/layout/hList7#1"/>
    <dgm:cxn modelId="{83B1E1FC-4746-472D-9AF0-9594F14821DE}" type="presParOf" srcId="{3C54F044-9042-418A-B7BE-182825016FCC}" destId="{F7248A73-8340-4179-9A6A-57DA68BF5ACB}" srcOrd="2" destOrd="0" presId="urn:microsoft.com/office/officeart/2005/8/layout/hList7#1"/>
    <dgm:cxn modelId="{4F66F9FC-58D1-4361-BDFE-D59F0BE561AF}" type="presParOf" srcId="{3C54F044-9042-418A-B7BE-182825016FCC}" destId="{5EDAAB3A-C8EB-4D96-89A3-23A8E54F67B4}" srcOrd="3" destOrd="0" presId="urn:microsoft.com/office/officeart/2005/8/layout/hList7#1"/>
    <dgm:cxn modelId="{8FC17A07-730C-460E-8BC1-3EBD986CB161}" type="presParOf" srcId="{FB328454-2BB1-40AF-8CDC-504B1130F9C6}" destId="{392AABCA-7101-4DAA-9EC2-FDAE1DADE4FE}" srcOrd="1" destOrd="0" presId="urn:microsoft.com/office/officeart/2005/8/layout/hList7#1"/>
    <dgm:cxn modelId="{037355B0-3785-4565-BF87-BF9392FA2019}" type="presParOf" srcId="{FB328454-2BB1-40AF-8CDC-504B1130F9C6}" destId="{7A21B2E6-FFDD-4EC6-A103-011C6626C8D2}" srcOrd="2" destOrd="0" presId="urn:microsoft.com/office/officeart/2005/8/layout/hList7#1"/>
    <dgm:cxn modelId="{FC3DB4C7-1D77-4FEE-840B-AE9A304F6FE2}" type="presParOf" srcId="{7A21B2E6-FFDD-4EC6-A103-011C6626C8D2}" destId="{21DC188D-8175-4AF7-952D-996EF998EDE2}" srcOrd="0" destOrd="0" presId="urn:microsoft.com/office/officeart/2005/8/layout/hList7#1"/>
    <dgm:cxn modelId="{CFF2FFE1-8EB7-452B-98A8-D2E195C22070}" type="presParOf" srcId="{7A21B2E6-FFDD-4EC6-A103-011C6626C8D2}" destId="{7522D2A5-F35F-4AF0-9E31-EE1BE08E2B99}" srcOrd="1" destOrd="0" presId="urn:microsoft.com/office/officeart/2005/8/layout/hList7#1"/>
    <dgm:cxn modelId="{ECAD1120-4965-41DD-9DA6-C61409643A8D}" type="presParOf" srcId="{7A21B2E6-FFDD-4EC6-A103-011C6626C8D2}" destId="{3FB8A19C-4252-44DA-9588-C330B4A53AA0}" srcOrd="2" destOrd="0" presId="urn:microsoft.com/office/officeart/2005/8/layout/hList7#1"/>
    <dgm:cxn modelId="{7EA950D0-AFF4-48C0-8A79-683A866FE6B7}" type="presParOf" srcId="{7A21B2E6-FFDD-4EC6-A103-011C6626C8D2}" destId="{515DE499-D3A5-4CF9-8A0D-8EDFB1E29339}" srcOrd="3" destOrd="0" presId="urn:microsoft.com/office/officeart/2005/8/layout/hList7#1"/>
    <dgm:cxn modelId="{B8822605-8090-4747-BB1F-43E8593890F1}" type="presParOf" srcId="{FB328454-2BB1-40AF-8CDC-504B1130F9C6}" destId="{BCC19C9D-6D39-462F-90A7-332E202D6B68}" srcOrd="3" destOrd="0" presId="urn:microsoft.com/office/officeart/2005/8/layout/hList7#1"/>
    <dgm:cxn modelId="{0C6E4222-181B-4C33-9CE1-494A39768107}" type="presParOf" srcId="{FB328454-2BB1-40AF-8CDC-504B1130F9C6}" destId="{AB81663A-BA1D-4757-946C-B5E24539F7A8}" srcOrd="4" destOrd="0" presId="urn:microsoft.com/office/officeart/2005/8/layout/hList7#1"/>
    <dgm:cxn modelId="{16C30FC8-9D4A-4B5C-A0B8-D5926A894CF1}" type="presParOf" srcId="{AB81663A-BA1D-4757-946C-B5E24539F7A8}" destId="{D63446CD-76C2-49BC-A37F-E288F9747A3B}" srcOrd="0" destOrd="0" presId="urn:microsoft.com/office/officeart/2005/8/layout/hList7#1"/>
    <dgm:cxn modelId="{20C82DA8-1B54-4988-B7BD-7659BBEA87C8}" type="presParOf" srcId="{AB81663A-BA1D-4757-946C-B5E24539F7A8}" destId="{ABBDD3C7-846E-4E4B-B6FF-92A0C9D39742}" srcOrd="1" destOrd="0" presId="urn:microsoft.com/office/officeart/2005/8/layout/hList7#1"/>
    <dgm:cxn modelId="{8D0A2D69-CB40-47A0-B688-469DCF1FC39F}" type="presParOf" srcId="{AB81663A-BA1D-4757-946C-B5E24539F7A8}" destId="{EE89AE4E-9347-436C-B6ED-65EC6F0954E0}" srcOrd="2" destOrd="0" presId="urn:microsoft.com/office/officeart/2005/8/layout/hList7#1"/>
    <dgm:cxn modelId="{0DB9F544-25F7-4F91-8C54-0E3B7863A34A}" type="presParOf" srcId="{AB81663A-BA1D-4757-946C-B5E24539F7A8}" destId="{B7A0D48A-6772-4EE2-A44A-F774B555D582}" srcOrd="3" destOrd="0" presId="urn:microsoft.com/office/officeart/2005/8/layout/hList7#1"/>
    <dgm:cxn modelId="{AC555318-146B-4EF5-BC82-F35D9E67B1B3}" type="presParOf" srcId="{FB328454-2BB1-40AF-8CDC-504B1130F9C6}" destId="{A17B69F2-A876-4D06-9461-CC80F3219548}" srcOrd="5" destOrd="0" presId="urn:microsoft.com/office/officeart/2005/8/layout/hList7#1"/>
    <dgm:cxn modelId="{F55C28A4-B403-4CC0-9BC8-8B213F1F6CBC}" type="presParOf" srcId="{FB328454-2BB1-40AF-8CDC-504B1130F9C6}" destId="{C09E6C57-0924-4657-8BFF-16428A4C3749}" srcOrd="6" destOrd="0" presId="urn:microsoft.com/office/officeart/2005/8/layout/hList7#1"/>
    <dgm:cxn modelId="{DDDD28F3-DACA-44B2-B692-AD7C161EAC9C}" type="presParOf" srcId="{C09E6C57-0924-4657-8BFF-16428A4C3749}" destId="{4EAD35AA-28CB-47A1-A177-3DB84B5681F9}" srcOrd="0" destOrd="0" presId="urn:microsoft.com/office/officeart/2005/8/layout/hList7#1"/>
    <dgm:cxn modelId="{D5EA6F10-391B-42AE-8182-50DAE175E55E}" type="presParOf" srcId="{C09E6C57-0924-4657-8BFF-16428A4C3749}" destId="{FA0EF84E-618C-4438-A96F-464B4C464447}" srcOrd="1" destOrd="0" presId="urn:microsoft.com/office/officeart/2005/8/layout/hList7#1"/>
    <dgm:cxn modelId="{410A2329-D23E-488E-9860-D1CBECB42900}" type="presParOf" srcId="{C09E6C57-0924-4657-8BFF-16428A4C3749}" destId="{92EC13D1-F9D6-4781-BF14-5497980B7384}" srcOrd="2" destOrd="0" presId="urn:microsoft.com/office/officeart/2005/8/layout/hList7#1"/>
    <dgm:cxn modelId="{6E9672FB-1976-4733-BD70-B45B21EFFD0B}" type="presParOf" srcId="{C09E6C57-0924-4657-8BFF-16428A4C3749}" destId="{92DAB1F8-7745-439C-901F-D69F22839488}" srcOrd="3" destOrd="0" presId="urn:microsoft.com/office/officeart/2005/8/layout/hList7#1"/>
    <dgm:cxn modelId="{A4D4B486-EC7E-4F07-A8CA-F4A139F9A20B}" type="presParOf" srcId="{FB328454-2BB1-40AF-8CDC-504B1130F9C6}" destId="{88FBEDBB-379F-460D-881D-50FDF502B3E4}" srcOrd="7" destOrd="0" presId="urn:microsoft.com/office/officeart/2005/8/layout/hList7#1"/>
    <dgm:cxn modelId="{6CEFDC3E-5022-40F8-BCA5-D49C42F27FDC}" type="presParOf" srcId="{FB328454-2BB1-40AF-8CDC-504B1130F9C6}" destId="{3EFBD4F7-2B52-4CA6-A238-CEE3FE08786F}" srcOrd="8" destOrd="0" presId="urn:microsoft.com/office/officeart/2005/8/layout/hList7#1"/>
    <dgm:cxn modelId="{143FD680-726F-46BA-9933-0B9D4DBE637B}" type="presParOf" srcId="{3EFBD4F7-2B52-4CA6-A238-CEE3FE08786F}" destId="{30C3AD7D-84B2-4ECF-AD17-1C11698BC0E0}" srcOrd="0" destOrd="0" presId="urn:microsoft.com/office/officeart/2005/8/layout/hList7#1"/>
    <dgm:cxn modelId="{FCA84133-640B-4368-8A71-B63682A011C4}" type="presParOf" srcId="{3EFBD4F7-2B52-4CA6-A238-CEE3FE08786F}" destId="{0F8633E0-67A7-43E8-AB88-6F1D0D579A16}" srcOrd="1" destOrd="0" presId="urn:microsoft.com/office/officeart/2005/8/layout/hList7#1"/>
    <dgm:cxn modelId="{487C9A8E-ECF0-41B5-A166-BDADA83342E7}" type="presParOf" srcId="{3EFBD4F7-2B52-4CA6-A238-CEE3FE08786F}" destId="{141A74E2-C37E-4BA3-A352-71526CED5D90}" srcOrd="2" destOrd="0" presId="urn:microsoft.com/office/officeart/2005/8/layout/hList7#1"/>
    <dgm:cxn modelId="{54787FB5-6D6F-4DC2-9671-A61BDACD9001}" type="presParOf" srcId="{3EFBD4F7-2B52-4CA6-A238-CEE3FE08786F}" destId="{455C31A8-C546-42C3-B215-DD5CEB979333}" srcOrd="3" destOrd="0" presId="urn:microsoft.com/office/officeart/2005/8/layout/hList7#1"/>
    <dgm:cxn modelId="{7DF7FFB6-ECE1-41AD-84C7-26BD85364818}" type="presParOf" srcId="{FB328454-2BB1-40AF-8CDC-504B1130F9C6}" destId="{62D82016-D60A-424D-8F9E-8E1C15861012}" srcOrd="9" destOrd="0" presId="urn:microsoft.com/office/officeart/2005/8/layout/hList7#1"/>
    <dgm:cxn modelId="{96121ED7-F216-4420-B577-BC4BD68CA27F}" type="presParOf" srcId="{FB328454-2BB1-40AF-8CDC-504B1130F9C6}" destId="{896DA031-C78E-4023-850B-22E0387F7C5B}" srcOrd="10" destOrd="0" presId="urn:microsoft.com/office/officeart/2005/8/layout/hList7#1"/>
    <dgm:cxn modelId="{1481D872-DE1C-49D0-B464-6AE0C8544FDE}" type="presParOf" srcId="{896DA031-C78E-4023-850B-22E0387F7C5B}" destId="{30753733-39B9-4E4D-8298-4E021E6C40CA}" srcOrd="0" destOrd="0" presId="urn:microsoft.com/office/officeart/2005/8/layout/hList7#1"/>
    <dgm:cxn modelId="{605E4E40-C0E3-46C9-9D53-9C981C99D0AC}" type="presParOf" srcId="{896DA031-C78E-4023-850B-22E0387F7C5B}" destId="{F398AADB-A7A8-4686-8FEE-C3B57C352945}" srcOrd="1" destOrd="0" presId="urn:microsoft.com/office/officeart/2005/8/layout/hList7#1"/>
    <dgm:cxn modelId="{80E97716-7834-441F-AC13-2539491AB3FD}" type="presParOf" srcId="{896DA031-C78E-4023-850B-22E0387F7C5B}" destId="{18819AAD-A9FD-477B-BC7C-9CB95BC2906E}" srcOrd="2" destOrd="0" presId="urn:microsoft.com/office/officeart/2005/8/layout/hList7#1"/>
    <dgm:cxn modelId="{F6EB4F99-CE6B-4DFF-9D29-1C21ABA06DEB}" type="presParOf" srcId="{896DA031-C78E-4023-850B-22E0387F7C5B}" destId="{8D34DF40-B8E6-40E9-83D1-3DC3728EE377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0EA652-9710-4726-B3AD-58FAA4248E46}">
      <dsp:nvSpPr>
        <dsp:cNvPr id="0" name=""/>
        <dsp:cNvSpPr/>
      </dsp:nvSpPr>
      <dsp:spPr>
        <a:xfrm>
          <a:off x="0" y="0"/>
          <a:ext cx="1219643" cy="4143404"/>
        </a:xfrm>
        <a:prstGeom prst="roundRect">
          <a:avLst>
            <a:gd name="adj" fmla="val 10000"/>
          </a:avLst>
        </a:prstGeom>
        <a:solidFill>
          <a:srgbClr val="BBE0E3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rgbClr val="0070CC"/>
              </a:solidFill>
              <a:latin typeface="Arial"/>
              <a:ea typeface="+mn-ea"/>
              <a:cs typeface="+mn-cs"/>
            </a:rPr>
            <a:t>Recep</a:t>
          </a:r>
          <a:r>
            <a:rPr lang="ro-RO" sz="1600" kern="1200" dirty="0" smtClean="0">
              <a:solidFill>
                <a:srgbClr val="0070CC"/>
              </a:solidFill>
              <a:latin typeface="Arial"/>
              <a:ea typeface="+mn-ea"/>
              <a:cs typeface="+mn-cs"/>
            </a:rPr>
            <a:t>ție</a:t>
          </a:r>
          <a:endParaRPr lang="en-CA" sz="1600" kern="1200" dirty="0">
            <a:solidFill>
              <a:srgbClr val="0070CC"/>
            </a:solidFill>
            <a:latin typeface="Arial"/>
            <a:ea typeface="+mn-ea"/>
            <a:cs typeface="+mn-cs"/>
          </a:endParaRPr>
        </a:p>
      </dsp:txBody>
      <dsp:txXfrm>
        <a:off x="0" y="1657361"/>
        <a:ext cx="1219643" cy="1657361"/>
      </dsp:txXfrm>
    </dsp:sp>
    <dsp:sp modelId="{5EDAAB3A-C8EB-4D96-89A3-23A8E54F67B4}">
      <dsp:nvSpPr>
        <dsp:cNvPr id="0" name=""/>
        <dsp:cNvSpPr/>
      </dsp:nvSpPr>
      <dsp:spPr>
        <a:xfrm>
          <a:off x="36680" y="248604"/>
          <a:ext cx="1146464" cy="1379753"/>
        </a:xfrm>
        <a:prstGeom prst="ellipse">
          <a:avLst/>
        </a:prstGeom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DC188D-8175-4AF7-952D-996EF998EDE2}">
      <dsp:nvSpPr>
        <dsp:cNvPr id="0" name=""/>
        <dsp:cNvSpPr/>
      </dsp:nvSpPr>
      <dsp:spPr>
        <a:xfrm>
          <a:off x="1256324" y="0"/>
          <a:ext cx="1219643" cy="4143404"/>
        </a:xfrm>
        <a:prstGeom prst="roundRect">
          <a:avLst>
            <a:gd name="adj" fmla="val 10000"/>
          </a:avLst>
        </a:prstGeom>
        <a:solidFill>
          <a:srgbClr val="BBE0E3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600" kern="1200" dirty="0">
              <a:solidFill>
                <a:srgbClr val="0070CC"/>
              </a:solidFill>
              <a:latin typeface="Arial"/>
              <a:ea typeface="+mn-ea"/>
              <a:cs typeface="+mn-cs"/>
            </a:rPr>
            <a:t>Depozitare</a:t>
          </a:r>
          <a:endParaRPr lang="en-CA" sz="1600" kern="1200" dirty="0">
            <a:solidFill>
              <a:srgbClr val="0070CC"/>
            </a:solidFill>
            <a:latin typeface="Arial"/>
            <a:ea typeface="+mn-ea"/>
            <a:cs typeface="+mn-cs"/>
          </a:endParaRPr>
        </a:p>
      </dsp:txBody>
      <dsp:txXfrm>
        <a:off x="1256324" y="1657361"/>
        <a:ext cx="1219643" cy="1657361"/>
      </dsp:txXfrm>
    </dsp:sp>
    <dsp:sp modelId="{515DE499-D3A5-4CF9-8A0D-8EDFB1E29339}">
      <dsp:nvSpPr>
        <dsp:cNvPr id="0" name=""/>
        <dsp:cNvSpPr/>
      </dsp:nvSpPr>
      <dsp:spPr>
        <a:xfrm>
          <a:off x="1292913" y="248604"/>
          <a:ext cx="1146464" cy="1379753"/>
        </a:xfrm>
        <a:prstGeom prst="ellipse">
          <a:avLst/>
        </a:prstGeom>
        <a:blipFill rotWithShape="0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3446CD-76C2-49BC-A37F-E288F9747A3B}">
      <dsp:nvSpPr>
        <dsp:cNvPr id="0" name=""/>
        <dsp:cNvSpPr/>
      </dsp:nvSpPr>
      <dsp:spPr>
        <a:xfrm>
          <a:off x="2512556" y="0"/>
          <a:ext cx="1219643" cy="4143404"/>
        </a:xfrm>
        <a:prstGeom prst="roundRect">
          <a:avLst>
            <a:gd name="adj" fmla="val 10000"/>
          </a:avLst>
        </a:prstGeom>
        <a:solidFill>
          <a:srgbClr val="BBE0E3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rgbClr val="0070CC"/>
              </a:solidFill>
              <a:latin typeface="Arial"/>
              <a:ea typeface="+mn-ea"/>
              <a:cs typeface="+mn-cs"/>
            </a:rPr>
            <a:t>Prepara</a:t>
          </a:r>
          <a:r>
            <a:rPr lang="ro-RO" sz="1600" kern="1200" dirty="0" smtClean="0">
              <a:solidFill>
                <a:srgbClr val="0070CC"/>
              </a:solidFill>
              <a:latin typeface="Arial"/>
              <a:ea typeface="+mn-ea"/>
              <a:cs typeface="+mn-cs"/>
            </a:rPr>
            <a:t>re</a:t>
          </a:r>
          <a:endParaRPr lang="en-CA" sz="1600" kern="1200" dirty="0">
            <a:solidFill>
              <a:srgbClr val="0070CC"/>
            </a:solidFill>
            <a:latin typeface="Arial"/>
            <a:ea typeface="+mn-ea"/>
            <a:cs typeface="+mn-cs"/>
          </a:endParaRPr>
        </a:p>
      </dsp:txBody>
      <dsp:txXfrm>
        <a:off x="2512556" y="1657361"/>
        <a:ext cx="1219643" cy="1657361"/>
      </dsp:txXfrm>
    </dsp:sp>
    <dsp:sp modelId="{B7A0D48A-6772-4EE2-A44A-F774B555D582}">
      <dsp:nvSpPr>
        <dsp:cNvPr id="0" name=""/>
        <dsp:cNvSpPr/>
      </dsp:nvSpPr>
      <dsp:spPr>
        <a:xfrm>
          <a:off x="2549146" y="248604"/>
          <a:ext cx="1146464" cy="1379753"/>
        </a:xfrm>
        <a:prstGeom prst="ellipse">
          <a:avLst/>
        </a:prstGeom>
        <a:blipFill rotWithShape="0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AD35AA-28CB-47A1-A177-3DB84B5681F9}">
      <dsp:nvSpPr>
        <dsp:cNvPr id="0" name=""/>
        <dsp:cNvSpPr/>
      </dsp:nvSpPr>
      <dsp:spPr>
        <a:xfrm>
          <a:off x="3768789" y="0"/>
          <a:ext cx="1219643" cy="4143404"/>
        </a:xfrm>
        <a:prstGeom prst="roundRect">
          <a:avLst>
            <a:gd name="adj" fmla="val 10000"/>
          </a:avLst>
        </a:prstGeom>
        <a:solidFill>
          <a:srgbClr val="BBE0E3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600" kern="1200" dirty="0" smtClean="0">
              <a:solidFill>
                <a:srgbClr val="0070CC"/>
              </a:solidFill>
              <a:latin typeface="Arial"/>
              <a:ea typeface="+mn-ea"/>
              <a:cs typeface="+mn-cs"/>
            </a:rPr>
            <a:t>Ambalare și Etichetare</a:t>
          </a:r>
          <a:endParaRPr lang="en-CA" sz="1600" kern="1200" dirty="0">
            <a:solidFill>
              <a:srgbClr val="0070CC"/>
            </a:solidFill>
            <a:latin typeface="Arial"/>
            <a:ea typeface="+mn-ea"/>
            <a:cs typeface="+mn-cs"/>
          </a:endParaRPr>
        </a:p>
      </dsp:txBody>
      <dsp:txXfrm>
        <a:off x="3768789" y="1657361"/>
        <a:ext cx="1219643" cy="1657361"/>
      </dsp:txXfrm>
    </dsp:sp>
    <dsp:sp modelId="{92DAB1F8-7745-439C-901F-D69F22839488}">
      <dsp:nvSpPr>
        <dsp:cNvPr id="0" name=""/>
        <dsp:cNvSpPr/>
      </dsp:nvSpPr>
      <dsp:spPr>
        <a:xfrm>
          <a:off x="3805378" y="248604"/>
          <a:ext cx="1146464" cy="1379753"/>
        </a:xfrm>
        <a:prstGeom prst="ellipse">
          <a:avLst/>
        </a:prstGeom>
        <a:blipFill rotWithShape="0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C3AD7D-84B2-4ECF-AD17-1C11698BC0E0}">
      <dsp:nvSpPr>
        <dsp:cNvPr id="0" name=""/>
        <dsp:cNvSpPr/>
      </dsp:nvSpPr>
      <dsp:spPr>
        <a:xfrm>
          <a:off x="5025022" y="0"/>
          <a:ext cx="1219643" cy="4143404"/>
        </a:xfrm>
        <a:prstGeom prst="roundRect">
          <a:avLst>
            <a:gd name="adj" fmla="val 10000"/>
          </a:avLst>
        </a:prstGeom>
        <a:solidFill>
          <a:srgbClr val="BBE0E3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600" kern="1200" dirty="0">
              <a:solidFill>
                <a:srgbClr val="0070CC"/>
              </a:solidFill>
              <a:latin typeface="Arial"/>
              <a:ea typeface="+mn-ea"/>
              <a:cs typeface="+mn-cs"/>
            </a:rPr>
            <a:t>Depozitare</a:t>
          </a:r>
          <a:endParaRPr lang="en-CA" sz="1600" kern="1200" dirty="0">
            <a:solidFill>
              <a:srgbClr val="0070CC"/>
            </a:solidFill>
            <a:latin typeface="Arial"/>
            <a:ea typeface="+mn-ea"/>
            <a:cs typeface="+mn-cs"/>
          </a:endParaRPr>
        </a:p>
      </dsp:txBody>
      <dsp:txXfrm>
        <a:off x="5025022" y="1657361"/>
        <a:ext cx="1219643" cy="1657361"/>
      </dsp:txXfrm>
    </dsp:sp>
    <dsp:sp modelId="{455C31A8-C546-42C3-B215-DD5CEB979333}">
      <dsp:nvSpPr>
        <dsp:cNvPr id="0" name=""/>
        <dsp:cNvSpPr/>
      </dsp:nvSpPr>
      <dsp:spPr>
        <a:xfrm>
          <a:off x="5061611" y="248604"/>
          <a:ext cx="1146464" cy="1379753"/>
        </a:xfrm>
        <a:prstGeom prst="ellipse">
          <a:avLst/>
        </a:prstGeom>
        <a:blipFill rotWithShape="0"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753733-39B9-4E4D-8298-4E021E6C40CA}">
      <dsp:nvSpPr>
        <dsp:cNvPr id="0" name=""/>
        <dsp:cNvSpPr/>
      </dsp:nvSpPr>
      <dsp:spPr>
        <a:xfrm>
          <a:off x="6281255" y="0"/>
          <a:ext cx="1219643" cy="4143404"/>
        </a:xfrm>
        <a:prstGeom prst="roundRect">
          <a:avLst>
            <a:gd name="adj" fmla="val 10000"/>
          </a:avLst>
        </a:prstGeom>
        <a:solidFill>
          <a:srgbClr val="BBE0E3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rgbClr val="0070CC"/>
              </a:solidFill>
              <a:latin typeface="Arial"/>
              <a:ea typeface="+mn-ea"/>
              <a:cs typeface="+mn-cs"/>
            </a:rPr>
            <a:t>Distribu</a:t>
          </a:r>
          <a:r>
            <a:rPr lang="ro-RO" sz="1600" kern="1200" dirty="0" smtClean="0">
              <a:solidFill>
                <a:srgbClr val="0070CC"/>
              </a:solidFill>
              <a:latin typeface="Arial"/>
              <a:ea typeface="+mn-ea"/>
              <a:cs typeface="+mn-cs"/>
            </a:rPr>
            <a:t>ție</a:t>
          </a:r>
          <a:endParaRPr lang="en-CA" sz="1600" kern="1200" dirty="0">
            <a:solidFill>
              <a:srgbClr val="0070CC"/>
            </a:solidFill>
            <a:latin typeface="Arial"/>
            <a:ea typeface="+mn-ea"/>
            <a:cs typeface="+mn-cs"/>
          </a:endParaRPr>
        </a:p>
      </dsp:txBody>
      <dsp:txXfrm>
        <a:off x="6281255" y="1657361"/>
        <a:ext cx="1219643" cy="1657361"/>
      </dsp:txXfrm>
    </dsp:sp>
    <dsp:sp modelId="{8D34DF40-B8E6-40E9-83D1-3DC3728EE377}">
      <dsp:nvSpPr>
        <dsp:cNvPr id="0" name=""/>
        <dsp:cNvSpPr/>
      </dsp:nvSpPr>
      <dsp:spPr>
        <a:xfrm>
          <a:off x="6354525" y="398404"/>
          <a:ext cx="1146464" cy="1379753"/>
        </a:xfrm>
        <a:prstGeom prst="ellipse">
          <a:avLst/>
        </a:prstGeom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5C1A41-BC1B-49BB-9EBD-DE6B5D0C79E2}">
      <dsp:nvSpPr>
        <dsp:cNvPr id="0" name=""/>
        <dsp:cNvSpPr/>
      </dsp:nvSpPr>
      <dsp:spPr>
        <a:xfrm>
          <a:off x="386922" y="3346594"/>
          <a:ext cx="6900910" cy="621510"/>
        </a:xfrm>
        <a:prstGeom prst="rightArrow">
          <a:avLst/>
        </a:prstGeom>
        <a:solidFill>
          <a:srgbClr val="0070C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0.416</cdr:x>
      <cdr:y>0.20245</cdr:y>
    </cdr:from>
    <cdr:to>
      <cdr:x>0.65969</cdr:x>
      <cdr:y>0.85362</cdr:y>
    </cdr:to>
    <cdr:sp macro="" textlink="">
      <cdr:nvSpPr>
        <cdr:cNvPr id="2" name="Dreptunghi 1"/>
        <cdr:cNvSpPr/>
      </cdr:nvSpPr>
      <cdr:spPr>
        <a:xfrm xmlns:a="http://schemas.openxmlformats.org/drawingml/2006/main">
          <a:off x="1966758" y="626864"/>
          <a:ext cx="1152128" cy="2016224"/>
        </a:xfrm>
        <a:prstGeom xmlns:a="http://schemas.openxmlformats.org/drawingml/2006/main" prst="rect">
          <a:avLst/>
        </a:prstGeom>
        <a:solidFill xmlns:a="http://schemas.openxmlformats.org/drawingml/2006/main">
          <a:srgbClr val="FFFF00">
            <a:alpha val="50000"/>
          </a:srgbClr>
        </a:solidFill>
        <a:ln xmlns:a="http://schemas.openxmlformats.org/drawingml/2006/main">
          <a:solidFill>
            <a:srgbClr val="FFFF00">
              <a:alpha val="50000"/>
            </a:srgb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o-RO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0.64701</cdr:x>
      <cdr:y>0.20513</cdr:y>
    </cdr:from>
    <cdr:to>
      <cdr:x>0.66445</cdr:x>
      <cdr:y>0.92308</cdr:y>
    </cdr:to>
    <cdr:sp macro="" textlink="">
      <cdr:nvSpPr>
        <cdr:cNvPr id="2" name="Dreptunghi 1"/>
        <cdr:cNvSpPr/>
      </cdr:nvSpPr>
      <cdr:spPr>
        <a:xfrm xmlns:a="http://schemas.openxmlformats.org/drawingml/2006/main">
          <a:off x="2671014" y="576064"/>
          <a:ext cx="72008" cy="2016224"/>
        </a:xfrm>
        <a:prstGeom xmlns:a="http://schemas.openxmlformats.org/drawingml/2006/main" prst="rect">
          <a:avLst/>
        </a:prstGeom>
        <a:solidFill xmlns:a="http://schemas.openxmlformats.org/drawingml/2006/main">
          <a:srgbClr val="FFFF00">
            <a:alpha val="50000"/>
          </a:srgbClr>
        </a:solidFill>
        <a:ln xmlns:a="http://schemas.openxmlformats.org/drawingml/2006/main">
          <a:solidFill>
            <a:srgbClr val="FFFF00">
              <a:alpha val="50000"/>
            </a:srgb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o-RO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FC1B4807-FA24-45D0-A9C1-CDF4F9E02A3E}" type="datetimeFigureOut">
              <a:rPr lang="en-US"/>
              <a:pPr>
                <a:defRPr/>
              </a:pPr>
              <a:t>11/11/2015</a:t>
            </a:fld>
            <a:endParaRPr lang="en-US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B3887D4-B56D-44B0-BDC5-5256DD4507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0726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62DCE3E7-A9D7-4A09-945D-67FE3F4D553D}" type="datetimeFigureOut">
              <a:rPr lang="en-US"/>
              <a:pPr>
                <a:defRPr/>
              </a:pPr>
              <a:t>11/11/2015</a:t>
            </a:fld>
            <a:endParaRPr lang="en-US"/>
          </a:p>
        </p:txBody>
      </p:sp>
      <p:sp>
        <p:nvSpPr>
          <p:cNvPr id="593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538ADE4-E5D5-43D2-B2FC-0E63183DE8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82467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6158024-6CC0-47BE-B419-3449EF869D5E}" type="slidenum">
              <a:rPr lang="ro-RO" altLang="ro-RO"/>
              <a:pPr eaLnBrk="1" hangingPunct="1"/>
              <a:t>7</a:t>
            </a:fld>
            <a:endParaRPr lang="ro-RO" altLang="ro-RO"/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343400"/>
            <a:ext cx="5026025" cy="41163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1725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5616667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24405976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33938549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38ADE4-E5D5-43D2-B2FC-0E63183DE879}" type="slidenum">
              <a:rPr lang="en-US" altLang="en-US" smtClean="0"/>
              <a:pPr/>
              <a:t>42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84506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24993518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14175678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7667732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27086627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36443469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1783554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38ADE4-E5D5-43D2-B2FC-0E63183DE879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26257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16328781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13369134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4B3CF2-DBAC-46B9-93DF-503AD01AD083}" type="slidenum">
              <a:rPr lang="en-US" altLang="ro-RO"/>
              <a:pPr/>
              <a:t>57</a:t>
            </a:fld>
            <a:endParaRPr lang="en-US" altLang="ro-RO"/>
          </a:p>
        </p:txBody>
      </p:sp>
      <p:sp>
        <p:nvSpPr>
          <p:cNvPr id="27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8875" y="690563"/>
            <a:ext cx="4541838" cy="3406775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30700"/>
            <a:ext cx="5029200" cy="41021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GB" altLang="ro-RO"/>
          </a:p>
        </p:txBody>
      </p:sp>
    </p:spTree>
    <p:extLst>
      <p:ext uri="{BB962C8B-B14F-4D97-AF65-F5344CB8AC3E}">
        <p14:creationId xmlns:p14="http://schemas.microsoft.com/office/powerpoint/2010/main" val="33794801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306783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19078710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3204245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17754057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22128419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o-RO" altLang="ru-RU" smtClean="0">
                <a:solidFill>
                  <a:srgbClr val="FFFF00"/>
                </a:solidFill>
              </a:rPr>
              <a:t>Chiar dacă  acest arbore decizional este folositor pentru a explica logic şi în profunzime necesitatea determinării PCC, el nu este specific tuturor operaţiilor din industria alimentară (de ex. Abatorizare ) de aceea este recomandat să fie modificat în anumite cazuri apelînduse la experienţa profesională.</a:t>
            </a:r>
            <a:r>
              <a:rPr lang="en-US" altLang="ru-RU" smtClean="0">
                <a:solidFill>
                  <a:srgbClr val="FFFF00"/>
                </a:solidFill>
              </a:rPr>
              <a:t> ( schema de evaluare FMEA )</a:t>
            </a:r>
          </a:p>
          <a:p>
            <a:pPr algn="just" eaLnBrk="1" hangingPunct="1">
              <a:lnSpc>
                <a:spcPct val="80000"/>
              </a:lnSpc>
            </a:pPr>
            <a:endParaRPr lang="en-US" altLang="ru-RU" smtClean="0">
              <a:solidFill>
                <a:srgbClr val="FFFF00"/>
              </a:solidFill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altLang="ru-RU" smtClean="0"/>
              <a:t>FMEA - Failure Mode and Effects Analysis: reprezintă o metodă de asigurare a calităţii puternică şi simplă care poate ajuta la identificarea şi combaterea punctelor slabe într-un proiect, încă din faza de concepere a produsului  şi / sau a procesului.</a:t>
            </a:r>
            <a:r>
              <a:rPr lang="en-US" altLang="ru-RU" sz="1600" smtClean="0"/>
              <a:t> </a:t>
            </a:r>
            <a:endParaRPr lang="ro-RO" altLang="ru-RU" sz="1600" smtClean="0"/>
          </a:p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6415362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4358178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38ADE4-E5D5-43D2-B2FC-0E63183DE879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07638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9028753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613394-345D-49E9-AC7B-C7C79BBCF5C6}" type="slidenum">
              <a:rPr lang="en-US" altLang="ro-RO"/>
              <a:pPr/>
              <a:t>76</a:t>
            </a:fld>
            <a:endParaRPr lang="en-US" altLang="ro-RO"/>
          </a:p>
        </p:txBody>
      </p:sp>
      <p:sp>
        <p:nvSpPr>
          <p:cNvPr id="16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8875" y="690563"/>
            <a:ext cx="4541838" cy="3406775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30700"/>
            <a:ext cx="5029200" cy="41021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endParaRPr lang="en-GB" altLang="ro-RO"/>
          </a:p>
        </p:txBody>
      </p:sp>
    </p:spTree>
    <p:extLst>
      <p:ext uri="{BB962C8B-B14F-4D97-AF65-F5344CB8AC3E}">
        <p14:creationId xmlns:p14="http://schemas.microsoft.com/office/powerpoint/2010/main" val="1477850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23000931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375238191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1601772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ru-RU" smtClean="0"/>
          </a:p>
        </p:txBody>
      </p:sp>
      <p:sp>
        <p:nvSpPr>
          <p:cNvPr id="757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693371E-5AE8-4CB5-B387-247D31C964BC}" type="slidenum">
              <a:rPr lang="ru-RU" altLang="en-US">
                <a:latin typeface="Calibri" panose="020F0502020204030204" pitchFamily="34" charset="0"/>
              </a:rPr>
              <a:pPr eaLnBrk="1" hangingPunct="1"/>
              <a:t>14</a:t>
            </a:fld>
            <a:endParaRPr lang="ru-RU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658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38ADE4-E5D5-43D2-B2FC-0E63183DE879}" type="slidenum">
              <a:rPr lang="en-US" altLang="en-US" smtClean="0"/>
              <a:pPr/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2925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2814896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15429613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34438535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3313226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u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Clic pentru a edita stilul de subtitlu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116C9F-AE46-4FDE-A46C-B4547C6AD1E0}" type="datetimeFigureOut">
              <a:rPr lang="ru-RU" smtClean="0"/>
              <a:pPr>
                <a:defRPr/>
              </a:pPr>
              <a:t>11.11.2015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7C7E34DF-2A4F-40AE-9EE7-DFC1A0FDBD5E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47885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u și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116C9F-AE46-4FDE-A46C-B4547C6AD1E0}" type="datetimeFigureOut">
              <a:rPr lang="ru-RU" smtClean="0"/>
              <a:pPr>
                <a:defRPr/>
              </a:pPr>
              <a:t>11.11.2015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C7E34DF-2A4F-40AE-9EE7-DFC1A0FDBD5E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96801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116C9F-AE46-4FDE-A46C-B4547C6AD1E0}" type="datetimeFigureOut">
              <a:rPr lang="ru-RU" smtClean="0"/>
              <a:pPr>
                <a:defRPr/>
              </a:pPr>
              <a:t>11.11.2015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C7E34DF-2A4F-40AE-9EE7-DFC1A0FDBD5E}" type="slidenum">
              <a:rPr lang="ru-RU" altLang="en-US" smtClean="0"/>
              <a:pPr/>
              <a:t>‹#›</a:t>
            </a:fld>
            <a:endParaRPr lang="ru-RU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930382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rte de vizit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116C9F-AE46-4FDE-A46C-B4547C6AD1E0}" type="datetimeFigureOut">
              <a:rPr lang="ru-RU" smtClean="0"/>
              <a:pPr>
                <a:defRPr/>
              </a:pPr>
              <a:t>11.11.2015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C7E34DF-2A4F-40AE-9EE7-DFC1A0FDBD5E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413464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t carte de vizit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116C9F-AE46-4FDE-A46C-B4547C6AD1E0}" type="datetimeFigureOut">
              <a:rPr lang="ru-RU" smtClean="0"/>
              <a:pPr>
                <a:defRPr/>
              </a:pPr>
              <a:t>11.11.2015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C7E34DF-2A4F-40AE-9EE7-DFC1A0FDBD5E}" type="slidenum">
              <a:rPr lang="ru-RU" altLang="en-US" smtClean="0"/>
              <a:pPr/>
              <a:t>‹#›</a:t>
            </a:fld>
            <a:endParaRPr lang="ru-RU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620449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devărat sau f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116C9F-AE46-4FDE-A46C-B4547C6AD1E0}" type="datetimeFigureOut">
              <a:rPr lang="ru-RU" smtClean="0"/>
              <a:pPr>
                <a:defRPr/>
              </a:pPr>
              <a:t>11.11.2015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C7E34DF-2A4F-40AE-9EE7-DFC1A0FDBD5E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024404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116C9F-AE46-4FDE-A46C-B4547C6AD1E0}" type="datetimeFigureOut">
              <a:rPr lang="ru-RU" smtClean="0"/>
              <a:pPr>
                <a:defRPr/>
              </a:pPr>
              <a:t>11.11.2015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34DF-2A4F-40AE-9EE7-DFC1A0FDBD5E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1758390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116C9F-AE46-4FDE-A46C-B4547C6AD1E0}" type="datetimeFigureOut">
              <a:rPr lang="ru-RU" smtClean="0"/>
              <a:pPr>
                <a:defRPr/>
              </a:pPr>
              <a:t>11.11.2015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34DF-2A4F-40AE-9EE7-DFC1A0FDBD5E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145373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u, miniatură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06400" y="228600"/>
            <a:ext cx="8204200" cy="1143000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imagine online 2"/>
          <p:cNvSpPr>
            <a:spLocks noGrp="1"/>
          </p:cNvSpPr>
          <p:nvPr>
            <p:ph type="clipArt" sz="half" idx="1"/>
          </p:nvPr>
        </p:nvSpPr>
        <p:spPr>
          <a:xfrm>
            <a:off x="457200" y="1885950"/>
            <a:ext cx="4013200" cy="4171950"/>
          </a:xfrm>
        </p:spPr>
        <p:txBody>
          <a:bodyPr/>
          <a:lstStyle/>
          <a:p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622800" y="1885950"/>
            <a:ext cx="4013200" cy="4171950"/>
          </a:xfrm>
        </p:spPr>
        <p:txBody>
          <a:bodyPr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>
          <a:xfrm>
            <a:off x="431800" y="62293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>
          <a:xfrm>
            <a:off x="3124200" y="622935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>
          <a:xfrm>
            <a:off x="6731000" y="62293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FBCF483-FF5D-4581-B157-9DBFC4AFBB13}" type="slidenum">
              <a:rPr lang="en-US" altLang="ro-RO"/>
              <a:pPr/>
              <a:t>‹#›</a:t>
            </a:fld>
            <a:endParaRPr lang="en-US" altLang="ro-RO"/>
          </a:p>
        </p:txBody>
      </p:sp>
    </p:spTree>
    <p:extLst>
      <p:ext uri="{BB962C8B-B14F-4D97-AF65-F5344CB8AC3E}">
        <p14:creationId xmlns:p14="http://schemas.microsoft.com/office/powerpoint/2010/main" val="293057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116C9F-AE46-4FDE-A46C-B4547C6AD1E0}" type="datetimeFigureOut">
              <a:rPr lang="ru-RU" smtClean="0"/>
              <a:pPr>
                <a:defRPr/>
              </a:pPr>
              <a:t>11.11.2015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34DF-2A4F-40AE-9EE7-DFC1A0FDBD5E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92827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116C9F-AE46-4FDE-A46C-B4547C6AD1E0}" type="datetimeFigureOut">
              <a:rPr lang="ru-RU" smtClean="0"/>
              <a:pPr>
                <a:defRPr/>
              </a:pPr>
              <a:t>11.11.2015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C7E34DF-2A4F-40AE-9EE7-DFC1A0FDBD5E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620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116C9F-AE46-4FDE-A46C-B4547C6AD1E0}" type="datetimeFigureOut">
              <a:rPr lang="ru-RU" smtClean="0"/>
              <a:pPr>
                <a:defRPr/>
              </a:pPr>
              <a:t>11.11.2015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C7E34DF-2A4F-40AE-9EE7-DFC1A0FDBD5E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38925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116C9F-AE46-4FDE-A46C-B4547C6AD1E0}" type="datetimeFigureOut">
              <a:rPr lang="ru-RU" smtClean="0"/>
              <a:pPr>
                <a:defRPr/>
              </a:pPr>
              <a:t>11.11.2015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C7E34DF-2A4F-40AE-9EE7-DFC1A0FDBD5E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65951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116C9F-AE46-4FDE-A46C-B4547C6AD1E0}" type="datetimeFigureOut">
              <a:rPr lang="ru-RU" smtClean="0"/>
              <a:pPr>
                <a:defRPr/>
              </a:pPr>
              <a:t>11.11.2015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34DF-2A4F-40AE-9EE7-DFC1A0FDBD5E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29188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116C9F-AE46-4FDE-A46C-B4547C6AD1E0}" type="datetimeFigureOut">
              <a:rPr lang="ru-RU" smtClean="0"/>
              <a:pPr>
                <a:defRPr/>
              </a:pPr>
              <a:t>11.11.2015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34DF-2A4F-40AE-9EE7-DFC1A0FDBD5E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08216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116C9F-AE46-4FDE-A46C-B4547C6AD1E0}" type="datetimeFigureOut">
              <a:rPr lang="ru-RU" smtClean="0"/>
              <a:pPr>
                <a:defRPr/>
              </a:pPr>
              <a:t>11.11.2015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E34DF-2A4F-40AE-9EE7-DFC1A0FDBD5E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8703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o-RO" smtClean="0"/>
              <a:t>Faceți clic pe pictogramă pentru a adăuga o imagine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116C9F-AE46-4FDE-A46C-B4547C6AD1E0}" type="datetimeFigureOut">
              <a:rPr lang="ru-RU" smtClean="0"/>
              <a:pPr>
                <a:defRPr/>
              </a:pPr>
              <a:t>11.11.2015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C7E34DF-2A4F-40AE-9EE7-DFC1A0FDBD5E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56067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C116C9F-AE46-4FDE-A46C-B4547C6AD1E0}" type="datetimeFigureOut">
              <a:rPr lang="ru-RU" smtClean="0"/>
              <a:pPr>
                <a:defRPr/>
              </a:pPr>
              <a:t>11.11.2015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C7E34DF-2A4F-40AE-9EE7-DFC1A0FDBD5E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34729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  <p:sldLayoutId id="2147483805" r:id="rId13"/>
    <p:sldLayoutId id="2147483806" r:id="rId14"/>
    <p:sldLayoutId id="2147483807" r:id="rId15"/>
    <p:sldLayoutId id="2147483808" r:id="rId16"/>
    <p:sldLayoutId id="214748380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2.w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wm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revista-piata.ro/resources/infografic-special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hyperlink" Target="http://www.google.ro/url?sa=i&amp;rct=j&amp;q=&amp;esrc=s&amp;frm=1&amp;source=images&amp;cd=&amp;cad=rja&amp;docid=3tpF3gv5tyYm2M&amp;tbnid=sdhPVSeMG4DDgM:&amp;ved=0CAUQjRw&amp;url=http://www.foodtechconnect.com/2010/11/23/real-time-farming-with-gastronomic-guru-lindsay-jean-hard/&amp;ei=oYVAUrviLInmswaflYCoBA&amp;bvm=bv.52434380,d.Yms&amp;psig=AFQjCNG4iFwyB9vC8dMVOvOHY5cvtlrTVg&amp;ust=1380046603370863" TargetMode="Externa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5.wmf"/><Relationship Id="rId4" Type="http://schemas.openxmlformats.org/officeDocument/2006/relationships/oleObject" Target="../embeddings/oleObject5.bin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revista-piata.ro/resources/infografic-special.pdf" TargetMode="Externa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mp"/><Relationship Id="rId2" Type="http://schemas.openxmlformats.org/officeDocument/2006/relationships/image" Target="../media/image30.tmp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tm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mp"/><Relationship Id="rId2" Type="http://schemas.openxmlformats.org/officeDocument/2006/relationships/image" Target="../media/image33.tmp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tmp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mp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mp"/><Relationship Id="rId2" Type="http://schemas.openxmlformats.org/officeDocument/2006/relationships/image" Target="../media/image38.tmp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mp"/><Relationship Id="rId2" Type="http://schemas.openxmlformats.org/officeDocument/2006/relationships/image" Target="../media/image38.tmp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mp"/><Relationship Id="rId2" Type="http://schemas.openxmlformats.org/officeDocument/2006/relationships/image" Target="../media/image40.tmp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hyperlink" Target="http://www.google.ro/url?sa=i&amp;rct=j&amp;q=gifuri+pentru+telefon&amp;source=images&amp;cd=&amp;cad=rja&amp;docid=PKlHGA3xgiH1YM&amp;tbnid=cA4VuOD5xStBZM:&amp;ved=0CAUQjRw&amp;url=http://coltisorderai.blogspot.com/2013/02/macaroane-cu-ciuperci-gif-welcome.html&amp;ei=R5E_UeHOBs_EsgbWi4DgCA&amp;psig=AFQjCNFufpkr5jJCUZNYQ0wSaLvYBAOlfA&amp;ust=136320679554018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hyperlink" Target="http://www.google.ro/url?sa=i&amp;rct=j&amp;q=intrebare&amp;source=images&amp;cd=&amp;cad=rja&amp;docid=5xVNKzOViScRjM&amp;tbnid=U1S6Sygedey17M:&amp;ved=0CAUQjRw&amp;url=http://rhalooka.wordpress.com/2010/03/03/intrebare/&amp;ei=0t2gUfyFM-Oc0QXIgIGQCA&amp;psig=AFQjCNGbWBPqW2e9P6FfNmAlAPM_feExUw&amp;ust=1369583438904572" TargetMode="External"/><Relationship Id="rId4" Type="http://schemas.openxmlformats.org/officeDocument/2006/relationships/image" Target="../media/image5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450912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o-RO" altLang="ro-RO" sz="2800" dirty="0" smtClean="0">
                <a:latin typeface="Times New Roman" panose="02020603050405020304" pitchFamily="18" charset="0"/>
              </a:rPr>
              <a:t>	</a:t>
            </a:r>
            <a:r>
              <a:rPr lang="ro-RO" sz="2800" b="1" dirty="0"/>
              <a:t>Sistemul integrat de management al siguranței alimentare </a:t>
            </a:r>
            <a:r>
              <a:rPr lang="ro-RO" sz="2800" b="1"/>
              <a:t>(</a:t>
            </a:r>
            <a:r>
              <a:rPr lang="ro-RO" sz="2800" b="1" smtClean="0"/>
              <a:t>GHP </a:t>
            </a:r>
            <a:r>
              <a:rPr lang="ro-RO" sz="2800" b="1" dirty="0"/>
              <a:t>și HACCP) </a:t>
            </a:r>
            <a:r>
              <a:rPr lang="ro-RO" sz="2800" b="1" dirty="0" smtClean="0"/>
              <a:t/>
            </a:r>
            <a:br>
              <a:rPr lang="ro-RO" sz="2800" b="1" dirty="0" smtClean="0"/>
            </a:br>
            <a:r>
              <a:rPr lang="ro-RO" sz="2800" b="1" dirty="0"/>
              <a:t/>
            </a:r>
            <a:br>
              <a:rPr lang="ro-RO" sz="2800" b="1" dirty="0"/>
            </a:br>
            <a:r>
              <a:rPr lang="ro-RO" sz="2800" b="1" dirty="0" smtClean="0"/>
              <a:t>Aplicație </a:t>
            </a:r>
            <a:r>
              <a:rPr lang="ro-RO" sz="2800" b="1" dirty="0"/>
              <a:t>pentru unitățile care produc produse din carne </a:t>
            </a:r>
            <a:endParaRPr lang="ro-RO" sz="2800" dirty="0"/>
          </a:p>
        </p:txBody>
      </p:sp>
      <p:pic>
        <p:nvPicPr>
          <p:cNvPr id="3076" name="yiv20392588_x0000_i1025" descr="Description: cid:1.2046479567@web133002.mail.ir2.yahoo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4664"/>
            <a:ext cx="5893407" cy="3312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767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457200" y="1279301"/>
            <a:ext cx="8229600" cy="4525963"/>
          </a:xfrm>
          <a:prstGeom prst="rect">
            <a:avLst/>
          </a:prstGeom>
        </p:spPr>
        <p:txBody>
          <a:bodyPr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80000"/>
              </a:lnSpc>
            </a:pPr>
            <a:r>
              <a:rPr lang="ro-RO" altLang="ro-RO" sz="2000" dirty="0" smtClean="0"/>
              <a:t>înseamnă </a:t>
            </a:r>
            <a:r>
              <a:rPr lang="ro-RO" altLang="ro-RO" sz="2000" dirty="0"/>
              <a:t>orice substanță sau produs, indiferent dacă este prelucrat, parțial prelucrat sau neprelucrat, destinat sau prevăzut în mod rezonabil a fi ingerat de oameni</a:t>
            </a:r>
            <a:r>
              <a:rPr lang="ro-RO" altLang="ro-RO" sz="2000" dirty="0" smtClean="0"/>
              <a:t>.</a:t>
            </a:r>
          </a:p>
          <a:p>
            <a:pPr algn="just">
              <a:lnSpc>
                <a:spcPct val="80000"/>
              </a:lnSpc>
            </a:pPr>
            <a:endParaRPr lang="ro-RO" altLang="ro-RO" sz="2000" dirty="0"/>
          </a:p>
          <a:p>
            <a:pPr algn="just">
              <a:lnSpc>
                <a:spcPct val="80000"/>
              </a:lnSpc>
            </a:pPr>
            <a:r>
              <a:rPr lang="ro-RO" altLang="ro-RO" sz="2000" dirty="0" smtClean="0"/>
              <a:t> </a:t>
            </a:r>
            <a:r>
              <a:rPr lang="ro-RO" altLang="ro-RO" sz="2000" dirty="0"/>
              <a:t>„Produsele alimentare” includ băuturile, guma de mestecat și orice substanță, inclusiv apa, încorporată în mod intenționat în produse alimentare în timpul producerii, preparării sau tratării lor. </a:t>
            </a:r>
            <a:endParaRPr lang="ro-RO" altLang="ro-RO" sz="2000" dirty="0" smtClean="0"/>
          </a:p>
          <a:p>
            <a:pPr algn="just">
              <a:lnSpc>
                <a:spcPct val="80000"/>
              </a:lnSpc>
            </a:pPr>
            <a:endParaRPr lang="ro-RO" altLang="ro-RO" sz="2000" dirty="0"/>
          </a:p>
          <a:p>
            <a:pPr algn="just">
              <a:lnSpc>
                <a:spcPct val="80000"/>
              </a:lnSpc>
            </a:pPr>
            <a:r>
              <a:rPr lang="ro-RO" altLang="ro-RO" sz="2000" dirty="0" smtClean="0"/>
              <a:t>„</a:t>
            </a:r>
            <a:r>
              <a:rPr lang="ro-RO" altLang="ro-RO" sz="2000" dirty="0"/>
              <a:t>Produsele alimentare” nu includ:</a:t>
            </a:r>
          </a:p>
          <a:p>
            <a:pPr marL="0" indent="0" algn="just">
              <a:lnSpc>
                <a:spcPct val="80000"/>
              </a:lnSpc>
              <a:buNone/>
            </a:pPr>
            <a:r>
              <a:rPr lang="ro-RO" altLang="ro-RO" sz="2000" dirty="0" smtClean="0"/>
              <a:t>	(</a:t>
            </a:r>
            <a:r>
              <a:rPr lang="ro-RO" altLang="ro-RO" sz="2000" dirty="0"/>
              <a:t>a) hrana pentru animale; </a:t>
            </a:r>
            <a:endParaRPr lang="ro-RO" altLang="ro-RO" sz="2000" dirty="0" smtClean="0"/>
          </a:p>
          <a:p>
            <a:pPr marL="0" indent="0" algn="just">
              <a:lnSpc>
                <a:spcPct val="80000"/>
              </a:lnSpc>
              <a:buNone/>
            </a:pPr>
            <a:r>
              <a:rPr lang="ro-RO" altLang="ro-RO" sz="2000" dirty="0"/>
              <a:t>	</a:t>
            </a:r>
            <a:r>
              <a:rPr lang="ro-RO" altLang="ro-RO" sz="2000" dirty="0" smtClean="0">
                <a:solidFill>
                  <a:srgbClr val="FF0000"/>
                </a:solidFill>
              </a:rPr>
              <a:t>(</a:t>
            </a:r>
            <a:r>
              <a:rPr lang="ro-RO" altLang="ro-RO" sz="2000" dirty="0">
                <a:solidFill>
                  <a:srgbClr val="FF0000"/>
                </a:solidFill>
              </a:rPr>
              <a:t>b) animalele vii, în afara cazurilor în care ele sunt pregătite pentru introducerea pe piață pentru consumul uman;</a:t>
            </a:r>
          </a:p>
          <a:p>
            <a:pPr marL="0" indent="0" algn="just">
              <a:lnSpc>
                <a:spcPct val="80000"/>
              </a:lnSpc>
              <a:buNone/>
            </a:pPr>
            <a:r>
              <a:rPr lang="ro-RO" altLang="ro-RO" sz="2000" dirty="0" smtClean="0"/>
              <a:t>	(</a:t>
            </a:r>
            <a:r>
              <a:rPr lang="ro-RO" altLang="ro-RO" sz="2000" dirty="0"/>
              <a:t>c) </a:t>
            </a:r>
            <a:r>
              <a:rPr lang="ro-RO" altLang="ro-RO" sz="2000" dirty="0" smtClean="0"/>
              <a:t>plantele </a:t>
            </a:r>
            <a:r>
              <a:rPr lang="ro-RO" altLang="ro-RO" sz="2000" dirty="0"/>
              <a:t>înainte de a fi recoltate;</a:t>
            </a:r>
          </a:p>
          <a:p>
            <a:pPr marL="0" indent="0" algn="just">
              <a:lnSpc>
                <a:spcPct val="80000"/>
              </a:lnSpc>
              <a:buNone/>
            </a:pPr>
            <a:r>
              <a:rPr lang="ro-RO" altLang="ro-RO" sz="2000" dirty="0" smtClean="0"/>
              <a:t>	(</a:t>
            </a:r>
            <a:r>
              <a:rPr lang="ro-RO" altLang="ro-RO" sz="2000" dirty="0"/>
              <a:t>d) </a:t>
            </a:r>
            <a:r>
              <a:rPr lang="ro-RO" altLang="ro-RO" sz="2000" dirty="0" smtClean="0"/>
              <a:t>medicamentele;</a:t>
            </a:r>
            <a:endParaRPr lang="ro-RO" altLang="ro-RO" sz="2000" dirty="0"/>
          </a:p>
          <a:p>
            <a:pPr marL="0" indent="0" algn="just">
              <a:lnSpc>
                <a:spcPct val="80000"/>
              </a:lnSpc>
              <a:buNone/>
            </a:pPr>
            <a:r>
              <a:rPr lang="ro-RO" altLang="ro-RO" sz="2000" dirty="0" smtClean="0"/>
              <a:t>	(</a:t>
            </a:r>
            <a:r>
              <a:rPr lang="ro-RO" altLang="ro-RO" sz="2000" dirty="0"/>
              <a:t>e) </a:t>
            </a:r>
            <a:r>
              <a:rPr lang="ro-RO" altLang="ro-RO" sz="2000" dirty="0" smtClean="0"/>
              <a:t>cosmeticele;</a:t>
            </a:r>
            <a:endParaRPr lang="ro-RO" altLang="ro-RO" sz="2000" dirty="0"/>
          </a:p>
          <a:p>
            <a:pPr marL="0" indent="0" algn="just">
              <a:lnSpc>
                <a:spcPct val="80000"/>
              </a:lnSpc>
              <a:buNone/>
            </a:pPr>
            <a:r>
              <a:rPr lang="ro-RO" altLang="ro-RO" sz="2000" dirty="0" smtClean="0"/>
              <a:t>	(</a:t>
            </a:r>
            <a:r>
              <a:rPr lang="ro-RO" altLang="ro-RO" sz="2000" dirty="0"/>
              <a:t>f) tutunul și produsele din </a:t>
            </a:r>
            <a:r>
              <a:rPr lang="ro-RO" altLang="ro-RO" sz="2000" dirty="0" smtClean="0"/>
              <a:t>tutun;</a:t>
            </a:r>
            <a:endParaRPr lang="ro-RO" altLang="ro-RO" sz="2000" dirty="0"/>
          </a:p>
          <a:p>
            <a:pPr marL="0" indent="0" algn="just">
              <a:lnSpc>
                <a:spcPct val="80000"/>
              </a:lnSpc>
              <a:buNone/>
            </a:pPr>
            <a:r>
              <a:rPr lang="ro-RO" altLang="ro-RO" sz="2000" dirty="0" smtClean="0"/>
              <a:t>	(</a:t>
            </a:r>
            <a:r>
              <a:rPr lang="ro-RO" altLang="ro-RO" sz="2000" dirty="0"/>
              <a:t>g) substanțele stupefiante sau psihotrope în sensul Convenției Unice asupra substanțelor stupefiante din 1961 și al Convenției </a:t>
            </a:r>
            <a:r>
              <a:rPr lang="ro-RO" altLang="ro-RO" sz="2000" dirty="0" smtClean="0"/>
              <a:t>Organizației </a:t>
            </a:r>
            <a:r>
              <a:rPr lang="ro-RO" altLang="ro-RO" sz="2000" dirty="0"/>
              <a:t>Națiunilor Unite privind Substanțele Psihotrope din 1971;</a:t>
            </a:r>
          </a:p>
          <a:p>
            <a:pPr marL="0" indent="0" algn="just">
              <a:lnSpc>
                <a:spcPct val="80000"/>
              </a:lnSpc>
              <a:buNone/>
            </a:pPr>
            <a:r>
              <a:rPr lang="ro-RO" altLang="ro-RO" sz="2000" dirty="0" smtClean="0"/>
              <a:t>	(</a:t>
            </a:r>
            <a:r>
              <a:rPr lang="ro-RO" altLang="ro-RO" sz="2000" dirty="0"/>
              <a:t>h) reziduurile și substanțele contaminante.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404664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o-RO" altLang="ro-RO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DEFINIȚIA ALIMENTULUI</a:t>
            </a:r>
            <a:endParaRPr lang="en-US" alt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63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638200"/>
            <a:ext cx="8305800" cy="9906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o-RO" altLang="ro-RO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PRINCIPIUL ANALIZEI RISCULUI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68313" y="476250"/>
            <a:ext cx="8218487" cy="1223963"/>
          </a:xfrm>
          <a:prstGeom prst="rect">
            <a:avLst/>
          </a:prstGeom>
        </p:spPr>
        <p:txBody>
          <a:bodyPr vert="horz" lIns="91440" tIns="45720" rIns="91440" bIns="45720" rtlCol="0" anchor="ctr" anchorCtr="1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endParaRPr lang="en-US" altLang="ro-RO" sz="3600" dirty="0" smtClean="0"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57200" y="1628800"/>
            <a:ext cx="8229600" cy="4268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  <a:defRPr/>
            </a:pPr>
            <a:endParaRPr lang="en-US" altLang="ro-RO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" name="Dreptunghi 6"/>
          <p:cNvSpPr/>
          <p:nvPr/>
        </p:nvSpPr>
        <p:spPr>
          <a:xfrm>
            <a:off x="467544" y="1965608"/>
            <a:ext cx="82411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o-RO" alt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Articolul 3 al </a:t>
            </a:r>
            <a:r>
              <a:rPr lang="en-US" alt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REGULAMENTUL</a:t>
            </a:r>
            <a:r>
              <a:rPr lang="ro-RO" alt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  <a:r>
              <a:rPr lang="en-US" alt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(CE) NR. 178/2002 </a:t>
            </a:r>
            <a:endParaRPr lang="ro-RO" altLang="ro-RO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ro-RO" alt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algn="just">
              <a:buFont typeface="Wingdings" panose="05000000000000000000" pitchFamily="2" charset="2"/>
              <a:buNone/>
            </a:pPr>
            <a:r>
              <a:rPr lang="ro-RO" alt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o-RO" alt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„risc” </a:t>
            </a:r>
            <a:r>
              <a:rPr lang="ro-RO" alt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înseamnă o </a:t>
            </a:r>
            <a:r>
              <a:rPr lang="ro-RO" alt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funcție </a:t>
            </a:r>
            <a:r>
              <a:rPr lang="ro-RO" alt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ro-RO" alt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probabilității </a:t>
            </a:r>
            <a:r>
              <a:rPr lang="ro-RO" alt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unui efect negativ </a:t>
            </a:r>
            <a:r>
              <a:rPr lang="ro-RO" alt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asupra sănătății și </a:t>
            </a:r>
            <a:r>
              <a:rPr lang="ro-RO" alt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gravitatea acelui efect, determinat de un pericol </a:t>
            </a:r>
            <a:r>
              <a:rPr lang="ro-RO" alt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și, </a:t>
            </a:r>
            <a:r>
              <a:rPr lang="ro-RO" alt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dacă este necesar, selectând </a:t>
            </a:r>
            <a:r>
              <a:rPr lang="ro-RO" alt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opțiunile </a:t>
            </a:r>
            <a:r>
              <a:rPr lang="ro-RO" alt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prevenire </a:t>
            </a:r>
            <a:r>
              <a:rPr lang="ro-RO" alt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și </a:t>
            </a:r>
            <a:r>
              <a:rPr lang="ro-RO" alt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control adecvate;</a:t>
            </a:r>
          </a:p>
          <a:p>
            <a:pPr algn="just"/>
            <a:endParaRPr lang="ro-RO" alt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o-RO" alt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o-RO" alt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o-RO" alt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„pericol” </a:t>
            </a:r>
            <a:r>
              <a:rPr lang="ro-RO" alt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înseamnă un agent biologic, chimic sau fizic aflat în produse alimentare sau hrana pentru animale sau o stare a acestora, având </a:t>
            </a:r>
            <a:r>
              <a:rPr lang="ro-RO" alt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potențialul </a:t>
            </a:r>
            <a:r>
              <a:rPr lang="ro-RO" alt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a cauza un efect negativ asupra </a:t>
            </a:r>
            <a:r>
              <a:rPr lang="ro-RO" alt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sănătății;</a:t>
            </a:r>
            <a:endParaRPr lang="ro-RO" altLang="ro-RO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64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782216"/>
            <a:ext cx="8305800" cy="9906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o-RO" sz="4000" dirty="0" smtClean="0">
                <a:solidFill>
                  <a:schemeClr val="tx1"/>
                </a:solidFill>
              </a:rPr>
              <a:t>EXERCITIU NR. 1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68313" y="476250"/>
            <a:ext cx="8218487" cy="1223963"/>
          </a:xfrm>
          <a:prstGeom prst="rect">
            <a:avLst/>
          </a:prstGeom>
        </p:spPr>
        <p:txBody>
          <a:bodyPr vert="horz" lIns="91440" tIns="45720" rIns="91440" bIns="45720" rtlCol="0" anchor="ctr" anchorCtr="1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endParaRPr lang="en-US" altLang="ro-RO" sz="3600" dirty="0" smtClean="0"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57200" y="1628800"/>
            <a:ext cx="8229600" cy="4268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  <a:defRPr/>
            </a:pPr>
            <a:endParaRPr lang="en-US" altLang="ro-RO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" name="Dreptunghi 6"/>
          <p:cNvSpPr/>
          <p:nvPr/>
        </p:nvSpPr>
        <p:spPr>
          <a:xfrm>
            <a:off x="467544" y="1965608"/>
            <a:ext cx="824110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ro-RO" altLang="ro-RO" dirty="0" smtClean="0"/>
              <a:t>    EXEMPLE DE RISCURI                               EXEMPLE  PERICOLE</a:t>
            </a:r>
          </a:p>
          <a:p>
            <a:pPr>
              <a:buFont typeface="Wingdings" panose="05000000000000000000" pitchFamily="2" charset="2"/>
              <a:buNone/>
            </a:pPr>
            <a:endParaRPr lang="ro-RO" altLang="ro-RO" dirty="0"/>
          </a:p>
          <a:p>
            <a:pPr>
              <a:buFont typeface="Wingdings" panose="05000000000000000000" pitchFamily="2" charset="2"/>
              <a:buNone/>
            </a:pPr>
            <a:endParaRPr lang="ro-RO" altLang="ro-RO" dirty="0" smtClean="0"/>
          </a:p>
          <a:p>
            <a:pPr marL="285750" indent="-285750">
              <a:buFontTx/>
              <a:buChar char="-"/>
            </a:pPr>
            <a:r>
              <a:rPr lang="ro-RO" altLang="ro-RO" dirty="0" smtClean="0"/>
              <a:t>apariția toxiinfecțiilor alimentare datorită consumului de alimente insuficient procesate;</a:t>
            </a:r>
          </a:p>
          <a:p>
            <a:pPr marL="285750" indent="-285750">
              <a:buFontTx/>
              <a:buChar char="-"/>
            </a:pPr>
            <a:endParaRPr lang="ro-RO" altLang="ro-RO" dirty="0"/>
          </a:p>
          <a:p>
            <a:pPr marL="285750" indent="-285750">
              <a:buFontTx/>
              <a:buChar char="-"/>
            </a:pPr>
            <a:r>
              <a:rPr lang="ro-RO" altLang="ro-RO" dirty="0" smtClean="0"/>
              <a:t>Microbiologic</a:t>
            </a:r>
          </a:p>
          <a:p>
            <a:pPr marL="285750" indent="-285750">
              <a:buFontTx/>
              <a:buChar char="-"/>
            </a:pPr>
            <a:endParaRPr lang="ro-RO" altLang="ro-RO" dirty="0"/>
          </a:p>
          <a:p>
            <a:pPr marL="285750" indent="-285750">
              <a:buFontTx/>
              <a:buChar char="-"/>
            </a:pPr>
            <a:r>
              <a:rPr lang="ro-RO" altLang="ro-RO" dirty="0" smtClean="0"/>
              <a:t>Bacterii sporulate</a:t>
            </a:r>
          </a:p>
          <a:p>
            <a:pPr marL="285750" indent="-285750">
              <a:buFontTx/>
              <a:buChar char="-"/>
            </a:pPr>
            <a:endParaRPr lang="ro-RO" altLang="ro-RO" dirty="0" smtClean="0"/>
          </a:p>
          <a:p>
            <a:pPr marL="285750" indent="-285750">
              <a:buFontTx/>
              <a:buChar char="-"/>
            </a:pPr>
            <a:r>
              <a:rPr lang="ro-RO" altLang="ro-RO" dirty="0" smtClean="0"/>
              <a:t>Proliferarea salmonella datorită temperaturii necorespunzătoare de depozitare</a:t>
            </a:r>
          </a:p>
          <a:p>
            <a:pPr marL="285750" indent="-285750">
              <a:buFontTx/>
              <a:buChar char="-"/>
            </a:pPr>
            <a:endParaRPr lang="ro-RO" altLang="ro-RO" dirty="0"/>
          </a:p>
          <a:p>
            <a:pPr marL="285750" indent="-285750">
              <a:buFontTx/>
              <a:buChar char="-"/>
            </a:pPr>
            <a:r>
              <a:rPr lang="ro-RO" altLang="ro-RO" dirty="0" smtClean="0"/>
              <a:t>Intoxicație cu metale grele datorită consumului de alimente</a:t>
            </a:r>
          </a:p>
          <a:p>
            <a:pPr>
              <a:buFont typeface="Wingdings" panose="05000000000000000000" pitchFamily="2" charset="2"/>
              <a:buNone/>
            </a:pPr>
            <a:endParaRPr lang="ro-RO" altLang="ro-RO" dirty="0"/>
          </a:p>
          <a:p>
            <a:pPr>
              <a:buFont typeface="Wingdings" panose="05000000000000000000" pitchFamily="2" charset="2"/>
              <a:buNone/>
            </a:pPr>
            <a:endParaRPr lang="ro-RO" altLang="ro-RO" dirty="0" smtClean="0"/>
          </a:p>
          <a:p>
            <a:pPr>
              <a:buFont typeface="Wingdings" panose="05000000000000000000" pitchFamily="2" charset="2"/>
              <a:buNone/>
            </a:pPr>
            <a:endParaRPr lang="ro-RO" altLang="ro-RO" dirty="0"/>
          </a:p>
          <a:p>
            <a:pPr>
              <a:buFont typeface="Wingdings" panose="05000000000000000000" pitchFamily="2" charset="2"/>
              <a:buNone/>
            </a:pPr>
            <a:endParaRPr lang="ro-RO" altLang="ro-RO" dirty="0" smtClean="0"/>
          </a:p>
          <a:p>
            <a:pPr>
              <a:buFont typeface="Wingdings" panose="05000000000000000000" pitchFamily="2" charset="2"/>
              <a:buNone/>
            </a:pPr>
            <a:endParaRPr lang="ro-RO" altLang="ro-RO" dirty="0"/>
          </a:p>
          <a:p>
            <a:pPr>
              <a:buFont typeface="Wingdings" panose="05000000000000000000" pitchFamily="2" charset="2"/>
              <a:buNone/>
            </a:pPr>
            <a:endParaRPr lang="ro-RO" altLang="ro-RO" dirty="0" smtClean="0"/>
          </a:p>
          <a:p>
            <a:pPr>
              <a:buFont typeface="Wingdings" panose="05000000000000000000" pitchFamily="2" charset="2"/>
              <a:buNone/>
            </a:pPr>
            <a:endParaRPr lang="ro-RO" altLang="ro-RO" dirty="0"/>
          </a:p>
          <a:p>
            <a:pPr algn="just"/>
            <a:endParaRPr lang="ro-RO" altLang="ro-RO" dirty="0"/>
          </a:p>
          <a:p>
            <a:pPr algn="just"/>
            <a:r>
              <a:rPr lang="ro-RO" altLang="ro-RO" dirty="0"/>
              <a:t>      </a:t>
            </a:r>
            <a:endParaRPr lang="ro-RO" altLang="ro-RO" sz="1600" b="1" dirty="0"/>
          </a:p>
        </p:txBody>
      </p:sp>
    </p:spTree>
    <p:extLst>
      <p:ext uri="{BB962C8B-B14F-4D97-AF65-F5344CB8AC3E}">
        <p14:creationId xmlns:p14="http://schemas.microsoft.com/office/powerpoint/2010/main" val="221723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Text Box 4"/>
          <p:cNvSpPr txBox="1">
            <a:spLocks noGrp="1" noChangeArrowheads="1"/>
          </p:cNvSpPr>
          <p:nvPr>
            <p:ph type="body" idx="1"/>
          </p:nvPr>
        </p:nvSpPr>
        <p:spPr>
          <a:xfrm>
            <a:off x="251520" y="5805760"/>
            <a:ext cx="7488237" cy="863600"/>
          </a:xfrm>
          <a:solidFill>
            <a:srgbClr val="99CCFF"/>
          </a:solidFill>
          <a:ln/>
          <a:scene3d>
            <a:camera prst="legacyObliqueTopRight"/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rgbClr val="99CCFF"/>
            </a:extrusionClr>
            <a:contourClr>
              <a:srgbClr val="99CCFF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algn="ctr" eaLnBrk="0" hangingPunct="0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ro-RO" sz="2800"/>
              <a:t>           </a:t>
            </a:r>
            <a:r>
              <a:rPr lang="ro-RO" altLang="ro-RO" sz="2800" b="1"/>
              <a:t>Principii generale de igienă alimentară</a:t>
            </a:r>
            <a:r>
              <a:rPr lang="en-US" altLang="ro-RO" sz="2800" b="1"/>
              <a:t> (</a:t>
            </a:r>
            <a:r>
              <a:rPr lang="en-US" altLang="ro-RO" sz="2800" b="1" i="1"/>
              <a:t>Codex Alimenta</a:t>
            </a:r>
            <a:r>
              <a:rPr lang="ro-RO" altLang="ro-RO" sz="2800" b="1" i="1"/>
              <a:t>rius</a:t>
            </a:r>
            <a:r>
              <a:rPr lang="en-US" altLang="ro-RO" sz="2000" b="1"/>
              <a:t>)</a:t>
            </a:r>
            <a:r>
              <a:rPr lang="en-US" altLang="ro-RO" sz="2000"/>
              <a:t> </a:t>
            </a:r>
          </a:p>
        </p:txBody>
      </p:sp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755576" y="2005585"/>
            <a:ext cx="7009096" cy="624639"/>
          </a:xfrm>
          <a:prstGeom prst="rect">
            <a:avLst/>
          </a:prstGeom>
          <a:solidFill>
            <a:srgbClr val="FFFF66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FFF66"/>
            </a:extrusionClr>
            <a:contourClr>
              <a:srgbClr val="FFFF66"/>
            </a:contourClr>
          </a:sp3d>
        </p:spPr>
        <p:txBody>
          <a:bodyPr>
            <a:flatTx/>
          </a:bodyPr>
          <a:lstStyle/>
          <a:p>
            <a:pPr algn="ctr" eaLnBrk="0" hangingPunct="0"/>
            <a:r>
              <a:rPr lang="en-US" altLang="ro-RO" sz="2400" b="1" dirty="0">
                <a:solidFill>
                  <a:srgbClr val="000000"/>
                </a:solidFill>
                <a:latin typeface="Garamond" panose="02020404030301010803" pitchFamily="18" charset="0"/>
              </a:rPr>
              <a:t> s</a:t>
            </a:r>
            <a:r>
              <a:rPr lang="ro-RO" altLang="ro-RO" sz="2400" b="1" dirty="0">
                <a:solidFill>
                  <a:srgbClr val="000000"/>
                </a:solidFill>
                <a:latin typeface="Garamond" panose="02020404030301010803" pitchFamily="18" charset="0"/>
              </a:rPr>
              <a:t>i</a:t>
            </a:r>
            <a:r>
              <a:rPr lang="en-US" altLang="ro-RO" sz="2400" b="1" dirty="0">
                <a:solidFill>
                  <a:srgbClr val="000000"/>
                </a:solidFill>
                <a:latin typeface="Garamond" panose="02020404030301010803" pitchFamily="18" charset="0"/>
              </a:rPr>
              <a:t>stem</a:t>
            </a:r>
            <a:r>
              <a:rPr lang="ro-RO" altLang="ro-RO" sz="2400" b="1" dirty="0" err="1">
                <a:solidFill>
                  <a:srgbClr val="000000"/>
                </a:solidFill>
                <a:latin typeface="Garamond" panose="02020404030301010803" pitchFamily="18" charset="0"/>
              </a:rPr>
              <a:t>ul</a:t>
            </a:r>
            <a:r>
              <a:rPr lang="ro-RO" altLang="ro-RO" sz="2400" b="1" dirty="0">
                <a:solidFill>
                  <a:srgbClr val="000000"/>
                </a:solidFill>
                <a:latin typeface="Garamond" panose="02020404030301010803" pitchFamily="18" charset="0"/>
              </a:rPr>
              <a:t> </a:t>
            </a:r>
            <a:r>
              <a:rPr lang="en-US" altLang="ro-RO" sz="2400" b="1" dirty="0">
                <a:solidFill>
                  <a:srgbClr val="000000"/>
                </a:solidFill>
                <a:latin typeface="Garamond" panose="02020404030301010803" pitchFamily="18" charset="0"/>
              </a:rPr>
              <a:t> HACCP</a:t>
            </a:r>
          </a:p>
        </p:txBody>
      </p:sp>
      <p:sp>
        <p:nvSpPr>
          <p:cNvPr id="75785" name="Text Box 9"/>
          <p:cNvSpPr txBox="1">
            <a:spLocks noChangeArrowheads="1"/>
          </p:cNvSpPr>
          <p:nvPr/>
        </p:nvSpPr>
        <p:spPr bwMode="auto">
          <a:xfrm>
            <a:off x="2124075" y="549275"/>
            <a:ext cx="64801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o-RO" altLang="ro-RO" sz="2800" b="1" dirty="0">
                <a:solidFill>
                  <a:srgbClr val="002060"/>
                </a:solidFill>
              </a:rPr>
              <a:t>SIGURANŢA ALIMENTELOR</a:t>
            </a:r>
            <a:endParaRPr lang="en-US" altLang="ro-RO" sz="2800" b="1" dirty="0">
              <a:solidFill>
                <a:srgbClr val="002060"/>
              </a:solidFill>
            </a:endParaRPr>
          </a:p>
        </p:txBody>
      </p:sp>
      <p:sp>
        <p:nvSpPr>
          <p:cNvPr id="2" name="CasetăText 1"/>
          <p:cNvSpPr txBox="1"/>
          <p:nvPr/>
        </p:nvSpPr>
        <p:spPr>
          <a:xfrm>
            <a:off x="1259632" y="2654910"/>
            <a:ext cx="825867" cy="2862322"/>
          </a:xfrm>
          <a:prstGeom prst="rect">
            <a:avLst/>
          </a:prstGeom>
          <a:solidFill>
            <a:schemeClr val="bg2">
              <a:lumMod val="50000"/>
            </a:schemeClr>
          </a:solidFill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ro-RO" dirty="0" smtClean="0"/>
          </a:p>
          <a:p>
            <a:endParaRPr lang="ro-RO" dirty="0"/>
          </a:p>
          <a:p>
            <a:r>
              <a:rPr lang="ro-RO" b="1" dirty="0" smtClean="0"/>
              <a:t>GMP</a:t>
            </a:r>
          </a:p>
          <a:p>
            <a:r>
              <a:rPr lang="ro-RO" b="1" dirty="0" smtClean="0"/>
              <a:t>GHP</a:t>
            </a:r>
          </a:p>
          <a:p>
            <a:r>
              <a:rPr lang="ro-RO" b="1" dirty="0" smtClean="0"/>
              <a:t>SSOP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</p:txBody>
      </p:sp>
      <p:sp>
        <p:nvSpPr>
          <p:cNvPr id="9" name="CasetăText 8"/>
          <p:cNvSpPr txBox="1"/>
          <p:nvPr/>
        </p:nvSpPr>
        <p:spPr>
          <a:xfrm>
            <a:off x="3026053" y="2636912"/>
            <a:ext cx="825867" cy="2862322"/>
          </a:xfrm>
          <a:prstGeom prst="rect">
            <a:avLst/>
          </a:prstGeom>
          <a:solidFill>
            <a:schemeClr val="bg2">
              <a:lumMod val="50000"/>
            </a:schemeClr>
          </a:solidFill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ro-RO" dirty="0" smtClean="0"/>
          </a:p>
          <a:p>
            <a:endParaRPr lang="ro-RO" dirty="0"/>
          </a:p>
          <a:p>
            <a:r>
              <a:rPr lang="ro-RO" b="1" dirty="0" smtClean="0"/>
              <a:t>GMP</a:t>
            </a:r>
          </a:p>
          <a:p>
            <a:r>
              <a:rPr lang="ro-RO" b="1" dirty="0" smtClean="0"/>
              <a:t>GHP</a:t>
            </a:r>
          </a:p>
          <a:p>
            <a:r>
              <a:rPr lang="ro-RO" b="1" dirty="0" smtClean="0"/>
              <a:t>SSOP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</p:txBody>
      </p:sp>
      <p:sp>
        <p:nvSpPr>
          <p:cNvPr id="10" name="CasetăText 9"/>
          <p:cNvSpPr txBox="1"/>
          <p:nvPr/>
        </p:nvSpPr>
        <p:spPr>
          <a:xfrm>
            <a:off x="4754245" y="2654910"/>
            <a:ext cx="825867" cy="2862322"/>
          </a:xfrm>
          <a:prstGeom prst="rect">
            <a:avLst/>
          </a:prstGeom>
          <a:solidFill>
            <a:schemeClr val="bg2">
              <a:lumMod val="50000"/>
            </a:schemeClr>
          </a:solidFill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ro-RO" dirty="0" smtClean="0"/>
          </a:p>
          <a:p>
            <a:endParaRPr lang="ro-RO" dirty="0"/>
          </a:p>
          <a:p>
            <a:r>
              <a:rPr lang="ro-RO" b="1" dirty="0" smtClean="0"/>
              <a:t>GMP</a:t>
            </a:r>
          </a:p>
          <a:p>
            <a:r>
              <a:rPr lang="ro-RO" b="1" dirty="0" smtClean="0"/>
              <a:t>GHP</a:t>
            </a:r>
          </a:p>
          <a:p>
            <a:r>
              <a:rPr lang="ro-RO" b="1" dirty="0" smtClean="0"/>
              <a:t>SSOP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</p:txBody>
      </p:sp>
      <p:sp>
        <p:nvSpPr>
          <p:cNvPr id="11" name="CasetăText 10"/>
          <p:cNvSpPr txBox="1"/>
          <p:nvPr/>
        </p:nvSpPr>
        <p:spPr>
          <a:xfrm>
            <a:off x="6554445" y="2636912"/>
            <a:ext cx="825867" cy="2862322"/>
          </a:xfrm>
          <a:prstGeom prst="rect">
            <a:avLst/>
          </a:prstGeom>
          <a:solidFill>
            <a:schemeClr val="bg2">
              <a:lumMod val="50000"/>
            </a:schemeClr>
          </a:solidFill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ro-RO" dirty="0" smtClean="0"/>
          </a:p>
          <a:p>
            <a:endParaRPr lang="ro-RO" dirty="0"/>
          </a:p>
          <a:p>
            <a:r>
              <a:rPr lang="ro-RO" b="1" dirty="0" smtClean="0"/>
              <a:t>GMP</a:t>
            </a:r>
          </a:p>
          <a:p>
            <a:r>
              <a:rPr lang="ro-RO" b="1" dirty="0" smtClean="0"/>
              <a:t>GHP</a:t>
            </a:r>
          </a:p>
          <a:p>
            <a:r>
              <a:rPr lang="ro-RO" b="1" dirty="0" smtClean="0"/>
              <a:t>SSOP</a:t>
            </a:r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</p:txBody>
      </p:sp>
      <p:sp>
        <p:nvSpPr>
          <p:cNvPr id="5" name="Triunghi isoscel 4"/>
          <p:cNvSpPr/>
          <p:nvPr/>
        </p:nvSpPr>
        <p:spPr>
          <a:xfrm>
            <a:off x="729280" y="1124396"/>
            <a:ext cx="7035392" cy="914400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50596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 animBg="1" autoUpdateAnimBg="0"/>
      <p:bldP spid="75782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7488832" cy="128089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CALEA PRACTICĂ DE IMPLEMENTARE A SISTEMULUI DE ASIGURARE A SIGURANȚEI ALIMENTARE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50" y="2143125"/>
            <a:ext cx="6523062" cy="3429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72063" y="3286125"/>
            <a:ext cx="1143000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1400" dirty="0">
                <a:solidFill>
                  <a:schemeClr val="tx1"/>
                </a:solidFill>
              </a:rPr>
              <a:t>Evaluarea sistemului HACCP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00125" y="2428875"/>
            <a:ext cx="1428750" cy="9286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1400" dirty="0"/>
              <a:t>Implementarea </a:t>
            </a:r>
            <a:r>
              <a:rPr lang="ro-RO" sz="1400" dirty="0" err="1"/>
              <a:t>cerinţelor</a:t>
            </a:r>
            <a:r>
              <a:rPr lang="ro-RO" sz="1400" dirty="0"/>
              <a:t> </a:t>
            </a:r>
            <a:r>
              <a:rPr lang="ro-RO" sz="1400" dirty="0" smtClean="0"/>
              <a:t>preliminare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1400" dirty="0" smtClean="0"/>
              <a:t>GHP/SSOP</a:t>
            </a:r>
            <a:r>
              <a:rPr lang="ro-RO" dirty="0" smtClean="0"/>
              <a:t> </a:t>
            </a:r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0" y="2571750"/>
            <a:ext cx="1000125" cy="428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>
            <a:off x="2214563" y="2428875"/>
            <a:ext cx="428625" cy="3571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643188" y="2714625"/>
            <a:ext cx="914400" cy="9144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1400" dirty="0">
                <a:solidFill>
                  <a:schemeClr val="tx1"/>
                </a:solidFill>
              </a:rPr>
              <a:t>Studiul HACCP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86188" y="3000375"/>
            <a:ext cx="1071562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1400" dirty="0">
                <a:solidFill>
                  <a:schemeClr val="tx1"/>
                </a:solidFill>
              </a:rPr>
              <a:t>Elaborarea planului HACCP</a:t>
            </a:r>
            <a:endParaRPr lang="ru-RU" sz="1400" dirty="0"/>
          </a:p>
        </p:txBody>
      </p:sp>
      <p:cxnSp>
        <p:nvCxnSpPr>
          <p:cNvPr id="10" name="Соединительная линия уступом 9"/>
          <p:cNvCxnSpPr/>
          <p:nvPr/>
        </p:nvCxnSpPr>
        <p:spPr>
          <a:xfrm rot="16200000" flipH="1">
            <a:off x="3571875" y="2714625"/>
            <a:ext cx="285750" cy="28575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rot="16200000" flipH="1">
            <a:off x="4857750" y="3000375"/>
            <a:ext cx="285750" cy="285750"/>
          </a:xfrm>
          <a:prstGeom prst="bentConnector3">
            <a:avLst>
              <a:gd name="adj1" fmla="val 3451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трелка вправо 11"/>
          <p:cNvSpPr/>
          <p:nvPr/>
        </p:nvSpPr>
        <p:spPr>
          <a:xfrm>
            <a:off x="6286500" y="4071938"/>
            <a:ext cx="857250" cy="428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5789" name="TextBox 12"/>
          <p:cNvSpPr txBox="1">
            <a:spLocks noChangeArrowheads="1"/>
          </p:cNvSpPr>
          <p:nvPr/>
        </p:nvSpPr>
        <p:spPr bwMode="auto">
          <a:xfrm>
            <a:off x="7391722" y="3857625"/>
            <a:ext cx="14287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anose="05020102010507070707" pitchFamily="18" charset="2"/>
              <a:buChar char=""/>
              <a:defRPr sz="26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"/>
              <a:defRPr sz="2300">
                <a:solidFill>
                  <a:srgbClr val="6C6C6C"/>
                </a:solidFill>
                <a:latin typeface="Trebuchet MS" panose="020B0603020202020204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F9B639"/>
              </a:buClr>
              <a:buSzPct val="60000"/>
              <a:buFont typeface="Wingdings" panose="05000000000000000000" pitchFamily="2" charset="2"/>
              <a:buChar char="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rgbClr val="6C6C6C"/>
                </a:solidFill>
                <a:latin typeface="Trebuchet MS" panose="020B0603020202020204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o-RO" altLang="ru-RU" sz="1600" b="1" u="sng" dirty="0"/>
              <a:t>Sistem de </a:t>
            </a:r>
            <a:r>
              <a:rPr lang="ro-RO" altLang="ru-RU" sz="1600" b="1" u="sng" dirty="0" err="1"/>
              <a:t>siguranţă</a:t>
            </a:r>
            <a:r>
              <a:rPr lang="ro-RO" altLang="ru-RU" sz="1600" b="1" u="sng" dirty="0"/>
              <a:t> a produselor</a:t>
            </a:r>
            <a:endParaRPr lang="ru-RU" altLang="ru-RU" sz="1600" b="1" u="sng" dirty="0"/>
          </a:p>
        </p:txBody>
      </p:sp>
      <p:pic>
        <p:nvPicPr>
          <p:cNvPr id="757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3929063"/>
            <a:ext cx="142875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77439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reptunghi 7"/>
          <p:cNvSpPr/>
          <p:nvPr/>
        </p:nvSpPr>
        <p:spPr>
          <a:xfrm>
            <a:off x="4644008" y="1484784"/>
            <a:ext cx="4392488" cy="4968552"/>
          </a:xfrm>
          <a:prstGeom prst="rect">
            <a:avLst/>
          </a:prstGeom>
          <a:solidFill>
            <a:srgbClr val="FF0000">
              <a:alpha val="9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7" name="Dreptunghi 6"/>
          <p:cNvSpPr/>
          <p:nvPr/>
        </p:nvSpPr>
        <p:spPr>
          <a:xfrm>
            <a:off x="0" y="1506323"/>
            <a:ext cx="4392488" cy="4968552"/>
          </a:xfrm>
          <a:prstGeom prst="rect">
            <a:avLst/>
          </a:prstGeom>
          <a:solidFill>
            <a:srgbClr val="FFC000">
              <a:alpha val="9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619672" y="620688"/>
            <a:ext cx="6589200" cy="644650"/>
          </a:xfrm>
        </p:spPr>
        <p:txBody>
          <a:bodyPr>
            <a:normAutofit/>
          </a:bodyPr>
          <a:lstStyle/>
          <a:p>
            <a:pPr algn="ctr"/>
            <a:r>
              <a:rPr lang="ro-RO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GHP     ȘI    PCC</a:t>
            </a:r>
            <a:endParaRPr lang="ro-RO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395536" y="2636912"/>
            <a:ext cx="1944216" cy="461665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o-RO" sz="2400" dirty="0" smtClean="0"/>
              <a:t>Contaminare</a:t>
            </a:r>
            <a:endParaRPr lang="ro-RO" sz="2400" dirty="0"/>
          </a:p>
        </p:txBody>
      </p:sp>
      <p:sp>
        <p:nvSpPr>
          <p:cNvPr id="4" name="CasetăText 3"/>
          <p:cNvSpPr txBox="1"/>
          <p:nvPr/>
        </p:nvSpPr>
        <p:spPr>
          <a:xfrm>
            <a:off x="2051720" y="3429000"/>
            <a:ext cx="1944216" cy="461665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o-RO" sz="2400" dirty="0" smtClean="0"/>
              <a:t>Multiplicare</a:t>
            </a:r>
            <a:endParaRPr lang="ro-RO" sz="2400" dirty="0"/>
          </a:p>
        </p:txBody>
      </p:sp>
      <p:sp>
        <p:nvSpPr>
          <p:cNvPr id="5" name="CasetăText 4"/>
          <p:cNvSpPr txBox="1"/>
          <p:nvPr/>
        </p:nvSpPr>
        <p:spPr>
          <a:xfrm>
            <a:off x="4716016" y="2564904"/>
            <a:ext cx="2016224" cy="461665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o-RO" sz="2400" dirty="0" smtClean="0"/>
              <a:t>Supraviețuire</a:t>
            </a:r>
            <a:endParaRPr lang="ro-RO" sz="2400" dirty="0"/>
          </a:p>
        </p:txBody>
      </p:sp>
      <p:sp>
        <p:nvSpPr>
          <p:cNvPr id="6" name="CasetăText 5"/>
          <p:cNvSpPr txBox="1"/>
          <p:nvPr/>
        </p:nvSpPr>
        <p:spPr>
          <a:xfrm>
            <a:off x="6444208" y="3428999"/>
            <a:ext cx="2016224" cy="461665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o-RO" sz="2400" dirty="0" smtClean="0"/>
              <a:t>Reducere</a:t>
            </a:r>
            <a:endParaRPr lang="ro-RO" sz="2400" dirty="0"/>
          </a:p>
        </p:txBody>
      </p:sp>
      <p:sp>
        <p:nvSpPr>
          <p:cNvPr id="9" name="CasetăText 8"/>
          <p:cNvSpPr txBox="1"/>
          <p:nvPr/>
        </p:nvSpPr>
        <p:spPr>
          <a:xfrm>
            <a:off x="35496" y="4509120"/>
            <a:ext cx="1944216" cy="156966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ro-RO" sz="2400" dirty="0" smtClean="0"/>
              <a:t>dăunători</a:t>
            </a:r>
          </a:p>
          <a:p>
            <a:pPr marL="342900" indent="-342900">
              <a:buFontTx/>
              <a:buChar char="-"/>
            </a:pPr>
            <a:r>
              <a:rPr lang="ro-RO" sz="2400" dirty="0"/>
              <a:t>p</a:t>
            </a:r>
            <a:r>
              <a:rPr lang="ro-RO" sz="2400" dirty="0" smtClean="0"/>
              <a:t>ersonal</a:t>
            </a:r>
          </a:p>
          <a:p>
            <a:pPr marL="342900" indent="-342900">
              <a:buFontTx/>
              <a:buChar char="-"/>
            </a:pPr>
            <a:r>
              <a:rPr lang="ro-RO" sz="2400" dirty="0" smtClean="0"/>
              <a:t>apa</a:t>
            </a:r>
          </a:p>
          <a:p>
            <a:pPr marL="342900" indent="-342900">
              <a:buFontTx/>
              <a:buChar char="-"/>
            </a:pPr>
            <a:r>
              <a:rPr lang="ro-RO" sz="2400" dirty="0" smtClean="0"/>
              <a:t>unitate</a:t>
            </a:r>
            <a:endParaRPr lang="ro-RO" sz="2400" dirty="0"/>
          </a:p>
        </p:txBody>
      </p:sp>
      <p:sp>
        <p:nvSpPr>
          <p:cNvPr id="10" name="CasetăText 9"/>
          <p:cNvSpPr txBox="1"/>
          <p:nvPr/>
        </p:nvSpPr>
        <p:spPr>
          <a:xfrm>
            <a:off x="2123728" y="4509120"/>
            <a:ext cx="2016224" cy="830997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ro-RO" sz="2400" dirty="0" smtClean="0"/>
              <a:t>depozitare</a:t>
            </a:r>
          </a:p>
          <a:p>
            <a:pPr marL="342900" indent="-342900">
              <a:buFontTx/>
              <a:buChar char="-"/>
            </a:pPr>
            <a:r>
              <a:rPr lang="ro-RO" sz="2400" dirty="0" smtClean="0"/>
              <a:t>transport</a:t>
            </a:r>
          </a:p>
        </p:txBody>
      </p:sp>
      <p:sp>
        <p:nvSpPr>
          <p:cNvPr id="11" name="CasetăText 10"/>
          <p:cNvSpPr txBox="1"/>
          <p:nvPr/>
        </p:nvSpPr>
        <p:spPr>
          <a:xfrm>
            <a:off x="4824028" y="4509119"/>
            <a:ext cx="2844316" cy="46166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ro-RO" sz="2400" dirty="0" smtClean="0"/>
              <a:t>Tratament termic</a:t>
            </a:r>
          </a:p>
        </p:txBody>
      </p:sp>
    </p:spTree>
    <p:extLst>
      <p:ext uri="{BB962C8B-B14F-4D97-AF65-F5344CB8AC3E}">
        <p14:creationId xmlns:p14="http://schemas.microsoft.com/office/powerpoint/2010/main" val="397863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6326" y="620688"/>
            <a:ext cx="6255488" cy="89778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NOŢIUNEA DE PROGRAME PRELIMINARE/ GHP /SSOP/ GMP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Текст 2"/>
          <p:cNvSpPr>
            <a:spLocks noGrp="1"/>
          </p:cNvSpPr>
          <p:nvPr>
            <p:ph type="body" idx="1"/>
          </p:nvPr>
        </p:nvSpPr>
        <p:spPr>
          <a:xfrm>
            <a:off x="1351888" y="2052637"/>
            <a:ext cx="7215187" cy="2357438"/>
          </a:xfrm>
        </p:spPr>
        <p:txBody>
          <a:bodyPr/>
          <a:lstStyle/>
          <a:p>
            <a:pPr algn="ctr" eaLnBrk="1" hangingPunct="1"/>
            <a:r>
              <a:rPr lang="it-IT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sunt o parte a procesului de asigurare a</a:t>
            </a:r>
            <a:r>
              <a:rPr lang="ro-RO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siguranției</a:t>
            </a:r>
            <a:r>
              <a:rPr lang="it-IT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ce asigur</a:t>
            </a:r>
            <a:r>
              <a:rPr lang="ro-RO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ro-RO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produsele sunt fabricate dup</a:t>
            </a:r>
            <a:r>
              <a:rPr lang="ro-RO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specifica</a:t>
            </a:r>
            <a:r>
              <a:rPr lang="ro-RO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ii, sunt verificate </a:t>
            </a:r>
            <a:r>
              <a:rPr lang="ro-RO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corespund cu utilizarea planificat</a:t>
            </a:r>
            <a:r>
              <a:rPr lang="ro-RO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cu documentele de autorizare.</a:t>
            </a:r>
            <a:endParaRPr lang="ru-RU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u-RU" altLang="ru-RU" dirty="0" smtClean="0"/>
          </a:p>
        </p:txBody>
      </p:sp>
      <p:pic>
        <p:nvPicPr>
          <p:cNvPr id="10244" name="Picture 5" descr="g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410075"/>
            <a:ext cx="2290762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371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06400" y="228600"/>
            <a:ext cx="8204200" cy="968152"/>
          </a:xfrm>
        </p:spPr>
        <p:txBody>
          <a:bodyPr>
            <a:normAutofit/>
          </a:bodyPr>
          <a:lstStyle/>
          <a:p>
            <a:pPr algn="ctr"/>
            <a:r>
              <a:rPr lang="ro-RO" altLang="ro-RO" sz="2800" b="1" dirty="0" smtClean="0">
                <a:solidFill>
                  <a:srgbClr val="002060"/>
                </a:solidFill>
              </a:rPr>
              <a:t>FORMAT STANDARD</a:t>
            </a:r>
            <a:endParaRPr lang="en-US" altLang="ro-RO" sz="2800" b="1" dirty="0">
              <a:solidFill>
                <a:srgbClr val="00206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622800" y="1885950"/>
            <a:ext cx="4269680" cy="417195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o-RO" altLang="ro-RO" b="1" dirty="0" smtClean="0"/>
              <a:t>Criteriu </a:t>
            </a:r>
            <a:r>
              <a:rPr lang="en-US" altLang="ro-RO" sz="2000" dirty="0"/>
              <a:t>			</a:t>
            </a:r>
            <a:br>
              <a:rPr lang="en-US" altLang="ro-RO" sz="2000" dirty="0"/>
            </a:br>
            <a:r>
              <a:rPr lang="ro-RO" altLang="ro-RO" sz="2000" i="1" dirty="0" smtClean="0"/>
              <a:t>Ce este cerut </a:t>
            </a:r>
            <a:endParaRPr lang="en-US" altLang="ro-RO" sz="2000" i="1" dirty="0"/>
          </a:p>
          <a:p>
            <a:pPr>
              <a:lnSpc>
                <a:spcPct val="110000"/>
              </a:lnSpc>
            </a:pPr>
            <a:r>
              <a:rPr lang="ro-RO" altLang="ro-RO" b="1" dirty="0" smtClean="0"/>
              <a:t>Monitorizare</a:t>
            </a:r>
            <a:r>
              <a:rPr lang="en-US" altLang="ro-RO" sz="2000" dirty="0"/>
              <a:t>		</a:t>
            </a:r>
            <a:br>
              <a:rPr lang="en-US" altLang="ro-RO" sz="2000" dirty="0"/>
            </a:br>
            <a:r>
              <a:rPr lang="ro-RO" altLang="ro-RO" sz="2000" i="1" dirty="0" smtClean="0"/>
              <a:t>ce, cum, când, cine</a:t>
            </a:r>
            <a:endParaRPr lang="en-US" altLang="ro-RO" sz="2000" i="1" dirty="0"/>
          </a:p>
          <a:p>
            <a:pPr>
              <a:lnSpc>
                <a:spcPct val="110000"/>
              </a:lnSpc>
            </a:pPr>
            <a:r>
              <a:rPr lang="ro-RO" altLang="ro-RO" b="1" dirty="0" smtClean="0"/>
              <a:t>Măsuri corective</a:t>
            </a:r>
            <a:r>
              <a:rPr lang="en-US" altLang="ro-RO" sz="2000" dirty="0"/>
              <a:t>		</a:t>
            </a:r>
            <a:br>
              <a:rPr lang="en-US" altLang="ro-RO" sz="2000" dirty="0"/>
            </a:br>
            <a:r>
              <a:rPr lang="ro-RO" altLang="ro-RO" sz="2000" i="1" dirty="0" smtClean="0"/>
              <a:t>in cazul neconformității</a:t>
            </a:r>
            <a:endParaRPr lang="en-US" altLang="ro-RO" sz="2000" i="1" dirty="0"/>
          </a:p>
          <a:p>
            <a:pPr>
              <a:lnSpc>
                <a:spcPct val="110000"/>
              </a:lnSpc>
            </a:pPr>
            <a:r>
              <a:rPr lang="ro-RO" altLang="ro-RO" b="1" dirty="0" smtClean="0"/>
              <a:t>Înregistrări</a:t>
            </a:r>
            <a:r>
              <a:rPr lang="en-US" altLang="ro-RO" sz="2000" dirty="0"/>
              <a:t>			</a:t>
            </a:r>
            <a:br>
              <a:rPr lang="en-US" altLang="ro-RO" sz="2000" dirty="0"/>
            </a:br>
            <a:r>
              <a:rPr lang="ro-RO" altLang="ro-RO" sz="2000" dirty="0" smtClean="0"/>
              <a:t>dovada fizică</a:t>
            </a:r>
            <a:endParaRPr lang="en-US" altLang="ro-RO" sz="2000" dirty="0"/>
          </a:p>
          <a:p>
            <a:pPr>
              <a:lnSpc>
                <a:spcPct val="110000"/>
              </a:lnSpc>
            </a:pPr>
            <a:r>
              <a:rPr lang="ro-RO" altLang="ro-RO" b="1" dirty="0" smtClean="0"/>
              <a:t>Verificare</a:t>
            </a:r>
            <a:r>
              <a:rPr lang="ro-RO" altLang="ro-RO" dirty="0" smtClean="0"/>
              <a:t> </a:t>
            </a:r>
            <a:r>
              <a:rPr lang="en-US" altLang="ro-RO" sz="2000" dirty="0"/>
              <a:t>		</a:t>
            </a:r>
            <a:br>
              <a:rPr lang="en-US" altLang="ro-RO" sz="2000" dirty="0"/>
            </a:br>
            <a:r>
              <a:rPr lang="ro-RO" altLang="ro-RO" sz="2000" dirty="0" smtClean="0"/>
              <a:t>se verifică dacă funcționează</a:t>
            </a:r>
            <a:endParaRPr lang="en-US" altLang="ro-RO" sz="2000" dirty="0"/>
          </a:p>
          <a:p>
            <a:endParaRPr lang="en-US" altLang="ro-RO" sz="2000" dirty="0"/>
          </a:p>
        </p:txBody>
      </p:sp>
      <p:graphicFrame>
        <p:nvGraphicFramePr>
          <p:cNvPr id="7172" name="Object 4"/>
          <p:cNvGraphicFramePr>
            <a:graphicFrameLocks noGrp="1" noChangeAspect="1"/>
          </p:cNvGraphicFramePr>
          <p:nvPr>
            <p:ph type="clipArt" sz="half" idx="1"/>
          </p:nvPr>
        </p:nvGraphicFramePr>
        <p:xfrm>
          <a:off x="457200" y="2100263"/>
          <a:ext cx="4013200" cy="374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1" name="Clip" r:id="rId3" imgW="663120" imgH="617400" progId="MS_ClipArt_Gallery.2">
                  <p:embed/>
                </p:oleObj>
              </mc:Choice>
              <mc:Fallback>
                <p:oleObj name="Clip" r:id="rId3" imgW="663120" imgH="617400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100263"/>
                        <a:ext cx="4013200" cy="3743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763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45200" y="624110"/>
            <a:ext cx="6589200" cy="788666"/>
          </a:xfrm>
        </p:spPr>
        <p:txBody>
          <a:bodyPr>
            <a:normAutofit/>
          </a:bodyPr>
          <a:lstStyle/>
          <a:p>
            <a:pPr algn="ctr"/>
            <a:r>
              <a:rPr lang="en-US" altLang="ro-RO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PROGRAME</a:t>
            </a:r>
            <a:endParaRPr lang="en-US" alt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46434" y="1556792"/>
            <a:ext cx="4009542" cy="4968552"/>
          </a:xfrm>
        </p:spPr>
        <p:txBody>
          <a:bodyPr>
            <a:normAutofit/>
          </a:bodyPr>
          <a:lstStyle/>
          <a:p>
            <a:r>
              <a:rPr lang="ro-RO" altLang="ro-RO" sz="2000" dirty="0" smtClean="0"/>
              <a:t>Siguranța apei și a gheții</a:t>
            </a:r>
            <a:endParaRPr lang="en-GB" altLang="ro-RO" sz="2000" dirty="0"/>
          </a:p>
          <a:p>
            <a:r>
              <a:rPr lang="ro-RO" altLang="ro-RO" sz="2000" dirty="0" smtClean="0"/>
              <a:t>Curățarea alimentelor și suprafețelor care vin în contact </a:t>
            </a:r>
            <a:endParaRPr lang="en-GB" altLang="ro-RO" sz="2000" dirty="0"/>
          </a:p>
          <a:p>
            <a:r>
              <a:rPr lang="ro-RO" altLang="ro-RO" sz="2000" dirty="0" smtClean="0"/>
              <a:t>Igienă personal și sănătate</a:t>
            </a:r>
            <a:endParaRPr lang="en-GB" altLang="ro-RO" sz="2000" dirty="0"/>
          </a:p>
          <a:p>
            <a:r>
              <a:rPr lang="ro-RO" altLang="ro-RO" sz="2000" dirty="0" smtClean="0"/>
              <a:t>Prevenirea contaminării încrucișate </a:t>
            </a:r>
            <a:endParaRPr lang="en-GB" altLang="ro-RO" sz="2000" dirty="0"/>
          </a:p>
          <a:p>
            <a:r>
              <a:rPr lang="ro-RO" altLang="ro-RO" sz="2000" dirty="0" smtClean="0"/>
              <a:t>Facilități pentru igiena personalului</a:t>
            </a:r>
            <a:endParaRPr lang="en-GB" altLang="ro-RO" sz="2000" dirty="0"/>
          </a:p>
          <a:p>
            <a:r>
              <a:rPr lang="ro-RO" altLang="ro-RO" sz="2000" dirty="0" smtClean="0"/>
              <a:t>Protecția alimentelor împotriva contaminanților</a:t>
            </a:r>
            <a:endParaRPr lang="en-GB" altLang="ro-RO" sz="2000" dirty="0"/>
          </a:p>
          <a:p>
            <a:r>
              <a:rPr lang="ro-RO" altLang="ro-RO" sz="2000" dirty="0" smtClean="0"/>
              <a:t>Managementul deșeurilor</a:t>
            </a:r>
            <a:endParaRPr lang="en-GB" altLang="ro-RO" sz="2000" dirty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932040" y="1535388"/>
            <a:ext cx="3888432" cy="4608512"/>
          </a:xfrm>
        </p:spPr>
        <p:txBody>
          <a:bodyPr>
            <a:normAutofit/>
          </a:bodyPr>
          <a:lstStyle/>
          <a:p>
            <a:r>
              <a:rPr lang="ro-RO" altLang="ro-RO" sz="2000" dirty="0" smtClean="0"/>
              <a:t>Rechemare/</a:t>
            </a:r>
          </a:p>
          <a:p>
            <a:pPr marL="0" indent="0">
              <a:buNone/>
            </a:pPr>
            <a:r>
              <a:rPr lang="ro-RO" altLang="ro-RO" sz="2000" dirty="0" smtClean="0"/>
              <a:t>trasabilitate</a:t>
            </a:r>
            <a:endParaRPr lang="en-GB" altLang="ro-RO" sz="2000" dirty="0"/>
          </a:p>
          <a:p>
            <a:r>
              <a:rPr lang="ro-RO" altLang="ro-RO" sz="2000" dirty="0" smtClean="0"/>
              <a:t>Instruire personal</a:t>
            </a:r>
            <a:endParaRPr lang="en-GB" altLang="ro-RO" sz="2000" dirty="0"/>
          </a:p>
          <a:p>
            <a:r>
              <a:rPr lang="ro-RO" altLang="ro-RO" sz="2000" dirty="0" smtClean="0"/>
              <a:t>Control dăunători</a:t>
            </a:r>
            <a:endParaRPr lang="en-GB" altLang="ro-RO" sz="2000" dirty="0"/>
          </a:p>
          <a:p>
            <a:r>
              <a:rPr lang="ro-RO" altLang="ro-RO" sz="2000" dirty="0" smtClean="0"/>
              <a:t>Etichetare corespunzătoare și depozitare adecvată a componentelor </a:t>
            </a:r>
            <a:r>
              <a:rPr lang="ro-RO" altLang="ro-RO" sz="2000" dirty="0" smtClean="0"/>
              <a:t>toxice</a:t>
            </a:r>
            <a:endParaRPr lang="en-GB" altLang="ro-RO" sz="2000" dirty="0"/>
          </a:p>
          <a:p>
            <a:r>
              <a:rPr lang="ro-RO" altLang="ro-RO" sz="2000" dirty="0" smtClean="0"/>
              <a:t>Controlul furnizorilor</a:t>
            </a:r>
            <a:endParaRPr lang="en-GB" altLang="ro-RO" sz="2000" dirty="0"/>
          </a:p>
          <a:p>
            <a:r>
              <a:rPr lang="ro-RO" altLang="ro-RO" sz="2000" dirty="0" smtClean="0"/>
              <a:t>Transport și depozitare</a:t>
            </a:r>
            <a:endParaRPr lang="en-US" altLang="ro-RO" sz="2000" dirty="0">
              <a:latin typeface="CG Omega" pitchFamily="34" charset="0"/>
            </a:endParaRPr>
          </a:p>
          <a:p>
            <a:endParaRPr lang="en-US" altLang="ro-RO" sz="2000" dirty="0"/>
          </a:p>
        </p:txBody>
      </p:sp>
    </p:spTree>
    <p:extLst>
      <p:ext uri="{BB962C8B-B14F-4D97-AF65-F5344CB8AC3E}">
        <p14:creationId xmlns:p14="http://schemas.microsoft.com/office/powerpoint/2010/main" val="72044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o-RO" altLang="ro-RO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CURĂȚAREA ALIMENTELOR ȘI SUPRAFEȚELOR CARE VIN ÎN CONTACT  CU ALIMENTELE</a:t>
            </a:r>
            <a:endParaRPr lang="en-GB" alt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590800"/>
            <a:ext cx="8153400" cy="3467100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600"/>
              </a:spcAft>
            </a:pPr>
            <a:r>
              <a:rPr lang="ro-RO" altLang="ro-RO" dirty="0" smtClean="0"/>
              <a:t>Un program permanent de spălare și igienizare trebuie implementat. Următoarele etape trebuie respectate :</a:t>
            </a:r>
            <a:endParaRPr lang="en-GB" altLang="ro-RO" dirty="0"/>
          </a:p>
          <a:p>
            <a:pPr marL="457200" lvl="1" indent="0">
              <a:lnSpc>
                <a:spcPct val="80000"/>
              </a:lnSpc>
              <a:spcAft>
                <a:spcPts val="600"/>
              </a:spcAft>
              <a:buNone/>
            </a:pPr>
            <a:r>
              <a:rPr lang="ro-RO" altLang="ro-RO" dirty="0" smtClean="0"/>
              <a:t>	-  pregătirea zonei pentru spălare;</a:t>
            </a:r>
          </a:p>
          <a:p>
            <a:pPr marL="457200" lvl="1" indent="0">
              <a:lnSpc>
                <a:spcPct val="80000"/>
              </a:lnSpc>
              <a:spcAft>
                <a:spcPts val="600"/>
              </a:spcAft>
              <a:buNone/>
            </a:pPr>
            <a:r>
              <a:rPr lang="ro-RO" altLang="ro-RO" dirty="0"/>
              <a:t>	</a:t>
            </a:r>
            <a:r>
              <a:rPr lang="ro-RO" altLang="ro-RO" dirty="0" smtClean="0"/>
              <a:t>- prespălarea</a:t>
            </a:r>
          </a:p>
          <a:p>
            <a:pPr marL="457200" lvl="1" indent="0">
              <a:lnSpc>
                <a:spcPct val="80000"/>
              </a:lnSpc>
              <a:spcAft>
                <a:spcPts val="600"/>
              </a:spcAft>
              <a:buNone/>
            </a:pPr>
            <a:r>
              <a:rPr lang="ro-RO" altLang="ro-RO" dirty="0"/>
              <a:t>	</a:t>
            </a:r>
            <a:r>
              <a:rPr lang="ro-RO" altLang="ro-RO" dirty="0" smtClean="0"/>
              <a:t>- spălarea cu detergenți corespunzători (tipul detergentului, concentrație, timp de contact)</a:t>
            </a:r>
          </a:p>
          <a:p>
            <a:pPr marL="457200" lvl="1" indent="0">
              <a:lnSpc>
                <a:spcPct val="80000"/>
              </a:lnSpc>
              <a:spcAft>
                <a:spcPts val="600"/>
              </a:spcAft>
              <a:buNone/>
            </a:pPr>
            <a:r>
              <a:rPr lang="ro-RO" altLang="ro-RO" dirty="0"/>
              <a:t>	</a:t>
            </a:r>
            <a:r>
              <a:rPr lang="ro-RO" altLang="ro-RO" dirty="0" smtClean="0"/>
              <a:t>- </a:t>
            </a:r>
            <a:r>
              <a:rPr lang="ro-RO" altLang="ro-RO" dirty="0" smtClean="0"/>
              <a:t>clătirea</a:t>
            </a:r>
            <a:r>
              <a:rPr lang="ro-RO" altLang="ro-RO" dirty="0" smtClean="0"/>
              <a:t>;</a:t>
            </a:r>
          </a:p>
          <a:p>
            <a:pPr marL="457200" lvl="1" indent="0">
              <a:lnSpc>
                <a:spcPct val="80000"/>
              </a:lnSpc>
              <a:spcAft>
                <a:spcPts val="600"/>
              </a:spcAft>
              <a:buNone/>
            </a:pPr>
            <a:r>
              <a:rPr lang="ro-RO" altLang="ro-RO" dirty="0"/>
              <a:t>	</a:t>
            </a:r>
            <a:r>
              <a:rPr lang="ro-RO" altLang="ro-RO" dirty="0" smtClean="0"/>
              <a:t>- aplicarea dezinfectanților </a:t>
            </a:r>
            <a:r>
              <a:rPr lang="ro-RO" altLang="ro-RO" dirty="0"/>
              <a:t>(tipul </a:t>
            </a:r>
            <a:r>
              <a:rPr lang="ro-RO" altLang="ro-RO" dirty="0" smtClean="0"/>
              <a:t>dezinfectantului, </a:t>
            </a:r>
            <a:r>
              <a:rPr lang="ro-RO" altLang="ro-RO" dirty="0"/>
              <a:t>concentrație, timp de contact</a:t>
            </a:r>
            <a:r>
              <a:rPr lang="ro-RO" altLang="ro-RO" dirty="0" smtClean="0"/>
              <a:t>)</a:t>
            </a:r>
          </a:p>
          <a:p>
            <a:pPr marL="457200" lvl="1" indent="0">
              <a:lnSpc>
                <a:spcPct val="80000"/>
              </a:lnSpc>
              <a:spcAft>
                <a:spcPts val="600"/>
              </a:spcAft>
              <a:buNone/>
            </a:pPr>
            <a:r>
              <a:rPr lang="ro-RO" altLang="ro-RO" dirty="0"/>
              <a:t>	</a:t>
            </a:r>
            <a:r>
              <a:rPr lang="ro-RO" altLang="ro-RO" dirty="0" smtClean="0"/>
              <a:t>- clătire finală</a:t>
            </a:r>
          </a:p>
          <a:p>
            <a:pPr marL="457200" lvl="1" indent="0">
              <a:lnSpc>
                <a:spcPct val="80000"/>
              </a:lnSpc>
              <a:spcAft>
                <a:spcPts val="600"/>
              </a:spcAft>
              <a:buNone/>
            </a:pPr>
            <a:r>
              <a:rPr lang="ro-RO" altLang="ro-RO" dirty="0"/>
              <a:t>	</a:t>
            </a:r>
            <a:r>
              <a:rPr lang="ro-RO" altLang="ro-RO" dirty="0" smtClean="0"/>
              <a:t>- verificare eficiență</a:t>
            </a:r>
            <a:endParaRPr lang="en-US" altLang="ro-RO" dirty="0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457200" y="2057400"/>
            <a:ext cx="8153400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o-RO" dirty="0" err="1" smtClean="0">
                <a:solidFill>
                  <a:srgbClr val="000099"/>
                </a:solidFill>
                <a:latin typeface="Tahoma" panose="020B0604030504040204" pitchFamily="34" charset="0"/>
              </a:rPr>
              <a:t>Criteri</a:t>
            </a:r>
            <a:r>
              <a:rPr lang="ro-RO" altLang="ro-RO" dirty="0" smtClean="0">
                <a:solidFill>
                  <a:srgbClr val="000099"/>
                </a:solidFill>
                <a:latin typeface="Tahoma" panose="020B0604030504040204" pitchFamily="34" charset="0"/>
              </a:rPr>
              <a:t>u</a:t>
            </a:r>
            <a:endParaRPr lang="en-US" altLang="ro-RO" dirty="0"/>
          </a:p>
        </p:txBody>
      </p:sp>
    </p:spTree>
    <p:extLst>
      <p:ext uri="{BB962C8B-B14F-4D97-AF65-F5344CB8AC3E}">
        <p14:creationId xmlns:p14="http://schemas.microsoft.com/office/powerpoint/2010/main" val="396590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619672" y="548680"/>
            <a:ext cx="6589199" cy="1280890"/>
          </a:xfrm>
        </p:spPr>
        <p:txBody>
          <a:bodyPr>
            <a:normAutofit/>
          </a:bodyPr>
          <a:lstStyle/>
          <a:p>
            <a:pPr algn="ctr"/>
            <a:r>
              <a:rPr lang="ro-RO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CUVINTE CHEIE</a:t>
            </a:r>
            <a:endParaRPr 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o-RO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Simplu</a:t>
            </a:r>
          </a:p>
          <a:p>
            <a:endParaRPr lang="ro-RO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Specific</a:t>
            </a:r>
          </a:p>
          <a:p>
            <a:endParaRPr lang="ro-RO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Actualizat</a:t>
            </a:r>
          </a:p>
          <a:p>
            <a:endParaRPr lang="ro-RO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Documentat</a:t>
            </a:r>
            <a:endParaRPr lang="ro-RO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28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590800"/>
            <a:ext cx="4013200" cy="34671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ro-RO" altLang="ro-RO" dirty="0" smtClean="0"/>
              <a:t>CE</a:t>
            </a:r>
            <a:endParaRPr lang="en-GB" altLang="ro-RO" sz="2000" dirty="0"/>
          </a:p>
          <a:p>
            <a:pPr lvl="1">
              <a:spcAft>
                <a:spcPts val="600"/>
              </a:spcAft>
            </a:pPr>
            <a:r>
              <a:rPr lang="ro-RO" altLang="ro-RO" dirty="0" smtClean="0"/>
              <a:t>Concentrația agenților de spălare și dezinfecție, timp de contact</a:t>
            </a:r>
          </a:p>
          <a:p>
            <a:pPr lvl="1">
              <a:spcAft>
                <a:spcPts val="600"/>
              </a:spcAft>
            </a:pPr>
            <a:endParaRPr lang="ro-RO" altLang="ro-RO" dirty="0"/>
          </a:p>
          <a:p>
            <a:pPr lvl="1">
              <a:spcAft>
                <a:spcPts val="600"/>
              </a:spcAft>
            </a:pPr>
            <a:endParaRPr lang="en-GB" altLang="ro-RO" dirty="0"/>
          </a:p>
          <a:p>
            <a:pPr>
              <a:spcAft>
                <a:spcPts val="600"/>
              </a:spcAft>
            </a:pPr>
            <a:r>
              <a:rPr lang="ro-RO" altLang="ro-RO" dirty="0" smtClean="0"/>
              <a:t>CAND</a:t>
            </a:r>
            <a:endParaRPr lang="en-GB" altLang="ro-RO" sz="2000" dirty="0"/>
          </a:p>
          <a:p>
            <a:pPr lvl="1">
              <a:spcAft>
                <a:spcPts val="600"/>
              </a:spcAft>
            </a:pPr>
            <a:r>
              <a:rPr lang="ro-RO" altLang="ro-RO" dirty="0" smtClean="0"/>
              <a:t>Zilnic sau după fiecare operațiune</a:t>
            </a:r>
            <a:endParaRPr lang="en-GB" altLang="ro-RO" sz="1800" dirty="0"/>
          </a:p>
          <a:p>
            <a:pPr lvl="1">
              <a:spcAft>
                <a:spcPts val="600"/>
              </a:spcAft>
            </a:pPr>
            <a:endParaRPr lang="en-GB" altLang="ro-RO" sz="1800" dirty="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57200" y="2057400"/>
            <a:ext cx="8153400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o-RO" dirty="0" err="1" smtClean="0">
                <a:solidFill>
                  <a:srgbClr val="000099"/>
                </a:solidFill>
                <a:latin typeface="Tahoma" panose="020B0604030504040204" pitchFamily="34" charset="0"/>
              </a:rPr>
              <a:t>Monitori</a:t>
            </a:r>
            <a:r>
              <a:rPr lang="ro-RO" altLang="ro-RO" dirty="0" smtClean="0">
                <a:solidFill>
                  <a:srgbClr val="000099"/>
                </a:solidFill>
                <a:latin typeface="Tahoma" panose="020B0604030504040204" pitchFamily="34" charset="0"/>
              </a:rPr>
              <a:t>zare</a:t>
            </a:r>
            <a:endParaRPr lang="en-US" altLang="ro-RO" dirty="0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622800" y="2590800"/>
            <a:ext cx="4013200" cy="3467100"/>
          </a:xfrm>
        </p:spPr>
        <p:txBody>
          <a:bodyPr>
            <a:normAutofit lnSpcReduction="10000"/>
          </a:bodyPr>
          <a:lstStyle/>
          <a:p>
            <a:pPr>
              <a:spcAft>
                <a:spcPts val="600"/>
              </a:spcAft>
            </a:pPr>
            <a:r>
              <a:rPr lang="ro-RO" altLang="ro-RO" dirty="0" smtClean="0"/>
              <a:t>CUM</a:t>
            </a:r>
            <a:r>
              <a:rPr lang="en-GB" altLang="ro-RO" sz="2000" dirty="0" smtClean="0"/>
              <a:t>  </a:t>
            </a:r>
            <a:endParaRPr lang="en-GB" altLang="ro-RO" sz="2000" dirty="0"/>
          </a:p>
          <a:p>
            <a:pPr lvl="1">
              <a:spcAft>
                <a:spcPts val="600"/>
              </a:spcAft>
            </a:pPr>
            <a:r>
              <a:rPr lang="ro-RO" altLang="ro-RO" dirty="0" smtClean="0"/>
              <a:t>Inspecție vizuală, detectarea mirosurilor neplăcute, identificarea suprafețelor cu urme de grăsimi</a:t>
            </a:r>
            <a:endParaRPr lang="en-GB" altLang="ro-RO" dirty="0"/>
          </a:p>
          <a:p>
            <a:pPr lvl="1">
              <a:spcAft>
                <a:spcPts val="600"/>
              </a:spcAft>
            </a:pPr>
            <a:r>
              <a:rPr lang="ro-RO" altLang="ro-RO" dirty="0" smtClean="0"/>
              <a:t>Teste rapide</a:t>
            </a:r>
          </a:p>
          <a:p>
            <a:pPr lvl="1">
              <a:spcAft>
                <a:spcPts val="600"/>
              </a:spcAft>
            </a:pPr>
            <a:endParaRPr lang="en-US" altLang="ro-RO" dirty="0"/>
          </a:p>
          <a:p>
            <a:pPr>
              <a:spcAft>
                <a:spcPts val="600"/>
              </a:spcAft>
            </a:pPr>
            <a:r>
              <a:rPr lang="ro-RO" altLang="ro-RO" dirty="0" smtClean="0"/>
              <a:t>CINE</a:t>
            </a:r>
            <a:endParaRPr lang="en-GB" altLang="ro-RO" sz="2000" dirty="0"/>
          </a:p>
          <a:p>
            <a:pPr lvl="1">
              <a:spcAft>
                <a:spcPts val="600"/>
              </a:spcAft>
            </a:pPr>
            <a:r>
              <a:rPr lang="ro-RO" altLang="ro-RO" dirty="0" smtClean="0"/>
              <a:t>Persoana responsabilă de igienizare</a:t>
            </a:r>
            <a:endParaRPr lang="en-GB" altLang="ro-RO" sz="1800" dirty="0"/>
          </a:p>
          <a:p>
            <a:endParaRPr lang="en-US" altLang="ro-RO" sz="2000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945201" y="624110"/>
            <a:ext cx="6589199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ro-RO" altLang="ro-RO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CURĂȚAREA ALIMENTELOR ȘI SUPRAFEȚELOR CARE VIN ÎN CONTACT  CU ALIMENTELE</a:t>
            </a:r>
            <a:endParaRPr lang="en-GB" alt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26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704" y="2204864"/>
            <a:ext cx="8514783" cy="4227676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600"/>
              </a:spcAft>
            </a:pPr>
            <a:r>
              <a:rPr lang="ro-RO" altLang="ro-RO" b="1" dirty="0" smtClean="0"/>
              <a:t>Măsuri corective </a:t>
            </a:r>
            <a:endParaRPr lang="en-GB" altLang="ro-RO" b="1" dirty="0"/>
          </a:p>
          <a:p>
            <a:pPr lvl="1">
              <a:spcAft>
                <a:spcPts val="600"/>
              </a:spcAft>
            </a:pPr>
            <a:r>
              <a:rPr lang="en-GB" altLang="ro-RO" dirty="0" smtClean="0"/>
              <a:t>Rep</a:t>
            </a:r>
            <a:r>
              <a:rPr lang="ro-RO" altLang="ro-RO" dirty="0" err="1" smtClean="0"/>
              <a:t>etarea</a:t>
            </a:r>
            <a:r>
              <a:rPr lang="ro-RO" altLang="ro-RO" dirty="0" smtClean="0"/>
              <a:t> operațiunii</a:t>
            </a:r>
          </a:p>
          <a:p>
            <a:pPr lvl="1">
              <a:spcAft>
                <a:spcPts val="600"/>
              </a:spcAft>
            </a:pPr>
            <a:endParaRPr lang="en-GB" altLang="ro-RO" dirty="0"/>
          </a:p>
          <a:p>
            <a:pPr>
              <a:spcAft>
                <a:spcPts val="600"/>
              </a:spcAft>
            </a:pPr>
            <a:r>
              <a:rPr lang="ro-RO" altLang="ro-RO" b="1" dirty="0" smtClean="0"/>
              <a:t>Înregistrări</a:t>
            </a:r>
            <a:endParaRPr lang="en-GB" altLang="ro-RO" b="1" dirty="0"/>
          </a:p>
          <a:p>
            <a:pPr lvl="1">
              <a:spcAft>
                <a:spcPts val="600"/>
              </a:spcAft>
            </a:pPr>
            <a:r>
              <a:rPr lang="ro-RO" altLang="ro-RO" dirty="0" smtClean="0"/>
              <a:t>Toate observații și acțiunile.</a:t>
            </a:r>
          </a:p>
          <a:p>
            <a:pPr lvl="1">
              <a:spcAft>
                <a:spcPts val="600"/>
              </a:spcAft>
            </a:pPr>
            <a:r>
              <a:rPr lang="ro-RO" altLang="ro-RO" dirty="0" smtClean="0"/>
              <a:t>Controlul zilnic al igienizării. </a:t>
            </a:r>
          </a:p>
          <a:p>
            <a:pPr lvl="1">
              <a:spcAft>
                <a:spcPts val="600"/>
              </a:spcAft>
            </a:pPr>
            <a:r>
              <a:rPr lang="ro-RO" altLang="ro-RO" dirty="0" smtClean="0"/>
              <a:t>Registru utilizare detergenți și dezinfectanți.</a:t>
            </a:r>
          </a:p>
          <a:p>
            <a:pPr lvl="1">
              <a:spcAft>
                <a:spcPts val="600"/>
              </a:spcAft>
            </a:pPr>
            <a:endParaRPr lang="en-GB" altLang="ro-RO" dirty="0"/>
          </a:p>
          <a:p>
            <a:pPr>
              <a:spcAft>
                <a:spcPts val="600"/>
              </a:spcAft>
            </a:pPr>
            <a:r>
              <a:rPr lang="en-GB" altLang="ro-RO" b="1" dirty="0" err="1" smtClean="0"/>
              <a:t>Verifica</a:t>
            </a:r>
            <a:r>
              <a:rPr lang="ro-RO" altLang="ro-RO" b="1" dirty="0" smtClean="0"/>
              <a:t>rea</a:t>
            </a:r>
            <a:endParaRPr lang="en-GB" altLang="ro-RO" b="1" dirty="0"/>
          </a:p>
          <a:p>
            <a:pPr lvl="1">
              <a:spcAft>
                <a:spcPts val="600"/>
              </a:spcAft>
            </a:pPr>
            <a:r>
              <a:rPr lang="ro-RO" altLang="ro-RO" dirty="0" smtClean="0"/>
              <a:t>Testarea microbiologică a suprafețelor, verificarea înregistrărilor și procedurilor</a:t>
            </a:r>
            <a:endParaRPr lang="en-GB" altLang="ro-RO" dirty="0"/>
          </a:p>
          <a:p>
            <a:endParaRPr lang="en-US" altLang="ro-RO" dirty="0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457200" y="1698933"/>
            <a:ext cx="8153400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o-RO" altLang="ro-RO" dirty="0" smtClean="0">
                <a:solidFill>
                  <a:srgbClr val="000099"/>
                </a:solidFill>
                <a:latin typeface="Tahoma" panose="020B0604030504040204" pitchFamily="34" charset="0"/>
              </a:rPr>
              <a:t>Măsuri corective, </a:t>
            </a:r>
            <a:r>
              <a:rPr lang="ro-RO" altLang="ro-RO" dirty="0">
                <a:solidFill>
                  <a:srgbClr val="000099"/>
                </a:solidFill>
                <a:latin typeface="Tahoma" panose="020B0604030504040204" pitchFamily="34" charset="0"/>
              </a:rPr>
              <a:t>Î</a:t>
            </a:r>
            <a:r>
              <a:rPr lang="ro-RO" altLang="ro-RO" dirty="0" smtClean="0">
                <a:solidFill>
                  <a:srgbClr val="000099"/>
                </a:solidFill>
                <a:latin typeface="Tahoma" panose="020B0604030504040204" pitchFamily="34" charset="0"/>
              </a:rPr>
              <a:t>nregistrări, Verificare</a:t>
            </a:r>
            <a:endParaRPr lang="en-US" altLang="ro-RO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188640"/>
            <a:ext cx="6589199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o-RO" altLang="ro-RO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CURĂȚAREA ALIMENTELOR ȘI SUPRAFEȚELOR CARE VIN ÎN CONTACT  CU ALIMENTELE</a:t>
            </a:r>
            <a:endParaRPr lang="en-GB" alt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21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188640"/>
            <a:ext cx="4680520" cy="652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74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ubstituent conținut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6273" y="21389"/>
            <a:ext cx="8957727" cy="6637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8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628800"/>
            <a:ext cx="7807372" cy="3064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68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260648"/>
            <a:ext cx="6589199" cy="1280890"/>
          </a:xfrm>
        </p:spPr>
        <p:txBody>
          <a:bodyPr>
            <a:normAutofit/>
          </a:bodyPr>
          <a:lstStyle/>
          <a:p>
            <a:pPr algn="ctr"/>
            <a:r>
              <a:rPr lang="ro-RO" altLang="ro-RO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PREVENIREA CONTAMINĂRII INCRUCIȘATE</a:t>
            </a:r>
            <a:endParaRPr lang="en-US" alt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819400"/>
            <a:ext cx="8153400" cy="3489920"/>
          </a:xfrm>
        </p:spPr>
        <p:txBody>
          <a:bodyPr>
            <a:normAutofit/>
          </a:bodyPr>
          <a:lstStyle/>
          <a:p>
            <a:r>
              <a:rPr lang="ro-RO" altLang="ro-RO" dirty="0" smtClean="0"/>
              <a:t>Produsele tratate, gata pentru consum trebuie să fie separate fizic de materii crude in timpul manipulării și depozitării</a:t>
            </a:r>
          </a:p>
          <a:p>
            <a:endParaRPr lang="ro-RO" altLang="ro-RO" dirty="0" smtClean="0"/>
          </a:p>
          <a:p>
            <a:endParaRPr lang="en-GB" altLang="ro-RO" dirty="0"/>
          </a:p>
          <a:p>
            <a:r>
              <a:rPr lang="ro-RO" altLang="ro-RO" dirty="0" smtClean="0"/>
              <a:t>Mâinile angajaților, ustensilele echipamentele care vin în contact cu obiecte potențial nesigure (materii prime, deșeuri) trebuie </a:t>
            </a:r>
            <a:r>
              <a:rPr lang="ro-RO" altLang="ro-RO" dirty="0" smtClean="0"/>
              <a:t>curățate </a:t>
            </a:r>
            <a:r>
              <a:rPr lang="ro-RO" altLang="ro-RO" dirty="0" smtClean="0"/>
              <a:t>și dezinfectate înainte să intre in contact cu produsele tratate sau gata pentru consum</a:t>
            </a:r>
            <a:endParaRPr lang="en-US" altLang="ro-RO" dirty="0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457200" y="2057400"/>
            <a:ext cx="8153400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o-RO" dirty="0" err="1" smtClean="0">
                <a:solidFill>
                  <a:srgbClr val="000099"/>
                </a:solidFill>
                <a:latin typeface="Tahoma" panose="020B0604030504040204" pitchFamily="34" charset="0"/>
              </a:rPr>
              <a:t>Criteri</a:t>
            </a:r>
            <a:r>
              <a:rPr lang="ro-RO" altLang="ro-RO" dirty="0" smtClean="0">
                <a:solidFill>
                  <a:srgbClr val="000099"/>
                </a:solidFill>
                <a:latin typeface="Tahoma" panose="020B0604030504040204" pitchFamily="34" charset="0"/>
              </a:rPr>
              <a:t>u</a:t>
            </a:r>
            <a:endParaRPr lang="en-US" altLang="ro-RO" dirty="0"/>
          </a:p>
        </p:txBody>
      </p:sp>
    </p:spTree>
    <p:extLst>
      <p:ext uri="{BB962C8B-B14F-4D97-AF65-F5344CB8AC3E}">
        <p14:creationId xmlns:p14="http://schemas.microsoft.com/office/powerpoint/2010/main" val="336916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590800"/>
            <a:ext cx="4013200" cy="34671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ro-RO" altLang="ro-RO" dirty="0" smtClean="0"/>
              <a:t>CE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ro-RO" altLang="ro-RO" dirty="0" smtClean="0"/>
              <a:t>Separarea adecvată a produselor tratate sau gata pentru consum de activitățile de procesare.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ro-RO" altLang="ro-RO" dirty="0" smtClean="0"/>
              <a:t>Curățenia zonelor de manipulare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ro-RO" altLang="ro-RO" dirty="0" smtClean="0"/>
              <a:t>Practicile de manipulare și traficul în unitate</a:t>
            </a:r>
            <a:endParaRPr lang="en-GB" altLang="ro-RO" sz="1800" dirty="0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457200" y="2057400"/>
            <a:ext cx="8153400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o-RO" dirty="0" err="1" smtClean="0">
                <a:solidFill>
                  <a:srgbClr val="000099"/>
                </a:solidFill>
                <a:latin typeface="Tahoma" panose="020B0604030504040204" pitchFamily="34" charset="0"/>
              </a:rPr>
              <a:t>Monitori</a:t>
            </a:r>
            <a:r>
              <a:rPr lang="ro-RO" altLang="ro-RO" dirty="0" smtClean="0">
                <a:solidFill>
                  <a:srgbClr val="000099"/>
                </a:solidFill>
                <a:latin typeface="Tahoma" panose="020B0604030504040204" pitchFamily="34" charset="0"/>
              </a:rPr>
              <a:t>zare</a:t>
            </a:r>
            <a:endParaRPr lang="en-US" altLang="ro-RO" dirty="0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622800" y="2590800"/>
            <a:ext cx="4013200" cy="34671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ro-RO" altLang="ro-RO" dirty="0" smtClean="0"/>
              <a:t>CUM</a:t>
            </a:r>
            <a:endParaRPr lang="en-GB" altLang="ro-RO" sz="2000" dirty="0"/>
          </a:p>
          <a:p>
            <a:pPr lvl="1">
              <a:spcAft>
                <a:spcPts val="600"/>
              </a:spcAft>
            </a:pPr>
            <a:r>
              <a:rPr lang="en-GB" altLang="ro-RO" dirty="0" smtClean="0"/>
              <a:t>Vi</a:t>
            </a:r>
            <a:r>
              <a:rPr lang="ro-RO" altLang="ro-RO" dirty="0" err="1" smtClean="0"/>
              <a:t>zuală</a:t>
            </a:r>
            <a:endParaRPr lang="en-GB" altLang="ro-RO" sz="1800" dirty="0"/>
          </a:p>
          <a:p>
            <a:pPr>
              <a:spcAft>
                <a:spcPts val="600"/>
              </a:spcAft>
            </a:pPr>
            <a:r>
              <a:rPr lang="ro-RO" altLang="ro-RO" dirty="0" smtClean="0"/>
              <a:t>CAND</a:t>
            </a:r>
            <a:endParaRPr lang="en-GB" altLang="ro-RO" dirty="0"/>
          </a:p>
          <a:p>
            <a:pPr lvl="1">
              <a:spcAft>
                <a:spcPts val="600"/>
              </a:spcAft>
            </a:pPr>
            <a:r>
              <a:rPr lang="en-GB" altLang="ro-RO" dirty="0" err="1" smtClean="0"/>
              <a:t>Continu</a:t>
            </a:r>
            <a:r>
              <a:rPr lang="ro-RO" altLang="ro-RO" dirty="0" smtClean="0"/>
              <a:t>u</a:t>
            </a:r>
            <a:endParaRPr lang="en-GB" altLang="ro-RO" sz="1800" dirty="0"/>
          </a:p>
          <a:p>
            <a:pPr>
              <a:spcAft>
                <a:spcPts val="600"/>
              </a:spcAft>
            </a:pPr>
            <a:r>
              <a:rPr lang="ro-RO" altLang="ro-RO" dirty="0" smtClean="0"/>
              <a:t>CINE</a:t>
            </a:r>
            <a:endParaRPr lang="en-GB" altLang="ro-RO" dirty="0"/>
          </a:p>
          <a:p>
            <a:pPr lvl="1">
              <a:spcAft>
                <a:spcPts val="600"/>
              </a:spcAft>
            </a:pPr>
            <a:r>
              <a:rPr lang="ro-RO" altLang="ro-RO" dirty="0" smtClean="0"/>
              <a:t>Supraveghetori</a:t>
            </a:r>
            <a:r>
              <a:rPr lang="en-GB" altLang="ro-RO" dirty="0" smtClean="0"/>
              <a:t> </a:t>
            </a:r>
            <a:endParaRPr lang="en-GB" altLang="ro-RO" sz="1800" dirty="0"/>
          </a:p>
          <a:p>
            <a:endParaRPr lang="en-US" altLang="ro-RO" sz="2000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619672" y="476672"/>
            <a:ext cx="6589199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ro-RO" altLang="ro-RO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PREVENIREA CONTAMINĂRII INCRUCIȘATE</a:t>
            </a:r>
            <a:endParaRPr lang="en-US" alt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58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514600"/>
            <a:ext cx="8178800" cy="3543300"/>
          </a:xfrm>
        </p:spPr>
        <p:txBody>
          <a:bodyPr>
            <a:normAutofit lnSpcReduction="10000"/>
          </a:bodyPr>
          <a:lstStyle/>
          <a:p>
            <a:pPr>
              <a:spcAft>
                <a:spcPts val="600"/>
              </a:spcAft>
            </a:pPr>
            <a:r>
              <a:rPr lang="ro-RO" altLang="ro-RO" b="1" dirty="0" smtClean="0"/>
              <a:t>Măsuri corective</a:t>
            </a:r>
            <a:endParaRPr lang="en-GB" altLang="ro-RO" b="1" dirty="0"/>
          </a:p>
          <a:p>
            <a:pPr lvl="1">
              <a:spcAft>
                <a:spcPts val="600"/>
              </a:spcAft>
            </a:pPr>
            <a:r>
              <a:rPr lang="ro-RO" altLang="ro-RO" dirty="0" smtClean="0"/>
              <a:t>Oprirea activității până când spațiile sau ustensilele sunt curățate și dezinfectate sau procesul necorespunzător este corectat</a:t>
            </a:r>
            <a:endParaRPr lang="en-GB" altLang="ro-RO" dirty="0"/>
          </a:p>
          <a:p>
            <a:pPr lvl="1">
              <a:spcAft>
                <a:spcPts val="600"/>
              </a:spcAft>
            </a:pPr>
            <a:r>
              <a:rPr lang="ro-RO" altLang="ro-RO" dirty="0" smtClean="0"/>
              <a:t>In cazul contaminării produselor tratate sau gata pentru consum, produsul este reținut până la luarea unei decizii în ceea ce privește siguranța lui.</a:t>
            </a:r>
            <a:endParaRPr lang="en-GB" altLang="ro-RO" dirty="0"/>
          </a:p>
          <a:p>
            <a:pPr>
              <a:spcAft>
                <a:spcPts val="600"/>
              </a:spcAft>
            </a:pPr>
            <a:r>
              <a:rPr lang="ro-RO" altLang="ro-RO" b="1" dirty="0" smtClean="0"/>
              <a:t>Înregistrări</a:t>
            </a:r>
            <a:endParaRPr lang="en-GB" altLang="ro-RO" b="1" dirty="0"/>
          </a:p>
          <a:p>
            <a:pPr lvl="1">
              <a:spcAft>
                <a:spcPts val="600"/>
              </a:spcAft>
            </a:pPr>
            <a:r>
              <a:rPr lang="ro-RO" altLang="ro-RO" dirty="0" smtClean="0"/>
              <a:t>Înregistrări zilnice de igienizare, incluzând timpul specific de control asupra procedurilor de curățenie și dezinfecție</a:t>
            </a:r>
            <a:endParaRPr lang="en-GB" altLang="ro-RO" dirty="0"/>
          </a:p>
          <a:p>
            <a:pPr>
              <a:spcAft>
                <a:spcPts val="600"/>
              </a:spcAft>
            </a:pPr>
            <a:r>
              <a:rPr lang="en-GB" altLang="ro-RO" b="1" dirty="0" smtClean="0"/>
              <a:t>V</a:t>
            </a:r>
            <a:r>
              <a:rPr lang="ro-RO" altLang="ro-RO" b="1" dirty="0" err="1" smtClean="0"/>
              <a:t>erificare</a:t>
            </a:r>
            <a:endParaRPr lang="en-GB" altLang="ro-RO" b="1" dirty="0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457200" y="1981200"/>
            <a:ext cx="8153400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o-RO" altLang="ro-RO" dirty="0">
                <a:solidFill>
                  <a:srgbClr val="000099"/>
                </a:solidFill>
                <a:latin typeface="Tahoma" panose="020B0604030504040204" pitchFamily="34" charset="0"/>
              </a:rPr>
              <a:t>Măsuri corective, Înregistrări, Verificare</a:t>
            </a:r>
            <a:endParaRPr lang="en-US" altLang="ro-RO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404664"/>
            <a:ext cx="6589199" cy="1280890"/>
          </a:xfrm>
        </p:spPr>
        <p:txBody>
          <a:bodyPr>
            <a:normAutofit/>
          </a:bodyPr>
          <a:lstStyle/>
          <a:p>
            <a:pPr algn="ctr"/>
            <a:r>
              <a:rPr lang="ro-RO" altLang="ro-RO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PREVENIREA CONTAMINĂRII INCRUCIȘATE</a:t>
            </a:r>
            <a:endParaRPr lang="en-US" alt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96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691680" y="125635"/>
            <a:ext cx="6589199" cy="1280890"/>
          </a:xfrm>
        </p:spPr>
        <p:txBody>
          <a:bodyPr>
            <a:normAutofit/>
          </a:bodyPr>
          <a:lstStyle/>
          <a:p>
            <a:pPr algn="ctr"/>
            <a:r>
              <a:rPr lang="ro-RO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EXEMPLU DE FIȘA MONITORIZARE FLUXURI</a:t>
            </a:r>
            <a:endParaRPr 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807187"/>
              </p:ext>
            </p:extLst>
          </p:nvPr>
        </p:nvGraphicFramePr>
        <p:xfrm>
          <a:off x="179512" y="1556792"/>
          <a:ext cx="8784976" cy="504056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32048"/>
                <a:gridCol w="402099"/>
                <a:gridCol w="312805"/>
                <a:gridCol w="312805"/>
                <a:gridCol w="208537"/>
                <a:gridCol w="267044"/>
                <a:gridCol w="368918"/>
                <a:gridCol w="152426"/>
                <a:gridCol w="312805"/>
                <a:gridCol w="398865"/>
                <a:gridCol w="216024"/>
                <a:gridCol w="288032"/>
                <a:gridCol w="360040"/>
                <a:gridCol w="216024"/>
                <a:gridCol w="288032"/>
                <a:gridCol w="526889"/>
                <a:gridCol w="240975"/>
                <a:gridCol w="816312"/>
                <a:gridCol w="792088"/>
                <a:gridCol w="998314"/>
                <a:gridCol w="873894"/>
              </a:tblGrid>
              <a:tr h="196528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Data </a:t>
                      </a: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ora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 gridSpan="1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Flux </a:t>
                      </a: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monitorizat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Responsabil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Acţiuni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corective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Verificat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Semnatura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</a:tr>
              <a:tr h="806804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Personal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Igienizare personal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Carcase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Subproduse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Ambalaj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Deşeuri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Produs finit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Depozitare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Nume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Semnătura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2524470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512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 indent="1397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</a:tr>
              <a:tr h="1512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</a:tr>
              <a:tr h="1512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</a:tr>
              <a:tr h="1512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</a:tr>
              <a:tr h="1512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</a:tr>
              <a:tr h="1512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</a:tr>
              <a:tr h="1512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</a:tr>
              <a:tr h="1512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</a:tr>
              <a:tr h="1512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</a:tr>
              <a:tr h="1512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ro-RO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7051" marR="37051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114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616854"/>
            <a:ext cx="6589199" cy="688071"/>
          </a:xfrm>
        </p:spPr>
        <p:txBody>
          <a:bodyPr>
            <a:normAutofit/>
          </a:bodyPr>
          <a:lstStyle/>
          <a:p>
            <a:pPr algn="ctr">
              <a:spcAft>
                <a:spcPts val="600"/>
              </a:spcAft>
            </a:pPr>
            <a:r>
              <a:rPr lang="en-US" altLang="ro-RO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o-RO" altLang="ro-RO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RANSPORT</a:t>
            </a:r>
            <a:endParaRPr lang="en-US" altLang="ro-RO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33800" y="2204864"/>
            <a:ext cx="4902200" cy="35433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ro-RO" altLang="ro-RO" dirty="0" smtClean="0"/>
              <a:t>Vehiculele utilizate pentru transportul materiilor prime sau produse finite trebuie să fie construite de o manieră care să prevină contaminarea</a:t>
            </a:r>
          </a:p>
          <a:p>
            <a:pPr>
              <a:spcAft>
                <a:spcPts val="600"/>
              </a:spcAft>
            </a:pPr>
            <a:r>
              <a:rPr lang="ro-RO" altLang="ro-RO" dirty="0" smtClean="0"/>
              <a:t>Vehiculele trebuie să fie igienizate în mod corespunzător</a:t>
            </a:r>
          </a:p>
          <a:p>
            <a:pPr>
              <a:spcAft>
                <a:spcPts val="600"/>
              </a:spcAft>
            </a:pPr>
            <a:r>
              <a:rPr lang="ro-RO" altLang="ro-RO" dirty="0" smtClean="0"/>
              <a:t>Acestea trebuie să dispună de echipamente care să mențină produsele răcite sau congelate</a:t>
            </a:r>
            <a:endParaRPr lang="en-GB" altLang="ro-RO" dirty="0"/>
          </a:p>
          <a:p>
            <a:endParaRPr lang="en-US" altLang="ro-RO" dirty="0"/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457200" y="1700808"/>
            <a:ext cx="8153400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o-RO" dirty="0" err="1" smtClean="0">
                <a:solidFill>
                  <a:srgbClr val="000099"/>
                </a:solidFill>
                <a:latin typeface="Tahoma" panose="020B0604030504040204" pitchFamily="34" charset="0"/>
              </a:rPr>
              <a:t>Criteri</a:t>
            </a:r>
            <a:r>
              <a:rPr lang="ro-RO" altLang="ro-RO" dirty="0" smtClean="0">
                <a:solidFill>
                  <a:srgbClr val="000099"/>
                </a:solidFill>
                <a:latin typeface="Tahoma" panose="020B0604030504040204" pitchFamily="34" charset="0"/>
              </a:rPr>
              <a:t>u</a:t>
            </a:r>
            <a:endParaRPr lang="en-US" altLang="ro-RO" dirty="0"/>
          </a:p>
        </p:txBody>
      </p:sp>
      <p:graphicFrame>
        <p:nvGraphicFramePr>
          <p:cNvPr id="54277" name="Object 5"/>
          <p:cNvGraphicFramePr>
            <a:graphicFrameLocks noChangeAspect="1"/>
          </p:cNvGraphicFramePr>
          <p:nvPr/>
        </p:nvGraphicFramePr>
        <p:xfrm>
          <a:off x="381000" y="3276600"/>
          <a:ext cx="3276600" cy="195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4" name="Clip" r:id="rId3" imgW="1044000" imgH="624960" progId="MS_ClipArt_Gallery.2">
                  <p:embed/>
                </p:oleObj>
              </mc:Choice>
              <mc:Fallback>
                <p:oleObj name="Clip" r:id="rId3" imgW="1044000" imgH="624960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276600"/>
                        <a:ext cx="3276600" cy="195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384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00113" y="333375"/>
            <a:ext cx="7632700" cy="863600"/>
          </a:xfrm>
        </p:spPr>
        <p:txBody>
          <a:bodyPr>
            <a:noAutofit/>
          </a:bodyPr>
          <a:lstStyle/>
          <a:p>
            <a:pPr algn="ctr" eaLnBrk="1" hangingPunct="1"/>
            <a:r>
              <a:rPr lang="ro-RO" alt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AVENTURA ISTORICA A</a:t>
            </a:r>
            <a:r>
              <a:rPr lang="en-US" alt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SIGURANTEI </a:t>
            </a:r>
            <a:r>
              <a:rPr lang="en-US" alt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ALIMENTULU</a:t>
            </a:r>
            <a:r>
              <a:rPr lang="ro-RO" alt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  </a:t>
            </a:r>
          </a:p>
        </p:txBody>
      </p:sp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68760"/>
            <a:ext cx="8943769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176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590800"/>
            <a:ext cx="4013200" cy="34671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ro-RO" altLang="ro-RO" dirty="0" smtClean="0"/>
              <a:t>CE</a:t>
            </a:r>
            <a:endParaRPr lang="en-GB" altLang="ro-RO" dirty="0"/>
          </a:p>
          <a:p>
            <a:pPr lvl="1">
              <a:spcAft>
                <a:spcPts val="600"/>
              </a:spcAft>
            </a:pPr>
            <a:r>
              <a:rPr lang="en-GB" altLang="ro-RO" dirty="0" err="1" smtClean="0"/>
              <a:t>Inspec</a:t>
            </a:r>
            <a:r>
              <a:rPr lang="ro-RO" altLang="ro-RO" dirty="0" smtClean="0"/>
              <a:t>ț</a:t>
            </a:r>
            <a:r>
              <a:rPr lang="en-GB" altLang="ro-RO" dirty="0" err="1" smtClean="0"/>
              <a:t>i</a:t>
            </a:r>
            <a:r>
              <a:rPr lang="ro-RO" altLang="ro-RO" dirty="0" smtClean="0"/>
              <a:t>a vehiculelor</a:t>
            </a:r>
            <a:endParaRPr lang="ro-RO" altLang="ro-RO" sz="1800" dirty="0" smtClean="0"/>
          </a:p>
          <a:p>
            <a:pPr>
              <a:spcAft>
                <a:spcPts val="600"/>
              </a:spcAft>
            </a:pPr>
            <a:endParaRPr lang="ro-RO" altLang="ro-RO" dirty="0"/>
          </a:p>
          <a:p>
            <a:pPr>
              <a:spcAft>
                <a:spcPts val="600"/>
              </a:spcAft>
            </a:pPr>
            <a:r>
              <a:rPr lang="ro-RO" altLang="ro-RO" dirty="0" smtClean="0"/>
              <a:t>CUM</a:t>
            </a:r>
            <a:r>
              <a:rPr lang="en-GB" altLang="ro-RO" sz="2000" dirty="0" smtClean="0"/>
              <a:t>  </a:t>
            </a:r>
            <a:endParaRPr lang="en-GB" altLang="ro-RO" sz="2000" dirty="0"/>
          </a:p>
          <a:p>
            <a:pPr lvl="1">
              <a:spcAft>
                <a:spcPts val="600"/>
              </a:spcAft>
            </a:pPr>
            <a:r>
              <a:rPr lang="en-GB" altLang="ro-RO" dirty="0" smtClean="0"/>
              <a:t>Vi</a:t>
            </a:r>
            <a:r>
              <a:rPr lang="ro-RO" altLang="ro-RO" dirty="0" err="1" smtClean="0"/>
              <a:t>zual</a:t>
            </a:r>
            <a:r>
              <a:rPr lang="ro-RO" altLang="ro-RO" dirty="0" smtClean="0"/>
              <a:t>, înregistrarea temperaturii</a:t>
            </a:r>
            <a:endParaRPr lang="en-GB" altLang="ro-RO" sz="1800" dirty="0"/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457200" y="2057400"/>
            <a:ext cx="8153400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o-RO" dirty="0" err="1" smtClean="0">
                <a:solidFill>
                  <a:srgbClr val="000099"/>
                </a:solidFill>
                <a:latin typeface="Tahoma" panose="020B0604030504040204" pitchFamily="34" charset="0"/>
              </a:rPr>
              <a:t>Monitori</a:t>
            </a:r>
            <a:r>
              <a:rPr lang="ro-RO" altLang="ro-RO" dirty="0" smtClean="0">
                <a:solidFill>
                  <a:srgbClr val="000099"/>
                </a:solidFill>
                <a:latin typeface="Tahoma" panose="020B0604030504040204" pitchFamily="34" charset="0"/>
              </a:rPr>
              <a:t>zare</a:t>
            </a:r>
            <a:endParaRPr lang="en-US" altLang="ro-RO" dirty="0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622800" y="2590800"/>
            <a:ext cx="4013200" cy="34671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ro-RO" altLang="ro-RO" dirty="0" smtClean="0"/>
              <a:t>CAND</a:t>
            </a:r>
            <a:endParaRPr lang="en-GB" altLang="ro-RO" dirty="0"/>
          </a:p>
          <a:p>
            <a:pPr lvl="1">
              <a:spcAft>
                <a:spcPts val="600"/>
              </a:spcAft>
            </a:pPr>
            <a:r>
              <a:rPr lang="ro-RO" altLang="ro-RO" dirty="0" smtClean="0"/>
              <a:t>Toate transporturile</a:t>
            </a:r>
          </a:p>
          <a:p>
            <a:pPr lvl="1">
              <a:spcAft>
                <a:spcPts val="600"/>
              </a:spcAft>
            </a:pPr>
            <a:endParaRPr lang="en-GB" altLang="ro-RO" sz="1800" dirty="0"/>
          </a:p>
          <a:p>
            <a:pPr>
              <a:spcAft>
                <a:spcPts val="600"/>
              </a:spcAft>
            </a:pPr>
            <a:r>
              <a:rPr lang="ro-RO" altLang="ro-RO" dirty="0" smtClean="0"/>
              <a:t>CINE</a:t>
            </a:r>
            <a:endParaRPr lang="en-GB" altLang="ro-RO" dirty="0"/>
          </a:p>
          <a:p>
            <a:pPr lvl="1">
              <a:spcAft>
                <a:spcPts val="600"/>
              </a:spcAft>
            </a:pPr>
            <a:r>
              <a:rPr lang="ro-RO" altLang="ro-RO" dirty="0" smtClean="0"/>
              <a:t>Responsabil parc auto</a:t>
            </a:r>
            <a:endParaRPr lang="en-GB" altLang="ro-RO" sz="1800" dirty="0"/>
          </a:p>
          <a:p>
            <a:endParaRPr lang="en-US" altLang="ro-RO" sz="2000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616854"/>
            <a:ext cx="6589199" cy="688071"/>
          </a:xfrm>
        </p:spPr>
        <p:txBody>
          <a:bodyPr>
            <a:normAutofit/>
          </a:bodyPr>
          <a:lstStyle/>
          <a:p>
            <a:pPr algn="ctr">
              <a:spcAft>
                <a:spcPts val="600"/>
              </a:spcAft>
            </a:pPr>
            <a:r>
              <a:rPr lang="en-US" altLang="ro-RO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o-RO" altLang="ro-RO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RANSPORT</a:t>
            </a:r>
            <a:r>
              <a:rPr lang="en-US" altLang="ro-RO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ro-RO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31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67000"/>
            <a:ext cx="8178800" cy="33909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ro-RO" altLang="ro-RO" b="1" dirty="0" smtClean="0"/>
              <a:t>Măsuri corective</a:t>
            </a:r>
            <a:endParaRPr lang="en-GB" altLang="ro-RO" b="1" dirty="0"/>
          </a:p>
          <a:p>
            <a:pPr lvl="1">
              <a:spcAft>
                <a:spcPts val="600"/>
              </a:spcAft>
            </a:pPr>
            <a:r>
              <a:rPr lang="ro-RO" altLang="ro-RO" dirty="0" smtClean="0"/>
              <a:t>Înlocuire mijloc de transport</a:t>
            </a:r>
          </a:p>
          <a:p>
            <a:pPr lvl="1">
              <a:spcAft>
                <a:spcPts val="600"/>
              </a:spcAft>
            </a:pPr>
            <a:endParaRPr lang="en-GB" altLang="ro-RO" dirty="0"/>
          </a:p>
          <a:p>
            <a:pPr>
              <a:spcAft>
                <a:spcPts val="600"/>
              </a:spcAft>
            </a:pPr>
            <a:r>
              <a:rPr lang="ro-RO" altLang="ro-RO" b="1" dirty="0" smtClean="0"/>
              <a:t>Înregistrări</a:t>
            </a:r>
            <a:endParaRPr lang="en-GB" altLang="ro-RO" b="1" dirty="0"/>
          </a:p>
          <a:p>
            <a:pPr lvl="1">
              <a:spcAft>
                <a:spcPts val="600"/>
              </a:spcAft>
            </a:pPr>
            <a:r>
              <a:rPr lang="ro-RO" altLang="ro-RO" dirty="0" smtClean="0"/>
              <a:t>Toate acțiunile și observațiile</a:t>
            </a:r>
            <a:r>
              <a:rPr lang="en-GB" altLang="ro-RO" dirty="0" smtClean="0"/>
              <a:t>. </a:t>
            </a:r>
            <a:r>
              <a:rPr lang="ro-RO" altLang="ro-RO" dirty="0" smtClean="0"/>
              <a:t>Proceduri documentate de  transport și igienizare</a:t>
            </a:r>
          </a:p>
          <a:p>
            <a:pPr lvl="1">
              <a:spcAft>
                <a:spcPts val="600"/>
              </a:spcAft>
            </a:pPr>
            <a:endParaRPr lang="en-GB" altLang="ro-RO" dirty="0"/>
          </a:p>
          <a:p>
            <a:pPr>
              <a:spcAft>
                <a:spcPts val="600"/>
              </a:spcAft>
            </a:pPr>
            <a:r>
              <a:rPr lang="en-GB" altLang="ro-RO" b="1" dirty="0" err="1" smtClean="0"/>
              <a:t>Verifica</a:t>
            </a:r>
            <a:r>
              <a:rPr lang="ro-RO" altLang="ro-RO" b="1" dirty="0" smtClean="0"/>
              <a:t>re</a:t>
            </a:r>
            <a:endParaRPr lang="en-GB" altLang="ro-RO" b="1" dirty="0"/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457200" y="2057400"/>
            <a:ext cx="8153400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o-RO" altLang="ro-RO" dirty="0">
                <a:solidFill>
                  <a:srgbClr val="000099"/>
                </a:solidFill>
                <a:latin typeface="Tahoma" panose="020B0604030504040204" pitchFamily="34" charset="0"/>
              </a:rPr>
              <a:t>Măsuri corective, Înregistrări, Verificare</a:t>
            </a:r>
            <a:endParaRPr lang="en-US" altLang="ro-RO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692696"/>
            <a:ext cx="6589199" cy="688071"/>
          </a:xfrm>
        </p:spPr>
        <p:txBody>
          <a:bodyPr>
            <a:normAutofit/>
          </a:bodyPr>
          <a:lstStyle/>
          <a:p>
            <a:pPr algn="ctr">
              <a:spcAft>
                <a:spcPts val="600"/>
              </a:spcAft>
            </a:pPr>
            <a:r>
              <a:rPr lang="en-US" altLang="ro-RO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o-RO" altLang="ro-RO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RANSPORT</a:t>
            </a:r>
            <a:endParaRPr lang="en-US" altLang="ro-RO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54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743992"/>
              </p:ext>
            </p:extLst>
          </p:nvPr>
        </p:nvGraphicFramePr>
        <p:xfrm>
          <a:off x="395535" y="1844825"/>
          <a:ext cx="8424936" cy="308543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26559"/>
                <a:gridCol w="540060"/>
                <a:gridCol w="405046"/>
                <a:gridCol w="653716"/>
                <a:gridCol w="230632"/>
                <a:gridCol w="357790"/>
                <a:gridCol w="438799"/>
                <a:gridCol w="438799"/>
                <a:gridCol w="540060"/>
                <a:gridCol w="670320"/>
                <a:gridCol w="598820"/>
                <a:gridCol w="720080"/>
                <a:gridCol w="1426659"/>
                <a:gridCol w="877596"/>
              </a:tblGrid>
              <a:tr h="642798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</a:rPr>
                        <a:t>Nr</a:t>
                      </a:r>
                      <a:r>
                        <a:rPr lang="en-US" sz="1000" dirty="0">
                          <a:effectLst/>
                        </a:rPr>
                        <a:t>. </a:t>
                      </a:r>
                      <a:r>
                        <a:rPr lang="en-US" sz="1000" dirty="0" err="1">
                          <a:effectLst/>
                        </a:rPr>
                        <a:t>crt</a:t>
                      </a:r>
                      <a:r>
                        <a:rPr lang="en-US" sz="1000" dirty="0">
                          <a:effectLst/>
                        </a:rPr>
                        <a:t>.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Data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Ora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</a:rPr>
                        <a:t>Mijloc</a:t>
                      </a:r>
                      <a:r>
                        <a:rPr lang="en-US" sz="1000" dirty="0">
                          <a:effectLst/>
                        </a:rPr>
                        <a:t> de transport 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Responsabil livrare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</a:rPr>
                        <a:t>Acţiuni</a:t>
                      </a:r>
                      <a:r>
                        <a:rPr lang="en-US" sz="1000" dirty="0">
                          <a:effectLst/>
                        </a:rPr>
                        <a:t> </a:t>
                      </a:r>
                      <a:r>
                        <a:rPr lang="en-US" sz="1000" dirty="0" err="1">
                          <a:effectLst/>
                        </a:rPr>
                        <a:t>corective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Verificat</a:t>
                      </a:r>
                      <a:endParaRPr lang="ro-RO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Semn</a:t>
                      </a:r>
                      <a:r>
                        <a:rPr lang="ro-RO" sz="1000">
                          <a:effectLst/>
                        </a:rPr>
                        <a:t>ă</a:t>
                      </a:r>
                      <a:r>
                        <a:rPr lang="en-US" sz="1000">
                          <a:effectLst/>
                        </a:rPr>
                        <a:t>tura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</a:tr>
              <a:tr h="642798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Numar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Igienă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Temperatură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Nume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Semn</a:t>
                      </a:r>
                      <a:r>
                        <a:rPr lang="ro-RO" sz="1000">
                          <a:effectLst/>
                        </a:rPr>
                        <a:t>ăt.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642798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Vizual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Test sanit.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385679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3856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</a:tr>
              <a:tr h="3856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700" marR="67700" marT="0" marB="0" anchor="ctr"/>
                </a:tc>
              </a:tr>
            </a:tbl>
          </a:graphicData>
        </a:graphic>
      </p:graphicFrame>
      <p:sp>
        <p:nvSpPr>
          <p:cNvPr id="5" name="Titlu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6589199" cy="1280890"/>
          </a:xfrm>
        </p:spPr>
        <p:txBody>
          <a:bodyPr>
            <a:normAutofit/>
          </a:bodyPr>
          <a:lstStyle/>
          <a:p>
            <a:pPr algn="ctr"/>
            <a:r>
              <a:rPr lang="ro-RO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EXEMPLU DE FIȘA MONITORIZARE MIJLOC TRANSPORT LA LIVRARE</a:t>
            </a:r>
            <a:endParaRPr 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15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altLang="ro-RO" dirty="0" smtClean="0"/>
              <a:t>EXERCITIU 2 – Ce este in neregula</a:t>
            </a:r>
            <a:endParaRPr lang="en-US" altLang="ro-RO" dirty="0"/>
          </a:p>
        </p:txBody>
      </p:sp>
      <p:sp>
        <p:nvSpPr>
          <p:cNvPr id="110595" name="Rectangle 3"/>
          <p:cNvSpPr>
            <a:spLocks noChangeArrowheads="1"/>
          </p:cNvSpPr>
          <p:nvPr/>
        </p:nvSpPr>
        <p:spPr bwMode="auto">
          <a:xfrm>
            <a:off x="1828800" y="2176463"/>
            <a:ext cx="4194175" cy="3409950"/>
          </a:xfrm>
          <a:prstGeom prst="rect">
            <a:avLst/>
          </a:prstGeom>
          <a:solidFill>
            <a:srgbClr val="FFFFFF"/>
          </a:solidFill>
          <a:ln w="38100" cmpd="dbl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o-RO"/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2984500" y="4252913"/>
            <a:ext cx="1957388" cy="255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o-RO" altLang="ro-RO" sz="1000" dirty="0" smtClean="0">
                <a:latin typeface="Arial" panose="020B0604020202020204" pitchFamily="34" charset="0"/>
              </a:rPr>
              <a:t>Zonă procesare</a:t>
            </a:r>
            <a:endParaRPr lang="en-US" altLang="ro-RO" sz="1000" dirty="0">
              <a:latin typeface="Arial" panose="020B0604020202020204" pitchFamily="34" charset="0"/>
            </a:endParaRPr>
          </a:p>
        </p:txBody>
      </p:sp>
      <p:sp>
        <p:nvSpPr>
          <p:cNvPr id="110597" name="Line 5"/>
          <p:cNvSpPr>
            <a:spLocks noChangeShapeType="1"/>
          </p:cNvSpPr>
          <p:nvPr/>
        </p:nvSpPr>
        <p:spPr bwMode="auto">
          <a:xfrm flipH="1">
            <a:off x="4718050" y="3530600"/>
            <a:ext cx="1295400" cy="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o-RO"/>
          </a:p>
        </p:txBody>
      </p:sp>
      <p:sp>
        <p:nvSpPr>
          <p:cNvPr id="110598" name="Line 6"/>
          <p:cNvSpPr>
            <a:spLocks noChangeShapeType="1"/>
          </p:cNvSpPr>
          <p:nvPr/>
        </p:nvSpPr>
        <p:spPr bwMode="auto">
          <a:xfrm flipV="1">
            <a:off x="4729163" y="2176463"/>
            <a:ext cx="0" cy="1350962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o-RO"/>
          </a:p>
        </p:txBody>
      </p:sp>
      <p:sp>
        <p:nvSpPr>
          <p:cNvPr id="110599" name="Line 7"/>
          <p:cNvSpPr>
            <a:spLocks noChangeShapeType="1"/>
          </p:cNvSpPr>
          <p:nvPr/>
        </p:nvSpPr>
        <p:spPr bwMode="auto">
          <a:xfrm flipH="1">
            <a:off x="1830388" y="3540125"/>
            <a:ext cx="1331912" cy="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o-RO"/>
          </a:p>
        </p:txBody>
      </p:sp>
      <p:sp>
        <p:nvSpPr>
          <p:cNvPr id="110600" name="Line 8"/>
          <p:cNvSpPr>
            <a:spLocks noChangeShapeType="1"/>
          </p:cNvSpPr>
          <p:nvPr/>
        </p:nvSpPr>
        <p:spPr bwMode="auto">
          <a:xfrm flipV="1">
            <a:off x="3154363" y="2187575"/>
            <a:ext cx="0" cy="1360488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o-RO"/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5026025" y="3479800"/>
            <a:ext cx="385763" cy="904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o-RO"/>
          </a:p>
        </p:txBody>
      </p:sp>
      <p:sp>
        <p:nvSpPr>
          <p:cNvPr id="110602" name="Line 10"/>
          <p:cNvSpPr>
            <a:spLocks noChangeShapeType="1"/>
          </p:cNvSpPr>
          <p:nvPr/>
        </p:nvSpPr>
        <p:spPr bwMode="auto">
          <a:xfrm>
            <a:off x="3157538" y="2828925"/>
            <a:ext cx="1593850" cy="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o-RO"/>
          </a:p>
        </p:txBody>
      </p:sp>
      <p:sp>
        <p:nvSpPr>
          <p:cNvPr id="110603" name="Line 11"/>
          <p:cNvSpPr>
            <a:spLocks noChangeShapeType="1"/>
          </p:cNvSpPr>
          <p:nvPr/>
        </p:nvSpPr>
        <p:spPr bwMode="auto">
          <a:xfrm>
            <a:off x="3951288" y="2189163"/>
            <a:ext cx="0" cy="631825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o-RO"/>
          </a:p>
        </p:txBody>
      </p:sp>
      <p:sp>
        <p:nvSpPr>
          <p:cNvPr id="110604" name="Text Box 12"/>
          <p:cNvSpPr txBox="1">
            <a:spLocks noChangeArrowheads="1"/>
          </p:cNvSpPr>
          <p:nvPr/>
        </p:nvSpPr>
        <p:spPr bwMode="auto">
          <a:xfrm>
            <a:off x="4970463" y="2697163"/>
            <a:ext cx="547687" cy="255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o-RO" altLang="ro-RO" sz="1000" dirty="0" smtClean="0">
                <a:latin typeface="Arial" panose="020B0604020202020204" pitchFamily="34" charset="0"/>
              </a:rPr>
              <a:t>Birou</a:t>
            </a:r>
            <a:endParaRPr lang="en-US" altLang="ro-RO" sz="1000" dirty="0">
              <a:latin typeface="Arial" panose="020B0604020202020204" pitchFamily="34" charset="0"/>
            </a:endParaRPr>
          </a:p>
        </p:txBody>
      </p:sp>
      <p:sp>
        <p:nvSpPr>
          <p:cNvPr id="110605" name="Text Box 13"/>
          <p:cNvSpPr txBox="1">
            <a:spLocks noChangeArrowheads="1"/>
          </p:cNvSpPr>
          <p:nvPr/>
        </p:nvSpPr>
        <p:spPr bwMode="auto">
          <a:xfrm>
            <a:off x="2014538" y="2365375"/>
            <a:ext cx="914400" cy="255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o-RO" altLang="ro-RO" sz="1000" dirty="0" smtClean="0"/>
              <a:t>Depozit materii prime</a:t>
            </a:r>
            <a:endParaRPr lang="en-US" altLang="ro-RO" sz="1000" dirty="0">
              <a:latin typeface="Arial" panose="020B0604020202020204" pitchFamily="34" charset="0"/>
            </a:endParaRPr>
          </a:p>
        </p:txBody>
      </p:sp>
      <p:sp>
        <p:nvSpPr>
          <p:cNvPr id="110606" name="Rectangle 14"/>
          <p:cNvSpPr>
            <a:spLocks noChangeArrowheads="1"/>
          </p:cNvSpPr>
          <p:nvPr/>
        </p:nvSpPr>
        <p:spPr bwMode="auto">
          <a:xfrm>
            <a:off x="4141788" y="2786063"/>
            <a:ext cx="387350" cy="904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o-RO"/>
          </a:p>
        </p:txBody>
      </p:sp>
      <p:sp>
        <p:nvSpPr>
          <p:cNvPr id="110607" name="Text Box 15"/>
          <p:cNvSpPr txBox="1">
            <a:spLocks noChangeArrowheads="1"/>
          </p:cNvSpPr>
          <p:nvPr/>
        </p:nvSpPr>
        <p:spPr bwMode="auto">
          <a:xfrm>
            <a:off x="4078288" y="2378075"/>
            <a:ext cx="628651" cy="254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ro-RO" sz="1000" dirty="0" smtClean="0">
                <a:latin typeface="Arial" panose="020B0604020202020204" pitchFamily="34" charset="0"/>
              </a:rPr>
              <a:t>To</a:t>
            </a:r>
            <a:r>
              <a:rPr lang="ro-RO" altLang="ro-RO" sz="1000" dirty="0" err="1" smtClean="0">
                <a:latin typeface="Arial" panose="020B0604020202020204" pitchFamily="34" charset="0"/>
              </a:rPr>
              <a:t>aleta</a:t>
            </a:r>
            <a:endParaRPr lang="en-US" altLang="ro-RO" sz="1000" dirty="0">
              <a:latin typeface="Arial" panose="020B0604020202020204" pitchFamily="34" charset="0"/>
            </a:endParaRPr>
          </a:p>
        </p:txBody>
      </p:sp>
      <p:sp>
        <p:nvSpPr>
          <p:cNvPr id="110608" name="Text Box 16"/>
          <p:cNvSpPr txBox="1">
            <a:spLocks noChangeArrowheads="1"/>
          </p:cNvSpPr>
          <p:nvPr/>
        </p:nvSpPr>
        <p:spPr bwMode="auto">
          <a:xfrm>
            <a:off x="3114676" y="2392363"/>
            <a:ext cx="836612" cy="255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o-RO" altLang="ro-RO" sz="1000" dirty="0" smtClean="0"/>
              <a:t>Depozit</a:t>
            </a:r>
          </a:p>
          <a:p>
            <a:r>
              <a:rPr lang="ro-RO" altLang="ro-RO" sz="1000" dirty="0" smtClean="0">
                <a:latin typeface="Arial" panose="020B0604020202020204" pitchFamily="34" charset="0"/>
              </a:rPr>
              <a:t>condimente</a:t>
            </a:r>
            <a:endParaRPr lang="en-US" altLang="ro-RO" sz="1000" dirty="0">
              <a:latin typeface="Arial" panose="020B0604020202020204" pitchFamily="34" charset="0"/>
            </a:endParaRPr>
          </a:p>
        </p:txBody>
      </p:sp>
      <p:sp>
        <p:nvSpPr>
          <p:cNvPr id="110609" name="Rectangle 17"/>
          <p:cNvSpPr>
            <a:spLocks noChangeArrowheads="1"/>
          </p:cNvSpPr>
          <p:nvPr/>
        </p:nvSpPr>
        <p:spPr bwMode="auto">
          <a:xfrm>
            <a:off x="3395663" y="2794000"/>
            <a:ext cx="385762" cy="904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o-RO"/>
          </a:p>
        </p:txBody>
      </p:sp>
      <p:sp>
        <p:nvSpPr>
          <p:cNvPr id="110610" name="Text Box 18"/>
          <p:cNvSpPr txBox="1">
            <a:spLocks noChangeArrowheads="1"/>
          </p:cNvSpPr>
          <p:nvPr/>
        </p:nvSpPr>
        <p:spPr bwMode="auto">
          <a:xfrm>
            <a:off x="1903413" y="3692525"/>
            <a:ext cx="1031875" cy="5572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ro-RO" sz="1000" dirty="0" err="1" smtClean="0">
                <a:latin typeface="Arial" panose="020B0604020202020204" pitchFamily="34" charset="0"/>
              </a:rPr>
              <a:t>Compres</a:t>
            </a:r>
            <a:r>
              <a:rPr lang="ro-RO" altLang="ro-RO" sz="1000" dirty="0" smtClean="0"/>
              <a:t>oare și mașina de gheață</a:t>
            </a:r>
            <a:endParaRPr lang="en-US" altLang="ro-RO" sz="1000" dirty="0">
              <a:latin typeface="Arial" panose="020B0604020202020204" pitchFamily="34" charset="0"/>
            </a:endParaRPr>
          </a:p>
        </p:txBody>
      </p:sp>
      <p:sp>
        <p:nvSpPr>
          <p:cNvPr id="110611" name="Rectangle 19"/>
          <p:cNvSpPr>
            <a:spLocks noChangeArrowheads="1"/>
          </p:cNvSpPr>
          <p:nvPr/>
        </p:nvSpPr>
        <p:spPr bwMode="auto">
          <a:xfrm>
            <a:off x="3133725" y="2978150"/>
            <a:ext cx="90488" cy="4349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o-RO"/>
          </a:p>
        </p:txBody>
      </p:sp>
      <p:sp>
        <p:nvSpPr>
          <p:cNvPr id="110612" name="Rectangle 20"/>
          <p:cNvSpPr>
            <a:spLocks noChangeArrowheads="1"/>
          </p:cNvSpPr>
          <p:nvPr/>
        </p:nvSpPr>
        <p:spPr bwMode="auto">
          <a:xfrm>
            <a:off x="5961063" y="3949700"/>
            <a:ext cx="92075" cy="10636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o-RO"/>
          </a:p>
        </p:txBody>
      </p:sp>
      <p:sp>
        <p:nvSpPr>
          <p:cNvPr id="110614" name="Line 22"/>
          <p:cNvSpPr>
            <a:spLocks noChangeShapeType="1"/>
          </p:cNvSpPr>
          <p:nvPr/>
        </p:nvSpPr>
        <p:spPr bwMode="auto">
          <a:xfrm flipH="1">
            <a:off x="5260975" y="4165600"/>
            <a:ext cx="1201738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o-RO"/>
          </a:p>
        </p:txBody>
      </p:sp>
      <p:sp>
        <p:nvSpPr>
          <p:cNvPr id="110615" name="Line 23"/>
          <p:cNvSpPr>
            <a:spLocks noChangeShapeType="1"/>
          </p:cNvSpPr>
          <p:nvPr/>
        </p:nvSpPr>
        <p:spPr bwMode="auto">
          <a:xfrm flipH="1">
            <a:off x="5281613" y="4697413"/>
            <a:ext cx="120173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o-RO"/>
          </a:p>
        </p:txBody>
      </p:sp>
      <p:sp>
        <p:nvSpPr>
          <p:cNvPr id="110616" name="Text Box 24"/>
          <p:cNvSpPr txBox="1">
            <a:spLocks noChangeArrowheads="1"/>
          </p:cNvSpPr>
          <p:nvPr/>
        </p:nvSpPr>
        <p:spPr bwMode="auto">
          <a:xfrm>
            <a:off x="4529138" y="4410076"/>
            <a:ext cx="731837" cy="37147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o-RO" altLang="ro-RO" sz="900" b="1" dirty="0" err="1" smtClean="0"/>
              <a:t>Receptie</a:t>
            </a:r>
            <a:r>
              <a:rPr lang="ro-RO" altLang="ro-RO" sz="900" b="1" dirty="0" smtClean="0"/>
              <a:t> materii prime</a:t>
            </a:r>
            <a:endParaRPr lang="en-US" altLang="ro-RO" sz="1000" b="1" dirty="0">
              <a:latin typeface="Arial" panose="020B0604020202020204" pitchFamily="34" charset="0"/>
            </a:endParaRPr>
          </a:p>
        </p:txBody>
      </p:sp>
      <p:sp>
        <p:nvSpPr>
          <p:cNvPr id="110618" name="Text Box 26"/>
          <p:cNvSpPr txBox="1">
            <a:spLocks noChangeArrowheads="1"/>
          </p:cNvSpPr>
          <p:nvPr/>
        </p:nvSpPr>
        <p:spPr bwMode="auto">
          <a:xfrm>
            <a:off x="4446588" y="4044950"/>
            <a:ext cx="792162" cy="255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o-RO" altLang="ro-RO" sz="1000" b="1" dirty="0" smtClean="0">
                <a:latin typeface="Arial" panose="020B0604020202020204" pitchFamily="34" charset="0"/>
              </a:rPr>
              <a:t>Intrare personal</a:t>
            </a:r>
            <a:endParaRPr lang="en-US" altLang="ro-RO" sz="1000" b="1" dirty="0">
              <a:latin typeface="Arial" panose="020B0604020202020204" pitchFamily="34" charset="0"/>
            </a:endParaRPr>
          </a:p>
        </p:txBody>
      </p:sp>
      <p:sp>
        <p:nvSpPr>
          <p:cNvPr id="110620" name="Text Box 28"/>
          <p:cNvSpPr txBox="1">
            <a:spLocks noChangeArrowheads="1"/>
          </p:cNvSpPr>
          <p:nvPr/>
        </p:nvSpPr>
        <p:spPr bwMode="auto">
          <a:xfrm>
            <a:off x="6623050" y="4044950"/>
            <a:ext cx="831850" cy="255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o-RO" altLang="ro-RO" sz="900" b="1" dirty="0" smtClean="0">
                <a:latin typeface="Arial" panose="020B0604020202020204" pitchFamily="34" charset="0"/>
              </a:rPr>
              <a:t>Ieșire personal</a:t>
            </a:r>
            <a:endParaRPr lang="en-US" altLang="ro-RO" sz="1000" b="1" dirty="0">
              <a:latin typeface="Arial" panose="020B0604020202020204" pitchFamily="34" charset="0"/>
            </a:endParaRPr>
          </a:p>
        </p:txBody>
      </p:sp>
      <p:sp>
        <p:nvSpPr>
          <p:cNvPr id="110621" name="Line 29"/>
          <p:cNvSpPr>
            <a:spLocks noChangeShapeType="1"/>
          </p:cNvSpPr>
          <p:nvPr/>
        </p:nvSpPr>
        <p:spPr bwMode="auto">
          <a:xfrm flipH="1">
            <a:off x="5445125" y="4249738"/>
            <a:ext cx="1201738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 type="non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o-RO"/>
          </a:p>
        </p:txBody>
      </p:sp>
      <p:graphicFrame>
        <p:nvGraphicFramePr>
          <p:cNvPr id="110622" name="Object 30"/>
          <p:cNvGraphicFramePr>
            <a:graphicFrameLocks noChangeAspect="1"/>
          </p:cNvGraphicFramePr>
          <p:nvPr/>
        </p:nvGraphicFramePr>
        <p:xfrm>
          <a:off x="7513638" y="3765550"/>
          <a:ext cx="252412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3" name="Clip" r:id="rId3" imgW="190440" imgH="571680" progId="MS_ClipArt_Gallery.2">
                  <p:embed/>
                </p:oleObj>
              </mc:Choice>
              <mc:Fallback>
                <p:oleObj name="Clip" r:id="rId3" imgW="190440" imgH="571680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13638" y="3765550"/>
                        <a:ext cx="252412" cy="75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0623" name="Line 31"/>
          <p:cNvSpPr>
            <a:spLocks noChangeShapeType="1"/>
          </p:cNvSpPr>
          <p:nvPr/>
        </p:nvSpPr>
        <p:spPr bwMode="auto">
          <a:xfrm flipH="1">
            <a:off x="5437188" y="4792663"/>
            <a:ext cx="120173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 type="non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o-RO"/>
          </a:p>
        </p:txBody>
      </p:sp>
      <p:sp>
        <p:nvSpPr>
          <p:cNvPr id="110624" name="Text Box 32"/>
          <p:cNvSpPr txBox="1">
            <a:spLocks noChangeArrowheads="1"/>
          </p:cNvSpPr>
          <p:nvPr/>
        </p:nvSpPr>
        <p:spPr bwMode="auto">
          <a:xfrm>
            <a:off x="6716713" y="4657725"/>
            <a:ext cx="722312" cy="255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o-RO" altLang="ro-RO" sz="1000" b="1" dirty="0" smtClean="0">
                <a:latin typeface="Arial" panose="020B0604020202020204" pitchFamily="34" charset="0"/>
              </a:rPr>
              <a:t>Livrare produse</a:t>
            </a:r>
            <a:endParaRPr lang="en-US" altLang="ro-RO" sz="1000" b="1" dirty="0">
              <a:latin typeface="Arial" panose="020B0604020202020204" pitchFamily="34" charset="0"/>
            </a:endParaRPr>
          </a:p>
        </p:txBody>
      </p:sp>
      <p:sp>
        <p:nvSpPr>
          <p:cNvPr id="33" name="Line 7"/>
          <p:cNvSpPr>
            <a:spLocks noChangeShapeType="1"/>
          </p:cNvSpPr>
          <p:nvPr/>
        </p:nvSpPr>
        <p:spPr bwMode="auto">
          <a:xfrm flipH="1">
            <a:off x="4672013" y="5038725"/>
            <a:ext cx="1331912" cy="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o-RO"/>
          </a:p>
        </p:txBody>
      </p:sp>
      <p:sp>
        <p:nvSpPr>
          <p:cNvPr id="34" name="Line 11"/>
          <p:cNvSpPr>
            <a:spLocks noChangeShapeType="1"/>
          </p:cNvSpPr>
          <p:nvPr/>
        </p:nvSpPr>
        <p:spPr bwMode="auto">
          <a:xfrm>
            <a:off x="4672013" y="5038725"/>
            <a:ext cx="0" cy="560388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o-RO"/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5046663" y="5108574"/>
            <a:ext cx="914400" cy="255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o-RO" altLang="ro-RO" sz="1000" dirty="0" smtClean="0"/>
              <a:t>Depozit produs finit</a:t>
            </a:r>
            <a:endParaRPr lang="en-US" altLang="ro-RO" sz="1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80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667" name="Group 51"/>
          <p:cNvGrpSpPr>
            <a:grpSpLocks/>
          </p:cNvGrpSpPr>
          <p:nvPr/>
        </p:nvGrpSpPr>
        <p:grpSpPr bwMode="auto">
          <a:xfrm>
            <a:off x="1689271" y="1265141"/>
            <a:ext cx="4292600" cy="3935414"/>
            <a:chOff x="1481" y="1462"/>
            <a:chExt cx="2704" cy="2479"/>
          </a:xfrm>
        </p:grpSpPr>
        <p:sp>
          <p:nvSpPr>
            <p:cNvPr id="111619" name="Rectangle 3"/>
            <p:cNvSpPr>
              <a:spLocks noChangeArrowheads="1"/>
            </p:cNvSpPr>
            <p:nvPr/>
          </p:nvSpPr>
          <p:spPr bwMode="auto">
            <a:xfrm>
              <a:off x="1490" y="1481"/>
              <a:ext cx="2642" cy="2148"/>
            </a:xfrm>
            <a:prstGeom prst="rect">
              <a:avLst/>
            </a:prstGeom>
            <a:solidFill>
              <a:srgbClr val="FFFFFF"/>
            </a:solidFill>
            <a:ln w="38100" cmpd="dbl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o-RO"/>
            </a:p>
          </p:txBody>
        </p:sp>
        <p:sp>
          <p:nvSpPr>
            <p:cNvPr id="111620" name="Text Box 4"/>
            <p:cNvSpPr txBox="1">
              <a:spLocks noChangeArrowheads="1"/>
            </p:cNvSpPr>
            <p:nvPr/>
          </p:nvSpPr>
          <p:spPr bwMode="auto">
            <a:xfrm>
              <a:off x="2400" y="2955"/>
              <a:ext cx="1233" cy="16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ro-RO" altLang="ro-RO" sz="1000" dirty="0" smtClean="0"/>
                <a:t>Zona procesare</a:t>
              </a:r>
              <a:endParaRPr lang="en-US" altLang="ro-RO" sz="1000" dirty="0">
                <a:latin typeface="Arial" panose="020B0604020202020204" pitchFamily="34" charset="0"/>
              </a:endParaRPr>
            </a:p>
          </p:txBody>
        </p:sp>
        <p:sp>
          <p:nvSpPr>
            <p:cNvPr id="111621" name="Line 5"/>
            <p:cNvSpPr>
              <a:spLocks noChangeShapeType="1"/>
            </p:cNvSpPr>
            <p:nvPr/>
          </p:nvSpPr>
          <p:spPr bwMode="auto">
            <a:xfrm flipH="1">
              <a:off x="2855" y="2500"/>
              <a:ext cx="1299" cy="0"/>
            </a:xfrm>
            <a:prstGeom prst="line">
              <a:avLst/>
            </a:prstGeom>
            <a:noFill/>
            <a:ln w="38100" cmpd="dbl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111622" name="Line 6"/>
            <p:cNvSpPr>
              <a:spLocks noChangeShapeType="1"/>
            </p:cNvSpPr>
            <p:nvPr/>
          </p:nvSpPr>
          <p:spPr bwMode="auto">
            <a:xfrm flipH="1" flipV="1">
              <a:off x="3350" y="1462"/>
              <a:ext cx="1" cy="1031"/>
            </a:xfrm>
            <a:prstGeom prst="line">
              <a:avLst/>
            </a:prstGeom>
            <a:noFill/>
            <a:ln w="38100" cmpd="dbl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111623" name="Line 7"/>
            <p:cNvSpPr>
              <a:spLocks noChangeShapeType="1"/>
            </p:cNvSpPr>
            <p:nvPr/>
          </p:nvSpPr>
          <p:spPr bwMode="auto">
            <a:xfrm flipH="1">
              <a:off x="1519" y="2493"/>
              <a:ext cx="839" cy="0"/>
            </a:xfrm>
            <a:prstGeom prst="line">
              <a:avLst/>
            </a:prstGeom>
            <a:noFill/>
            <a:ln w="38100" cmpd="dbl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111624" name="Line 8"/>
            <p:cNvSpPr>
              <a:spLocks noChangeShapeType="1"/>
            </p:cNvSpPr>
            <p:nvPr/>
          </p:nvSpPr>
          <p:spPr bwMode="auto">
            <a:xfrm flipH="1" flipV="1">
              <a:off x="2361" y="1501"/>
              <a:ext cx="17" cy="2144"/>
            </a:xfrm>
            <a:prstGeom prst="line">
              <a:avLst/>
            </a:prstGeom>
            <a:noFill/>
            <a:ln w="38100" cmpd="dbl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111625" name="Line 9"/>
            <p:cNvSpPr>
              <a:spLocks noChangeShapeType="1"/>
            </p:cNvSpPr>
            <p:nvPr/>
          </p:nvSpPr>
          <p:spPr bwMode="auto">
            <a:xfrm>
              <a:off x="2355" y="2058"/>
              <a:ext cx="508" cy="0"/>
            </a:xfrm>
            <a:prstGeom prst="line">
              <a:avLst/>
            </a:prstGeom>
            <a:noFill/>
            <a:ln w="38100" cmpd="dbl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111626" name="Line 10"/>
            <p:cNvSpPr>
              <a:spLocks noChangeShapeType="1"/>
            </p:cNvSpPr>
            <p:nvPr/>
          </p:nvSpPr>
          <p:spPr bwMode="auto">
            <a:xfrm>
              <a:off x="2836" y="1462"/>
              <a:ext cx="7" cy="1044"/>
            </a:xfrm>
            <a:prstGeom prst="line">
              <a:avLst/>
            </a:prstGeom>
            <a:noFill/>
            <a:ln w="38100" cmpd="dbl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111627" name="Text Box 11"/>
            <p:cNvSpPr txBox="1">
              <a:spLocks noChangeArrowheads="1"/>
            </p:cNvSpPr>
            <p:nvPr/>
          </p:nvSpPr>
          <p:spPr bwMode="auto">
            <a:xfrm>
              <a:off x="3497" y="1975"/>
              <a:ext cx="345" cy="16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ro-RO" altLang="ro-RO" sz="1000" dirty="0" smtClean="0"/>
                <a:t>Birou</a:t>
              </a:r>
              <a:endParaRPr lang="en-US" altLang="ro-RO" sz="1000" dirty="0">
                <a:latin typeface="Arial" panose="020B0604020202020204" pitchFamily="34" charset="0"/>
              </a:endParaRPr>
            </a:p>
          </p:txBody>
        </p:sp>
        <p:sp>
          <p:nvSpPr>
            <p:cNvPr id="111628" name="Text Box 12"/>
            <p:cNvSpPr txBox="1">
              <a:spLocks noChangeArrowheads="1"/>
            </p:cNvSpPr>
            <p:nvPr/>
          </p:nvSpPr>
          <p:spPr bwMode="auto">
            <a:xfrm>
              <a:off x="1635" y="1989"/>
              <a:ext cx="576" cy="16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ro-RO" altLang="ro-RO" sz="1000" dirty="0" smtClean="0"/>
                <a:t>Depozit produs finit</a:t>
              </a:r>
              <a:endParaRPr lang="en-US" altLang="ro-RO" sz="1000" dirty="0">
                <a:latin typeface="Arial" panose="020B0604020202020204" pitchFamily="34" charset="0"/>
              </a:endParaRPr>
            </a:p>
          </p:txBody>
        </p:sp>
        <p:sp>
          <p:nvSpPr>
            <p:cNvPr id="111629" name="Text Box 13"/>
            <p:cNvSpPr txBox="1">
              <a:spLocks noChangeArrowheads="1"/>
            </p:cNvSpPr>
            <p:nvPr/>
          </p:nvSpPr>
          <p:spPr bwMode="auto">
            <a:xfrm>
              <a:off x="2815" y="1700"/>
              <a:ext cx="38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US" altLang="ro-RO" sz="1000" dirty="0" smtClean="0">
                  <a:latin typeface="Arial" panose="020B0604020202020204" pitchFamily="34" charset="0"/>
                </a:rPr>
                <a:t>To</a:t>
              </a:r>
              <a:r>
                <a:rPr lang="ro-RO" altLang="ro-RO" sz="1000" dirty="0" err="1" smtClean="0">
                  <a:latin typeface="Arial" panose="020B0604020202020204" pitchFamily="34" charset="0"/>
                </a:rPr>
                <a:t>aleta</a:t>
              </a:r>
              <a:endParaRPr lang="en-US" altLang="ro-RO" sz="1000" dirty="0">
                <a:latin typeface="Arial" panose="020B0604020202020204" pitchFamily="34" charset="0"/>
              </a:endParaRPr>
            </a:p>
          </p:txBody>
        </p:sp>
        <p:sp>
          <p:nvSpPr>
            <p:cNvPr id="111630" name="Text Box 14"/>
            <p:cNvSpPr txBox="1">
              <a:spLocks noChangeArrowheads="1"/>
            </p:cNvSpPr>
            <p:nvPr/>
          </p:nvSpPr>
          <p:spPr bwMode="auto">
            <a:xfrm>
              <a:off x="2327" y="1712"/>
              <a:ext cx="529" cy="16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ro-RO" altLang="ro-RO" sz="1000" dirty="0" smtClean="0">
                  <a:latin typeface="Arial" panose="020B0604020202020204" pitchFamily="34" charset="0"/>
                </a:rPr>
                <a:t>Depozit</a:t>
              </a:r>
            </a:p>
            <a:p>
              <a:r>
                <a:rPr lang="ro-RO" altLang="ro-RO" sz="1000" dirty="0" smtClean="0"/>
                <a:t>condimente</a:t>
              </a:r>
              <a:endParaRPr lang="en-US" altLang="ro-RO" sz="1000" dirty="0">
                <a:latin typeface="Arial" panose="020B0604020202020204" pitchFamily="34" charset="0"/>
              </a:endParaRPr>
            </a:p>
          </p:txBody>
        </p:sp>
        <p:sp>
          <p:nvSpPr>
            <p:cNvPr id="111631" name="Rectangle 15"/>
            <p:cNvSpPr>
              <a:spLocks noChangeArrowheads="1"/>
            </p:cNvSpPr>
            <p:nvPr/>
          </p:nvSpPr>
          <p:spPr bwMode="auto">
            <a:xfrm>
              <a:off x="2505" y="2036"/>
              <a:ext cx="243" cy="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o-RO"/>
            </a:p>
          </p:txBody>
        </p:sp>
        <p:sp>
          <p:nvSpPr>
            <p:cNvPr id="111636" name="Rectangle 20"/>
            <p:cNvSpPr>
              <a:spLocks noChangeArrowheads="1"/>
            </p:cNvSpPr>
            <p:nvPr/>
          </p:nvSpPr>
          <p:spPr bwMode="auto">
            <a:xfrm>
              <a:off x="4121" y="1827"/>
              <a:ext cx="64" cy="2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o-RO"/>
            </a:p>
          </p:txBody>
        </p:sp>
        <p:sp>
          <p:nvSpPr>
            <p:cNvPr id="111637" name="Rectangle 21"/>
            <p:cNvSpPr>
              <a:spLocks noChangeArrowheads="1"/>
            </p:cNvSpPr>
            <p:nvPr/>
          </p:nvSpPr>
          <p:spPr bwMode="auto">
            <a:xfrm rot="5400000">
              <a:off x="3646" y="3453"/>
              <a:ext cx="296" cy="680"/>
            </a:xfrm>
            <a:prstGeom prst="rect">
              <a:avLst/>
            </a:prstGeom>
            <a:solidFill>
              <a:srgbClr val="FFFFFF"/>
            </a:solidFill>
            <a:ln w="38100" cmpd="dbl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o-RO"/>
            </a:p>
          </p:txBody>
        </p:sp>
        <p:sp>
          <p:nvSpPr>
            <p:cNvPr id="111639" name="Rectangle 23"/>
            <p:cNvSpPr>
              <a:spLocks noChangeArrowheads="1"/>
            </p:cNvSpPr>
            <p:nvPr/>
          </p:nvSpPr>
          <p:spPr bwMode="auto">
            <a:xfrm>
              <a:off x="1889" y="2464"/>
              <a:ext cx="378" cy="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o-RO"/>
            </a:p>
          </p:txBody>
        </p:sp>
        <p:sp>
          <p:nvSpPr>
            <p:cNvPr id="111640" name="Rectangle 24"/>
            <p:cNvSpPr>
              <a:spLocks noChangeArrowheads="1"/>
            </p:cNvSpPr>
            <p:nvPr/>
          </p:nvSpPr>
          <p:spPr bwMode="auto">
            <a:xfrm>
              <a:off x="3123" y="1495"/>
              <a:ext cx="204" cy="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o-RO"/>
            </a:p>
          </p:txBody>
        </p:sp>
        <p:sp>
          <p:nvSpPr>
            <p:cNvPr id="111641" name="Freeform 25"/>
            <p:cNvSpPr>
              <a:spLocks/>
            </p:cNvSpPr>
            <p:nvPr/>
          </p:nvSpPr>
          <p:spPr bwMode="auto">
            <a:xfrm>
              <a:off x="2853" y="1509"/>
              <a:ext cx="228" cy="409"/>
            </a:xfrm>
            <a:custGeom>
              <a:avLst/>
              <a:gdLst>
                <a:gd name="T0" fmla="*/ 569 w 569"/>
                <a:gd name="T1" fmla="*/ 0 h 1021"/>
                <a:gd name="T2" fmla="*/ 569 w 569"/>
                <a:gd name="T3" fmla="*/ 1021 h 1021"/>
                <a:gd name="T4" fmla="*/ 0 w 569"/>
                <a:gd name="T5" fmla="*/ 1021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9" h="1021">
                  <a:moveTo>
                    <a:pt x="569" y="0"/>
                  </a:moveTo>
                  <a:lnTo>
                    <a:pt x="569" y="1021"/>
                  </a:lnTo>
                  <a:lnTo>
                    <a:pt x="0" y="1021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111642" name="Text Box 26"/>
            <p:cNvSpPr txBox="1">
              <a:spLocks noChangeArrowheads="1"/>
            </p:cNvSpPr>
            <p:nvPr/>
          </p:nvSpPr>
          <p:spPr bwMode="auto">
            <a:xfrm>
              <a:off x="2889" y="2108"/>
              <a:ext cx="479" cy="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ro-RO" altLang="ro-RO" sz="1000" dirty="0" smtClean="0">
                  <a:latin typeface="Arial" panose="020B0604020202020204" pitchFamily="34" charset="0"/>
                </a:rPr>
                <a:t>Vestiar</a:t>
              </a:r>
              <a:endParaRPr lang="en-US" altLang="ro-RO" sz="1000" dirty="0">
                <a:latin typeface="Arial" panose="020B0604020202020204" pitchFamily="34" charset="0"/>
              </a:endParaRPr>
            </a:p>
          </p:txBody>
        </p:sp>
        <p:sp>
          <p:nvSpPr>
            <p:cNvPr id="111643" name="Rectangle 27"/>
            <p:cNvSpPr>
              <a:spLocks noChangeArrowheads="1"/>
            </p:cNvSpPr>
            <p:nvPr/>
          </p:nvSpPr>
          <p:spPr bwMode="auto">
            <a:xfrm>
              <a:off x="2828" y="2169"/>
              <a:ext cx="64" cy="2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o-RO"/>
            </a:p>
          </p:txBody>
        </p:sp>
        <p:sp>
          <p:nvSpPr>
            <p:cNvPr id="111648" name="Rectangle 32"/>
            <p:cNvSpPr>
              <a:spLocks noChangeArrowheads="1"/>
            </p:cNvSpPr>
            <p:nvPr/>
          </p:nvSpPr>
          <p:spPr bwMode="auto">
            <a:xfrm>
              <a:off x="3477" y="2494"/>
              <a:ext cx="682" cy="735"/>
            </a:xfrm>
            <a:prstGeom prst="rect">
              <a:avLst/>
            </a:prstGeom>
            <a:noFill/>
            <a:ln w="38100" cmpd="dbl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111649" name="Rectangle 33"/>
            <p:cNvSpPr>
              <a:spLocks noChangeArrowheads="1"/>
            </p:cNvSpPr>
            <p:nvPr/>
          </p:nvSpPr>
          <p:spPr bwMode="auto">
            <a:xfrm>
              <a:off x="4112" y="2769"/>
              <a:ext cx="57" cy="43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o-RO"/>
            </a:p>
          </p:txBody>
        </p:sp>
        <p:sp>
          <p:nvSpPr>
            <p:cNvPr id="111651" name="Text Box 35"/>
            <p:cNvSpPr txBox="1">
              <a:spLocks noChangeArrowheads="1"/>
            </p:cNvSpPr>
            <p:nvPr/>
          </p:nvSpPr>
          <p:spPr bwMode="auto">
            <a:xfrm>
              <a:off x="3584" y="2701"/>
              <a:ext cx="550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ro-RO" altLang="ro-RO" sz="1000" dirty="0" err="1" smtClean="0">
                  <a:latin typeface="Arial" panose="020B0604020202020204" pitchFamily="34" charset="0"/>
                </a:rPr>
                <a:t>Receptie</a:t>
              </a:r>
              <a:endParaRPr lang="en-US" altLang="ro-RO" sz="1000" dirty="0">
                <a:latin typeface="Arial" panose="020B0604020202020204" pitchFamily="34" charset="0"/>
              </a:endParaRPr>
            </a:p>
          </p:txBody>
        </p:sp>
        <p:sp>
          <p:nvSpPr>
            <p:cNvPr id="111653" name="Rectangle 37"/>
            <p:cNvSpPr>
              <a:spLocks noChangeArrowheads="1"/>
            </p:cNvSpPr>
            <p:nvPr/>
          </p:nvSpPr>
          <p:spPr bwMode="auto">
            <a:xfrm>
              <a:off x="3373" y="2472"/>
              <a:ext cx="759" cy="72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o-RO"/>
            </a:p>
          </p:txBody>
        </p:sp>
        <p:sp>
          <p:nvSpPr>
            <p:cNvPr id="111654" name="Rectangle 38"/>
            <p:cNvSpPr>
              <a:spLocks noChangeArrowheads="1"/>
            </p:cNvSpPr>
            <p:nvPr/>
          </p:nvSpPr>
          <p:spPr bwMode="auto">
            <a:xfrm>
              <a:off x="3449" y="2886"/>
              <a:ext cx="64" cy="208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o-RO"/>
            </a:p>
          </p:txBody>
        </p:sp>
        <p:sp>
          <p:nvSpPr>
            <p:cNvPr id="111656" name="Line 40"/>
            <p:cNvSpPr>
              <a:spLocks noChangeShapeType="1"/>
            </p:cNvSpPr>
            <p:nvPr/>
          </p:nvSpPr>
          <p:spPr bwMode="auto">
            <a:xfrm>
              <a:off x="3474" y="3240"/>
              <a:ext cx="0" cy="55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111657" name="Text Box 41"/>
            <p:cNvSpPr txBox="1">
              <a:spLocks noChangeArrowheads="1"/>
            </p:cNvSpPr>
            <p:nvPr/>
          </p:nvSpPr>
          <p:spPr bwMode="auto">
            <a:xfrm>
              <a:off x="3526" y="3285"/>
              <a:ext cx="576" cy="3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ro-RO" altLang="ro-RO" sz="1000" dirty="0" smtClean="0">
                  <a:latin typeface="Arial" panose="020B0604020202020204" pitchFamily="34" charset="0"/>
                </a:rPr>
                <a:t>Depozit materii prime</a:t>
              </a:r>
              <a:endParaRPr lang="en-US" altLang="ro-RO" sz="1000" dirty="0">
                <a:latin typeface="Arial" panose="020B0604020202020204" pitchFamily="34" charset="0"/>
              </a:endParaRPr>
            </a:p>
          </p:txBody>
        </p:sp>
        <p:sp>
          <p:nvSpPr>
            <p:cNvPr id="111658" name="Rectangle 42"/>
            <p:cNvSpPr>
              <a:spLocks noChangeArrowheads="1"/>
            </p:cNvSpPr>
            <p:nvPr/>
          </p:nvSpPr>
          <p:spPr bwMode="auto">
            <a:xfrm>
              <a:off x="3433" y="3292"/>
              <a:ext cx="64" cy="2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o-RO"/>
            </a:p>
          </p:txBody>
        </p:sp>
        <p:sp>
          <p:nvSpPr>
            <p:cNvPr id="111659" name="Rectangle 43"/>
            <p:cNvSpPr>
              <a:spLocks noChangeArrowheads="1"/>
            </p:cNvSpPr>
            <p:nvPr/>
          </p:nvSpPr>
          <p:spPr bwMode="auto">
            <a:xfrm>
              <a:off x="1481" y="2481"/>
              <a:ext cx="58" cy="43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o-RO"/>
            </a:p>
          </p:txBody>
        </p:sp>
      </p:grpSp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1325452" y="15255"/>
            <a:ext cx="6589200" cy="1280890"/>
          </a:xfrm>
        </p:spPr>
        <p:txBody>
          <a:bodyPr/>
          <a:lstStyle/>
          <a:p>
            <a:r>
              <a:rPr lang="ro-RO" altLang="ro-RO" dirty="0" smtClean="0"/>
              <a:t>ESTE MAI BINE </a:t>
            </a:r>
            <a:r>
              <a:rPr lang="en-US" altLang="ro-RO" dirty="0" smtClean="0"/>
              <a:t>?</a:t>
            </a:r>
            <a:endParaRPr lang="en-US" altLang="ro-RO" dirty="0"/>
          </a:p>
        </p:txBody>
      </p:sp>
      <p:sp>
        <p:nvSpPr>
          <p:cNvPr id="111634" name="Text Box 18"/>
          <p:cNvSpPr txBox="1">
            <a:spLocks noChangeArrowheads="1"/>
          </p:cNvSpPr>
          <p:nvPr/>
        </p:nvSpPr>
        <p:spPr bwMode="auto">
          <a:xfrm>
            <a:off x="780752" y="3333133"/>
            <a:ext cx="795806" cy="2698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o-RO" altLang="ro-RO" sz="1000" b="1" dirty="0" smtClean="0">
                <a:latin typeface="Arial" panose="020B0604020202020204" pitchFamily="34" charset="0"/>
              </a:rPr>
              <a:t>LIVRARE</a:t>
            </a:r>
            <a:endParaRPr lang="en-US" altLang="ro-RO" sz="1000" b="1" dirty="0">
              <a:latin typeface="Arial" panose="020B0604020202020204" pitchFamily="34" charset="0"/>
            </a:endParaRPr>
          </a:p>
        </p:txBody>
      </p:sp>
      <p:sp>
        <p:nvSpPr>
          <p:cNvPr id="111635" name="Text Box 19"/>
          <p:cNvSpPr txBox="1">
            <a:spLocks noChangeArrowheads="1"/>
          </p:cNvSpPr>
          <p:nvPr/>
        </p:nvSpPr>
        <p:spPr bwMode="auto">
          <a:xfrm>
            <a:off x="3908596" y="815039"/>
            <a:ext cx="1000125" cy="255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o-RO" altLang="ro-RO" sz="900" b="1" dirty="0" smtClean="0">
                <a:latin typeface="Arial" panose="020B0604020202020204" pitchFamily="34" charset="0"/>
              </a:rPr>
              <a:t>Acces personal fabrică</a:t>
            </a:r>
            <a:endParaRPr lang="en-US" altLang="ro-RO" sz="1000" b="1" dirty="0">
              <a:latin typeface="Arial" panose="020B0604020202020204" pitchFamily="34" charset="0"/>
            </a:endParaRPr>
          </a:p>
        </p:txBody>
      </p:sp>
      <p:sp>
        <p:nvSpPr>
          <p:cNvPr id="111647" name="Line 31"/>
          <p:cNvSpPr>
            <a:spLocks noChangeShapeType="1"/>
          </p:cNvSpPr>
          <p:nvPr/>
        </p:nvSpPr>
        <p:spPr bwMode="auto">
          <a:xfrm flipH="1">
            <a:off x="3637927" y="3028108"/>
            <a:ext cx="4032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o-RO"/>
          </a:p>
        </p:txBody>
      </p:sp>
      <p:sp>
        <p:nvSpPr>
          <p:cNvPr id="111655" name="Line 39"/>
          <p:cNvSpPr>
            <a:spLocks noChangeShapeType="1"/>
          </p:cNvSpPr>
          <p:nvPr/>
        </p:nvSpPr>
        <p:spPr bwMode="auto">
          <a:xfrm flipH="1">
            <a:off x="4442961" y="3717032"/>
            <a:ext cx="722312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o-RO"/>
          </a:p>
        </p:txBody>
      </p:sp>
      <p:sp>
        <p:nvSpPr>
          <p:cNvPr id="111660" name="Line 44"/>
          <p:cNvSpPr>
            <a:spLocks noChangeShapeType="1"/>
          </p:cNvSpPr>
          <p:nvPr/>
        </p:nvSpPr>
        <p:spPr bwMode="auto">
          <a:xfrm flipH="1">
            <a:off x="1059033" y="3232054"/>
            <a:ext cx="722313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o-RO"/>
          </a:p>
        </p:txBody>
      </p:sp>
      <p:sp>
        <p:nvSpPr>
          <p:cNvPr id="111664" name="Line 48"/>
          <p:cNvSpPr>
            <a:spLocks noChangeShapeType="1"/>
          </p:cNvSpPr>
          <p:nvPr/>
        </p:nvSpPr>
        <p:spPr bwMode="auto">
          <a:xfrm flipH="1">
            <a:off x="5620715" y="2469308"/>
            <a:ext cx="722312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o-RO"/>
          </a:p>
        </p:txBody>
      </p:sp>
      <p:sp>
        <p:nvSpPr>
          <p:cNvPr id="111665" name="Text Box 49"/>
          <p:cNvSpPr txBox="1">
            <a:spLocks noChangeArrowheads="1"/>
          </p:cNvSpPr>
          <p:nvPr/>
        </p:nvSpPr>
        <p:spPr bwMode="auto">
          <a:xfrm>
            <a:off x="6462090" y="2231038"/>
            <a:ext cx="1000125" cy="3254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o-RO" altLang="ro-RO" sz="900" b="1" dirty="0" smtClean="0">
                <a:latin typeface="Arial" panose="020B0604020202020204" pitchFamily="34" charset="0"/>
              </a:rPr>
              <a:t>Acces personal birou</a:t>
            </a:r>
            <a:endParaRPr lang="en-US" altLang="ro-RO" sz="1000" b="1" dirty="0">
              <a:latin typeface="Arial" panose="020B0604020202020204" pitchFamily="34" charset="0"/>
            </a:endParaRPr>
          </a:p>
        </p:txBody>
      </p:sp>
      <p:sp>
        <p:nvSpPr>
          <p:cNvPr id="111644" name="Line 28"/>
          <p:cNvSpPr>
            <a:spLocks noChangeShapeType="1"/>
          </p:cNvSpPr>
          <p:nvPr/>
        </p:nvSpPr>
        <p:spPr bwMode="auto">
          <a:xfrm>
            <a:off x="4467396" y="1099247"/>
            <a:ext cx="0" cy="9032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o-RO"/>
          </a:p>
        </p:txBody>
      </p:sp>
      <p:sp>
        <p:nvSpPr>
          <p:cNvPr id="111650" name="Line 34"/>
          <p:cNvSpPr>
            <a:spLocks noChangeShapeType="1"/>
          </p:cNvSpPr>
          <p:nvPr/>
        </p:nvSpPr>
        <p:spPr bwMode="auto">
          <a:xfrm flipH="1">
            <a:off x="5769939" y="3717032"/>
            <a:ext cx="722313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o-RO"/>
          </a:p>
        </p:txBody>
      </p:sp>
      <p:sp>
        <p:nvSpPr>
          <p:cNvPr id="54" name="Text Box 18"/>
          <p:cNvSpPr txBox="1">
            <a:spLocks noChangeArrowheads="1"/>
          </p:cNvSpPr>
          <p:nvPr/>
        </p:nvSpPr>
        <p:spPr bwMode="auto">
          <a:xfrm>
            <a:off x="4884911" y="4871942"/>
            <a:ext cx="1031875" cy="5572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r>
              <a:rPr lang="en-US" altLang="ro-RO" sz="1000" dirty="0" err="1" smtClean="0">
                <a:latin typeface="Arial" panose="020B0604020202020204" pitchFamily="34" charset="0"/>
              </a:rPr>
              <a:t>Compres</a:t>
            </a:r>
            <a:r>
              <a:rPr lang="ro-RO" altLang="ro-RO" sz="1000" dirty="0" smtClean="0"/>
              <a:t>oare și mașina de gheață</a:t>
            </a:r>
            <a:endParaRPr lang="en-US" altLang="ro-RO" sz="1000" dirty="0">
              <a:latin typeface="Arial" panose="020B0604020202020204" pitchFamily="34" charset="0"/>
            </a:endParaRPr>
          </a:p>
        </p:txBody>
      </p:sp>
      <p:sp>
        <p:nvSpPr>
          <p:cNvPr id="55" name="Line 7"/>
          <p:cNvSpPr>
            <a:spLocks noChangeShapeType="1"/>
          </p:cNvSpPr>
          <p:nvPr/>
        </p:nvSpPr>
        <p:spPr bwMode="auto">
          <a:xfrm flipH="1">
            <a:off x="1730717" y="3855942"/>
            <a:ext cx="1331913" cy="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o-RO"/>
          </a:p>
        </p:txBody>
      </p:sp>
      <p:sp>
        <p:nvSpPr>
          <p:cNvPr id="56" name="Rectangle 23"/>
          <p:cNvSpPr>
            <a:spLocks noChangeArrowheads="1"/>
          </p:cNvSpPr>
          <p:nvPr/>
        </p:nvSpPr>
        <p:spPr bwMode="auto">
          <a:xfrm>
            <a:off x="2299835" y="3809904"/>
            <a:ext cx="600075" cy="920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o-RO"/>
          </a:p>
        </p:txBody>
      </p:sp>
      <p:sp>
        <p:nvSpPr>
          <p:cNvPr id="57" name="Rectangle 27"/>
          <p:cNvSpPr>
            <a:spLocks noChangeArrowheads="1"/>
          </p:cNvSpPr>
          <p:nvPr/>
        </p:nvSpPr>
        <p:spPr bwMode="auto">
          <a:xfrm>
            <a:off x="3062459" y="4159155"/>
            <a:ext cx="101600" cy="330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o-RO"/>
          </a:p>
        </p:txBody>
      </p:sp>
      <p:sp>
        <p:nvSpPr>
          <p:cNvPr id="58" name="Text Box 12"/>
          <p:cNvSpPr txBox="1">
            <a:spLocks noChangeArrowheads="1"/>
          </p:cNvSpPr>
          <p:nvPr/>
        </p:nvSpPr>
        <p:spPr bwMode="auto">
          <a:xfrm>
            <a:off x="1878184" y="4100147"/>
            <a:ext cx="914400" cy="255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o-RO" altLang="ro-RO" sz="1000" dirty="0" smtClean="0">
                <a:latin typeface="Arial" panose="020B0604020202020204" pitchFamily="34" charset="0"/>
              </a:rPr>
              <a:t>Tratament termic</a:t>
            </a:r>
            <a:endParaRPr lang="en-US" altLang="ro-RO" sz="1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35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1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1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1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1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1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1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1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1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1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1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1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34" grpId="0" animBg="1" autoUpdateAnimBg="0"/>
      <p:bldP spid="111635" grpId="0" animBg="1" autoUpdateAnimBg="0"/>
      <p:bldP spid="111647" grpId="0" animBg="1"/>
      <p:bldP spid="111655" grpId="0" animBg="1"/>
      <p:bldP spid="111660" grpId="0" animBg="1"/>
      <p:bldP spid="111664" grpId="0" animBg="1"/>
      <p:bldP spid="111665" grpId="0" animBg="1" autoUpdateAnimBg="0"/>
      <p:bldP spid="111644" grpId="0" animBg="1"/>
      <p:bldP spid="11165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785926"/>
            <a:ext cx="8215370" cy="1000132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smtClean="0"/>
              <a:t>HACCP</a:t>
            </a:r>
            <a:endParaRPr lang="ro-RO"/>
          </a:p>
        </p:txBody>
      </p:sp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50" y="5929313"/>
            <a:ext cx="8286750" cy="642937"/>
          </a:xfrm>
        </p:spPr>
        <p:txBody>
          <a:bodyPr/>
          <a:lstStyle/>
          <a:p>
            <a:pPr algn="l" eaLnBrk="1" hangingPunct="1"/>
            <a:r>
              <a:rPr lang="en-US" altLang="ru-RU" smtClean="0"/>
              <a:t>Raportor: Dr. Tolea Sorin </a:t>
            </a:r>
            <a:endParaRPr lang="ro-RO" altLang="ru-RU" smtClean="0"/>
          </a:p>
        </p:txBody>
      </p:sp>
      <p:pic>
        <p:nvPicPr>
          <p:cNvPr id="13316" name="Picture 4" descr="E:\tania\poze prezentare\images (10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38" y="2928938"/>
            <a:ext cx="6715125" cy="278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 descr="E:\tania\poze prezentare\images (13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3" y="285750"/>
            <a:ext cx="24384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128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678755"/>
            <a:ext cx="3143272" cy="4286280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o-RO" dirty="0" smtClean="0"/>
              <a:t>H</a:t>
            </a:r>
            <a:r>
              <a:rPr lang="ro-RO" dirty="0" smtClean="0">
                <a:solidFill>
                  <a:schemeClr val="tx1">
                    <a:lumMod val="95000"/>
                  </a:schemeClr>
                </a:solidFill>
              </a:rPr>
              <a:t>azard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dirty="0" err="1" smtClean="0"/>
              <a:t>a</a:t>
            </a:r>
            <a:r>
              <a:rPr lang="ro-RO" dirty="0" err="1" smtClean="0">
                <a:solidFill>
                  <a:schemeClr val="tx1">
                    <a:lumMod val="95000"/>
                  </a:schemeClr>
                </a:solidFill>
              </a:rPr>
              <a:t>nalysis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dirty="0" err="1" smtClean="0"/>
              <a:t>c</a:t>
            </a:r>
            <a:r>
              <a:rPr lang="ro-RO" dirty="0" err="1" smtClean="0">
                <a:solidFill>
                  <a:schemeClr val="tx1"/>
                </a:solidFill>
              </a:rPr>
              <a:t>ritical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dirty="0" smtClean="0"/>
              <a:t>c</a:t>
            </a:r>
            <a:r>
              <a:rPr lang="ro-RO" dirty="0" smtClean="0">
                <a:solidFill>
                  <a:schemeClr val="tx1"/>
                </a:solidFill>
              </a:rPr>
              <a:t>ontrol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dirty="0" err="1" smtClean="0"/>
              <a:t>p</a:t>
            </a:r>
            <a:r>
              <a:rPr lang="ro-RO" dirty="0" err="1" smtClean="0">
                <a:solidFill>
                  <a:schemeClr val="tx1"/>
                </a:solidFill>
              </a:rPr>
              <a:t>oint</a:t>
            </a:r>
            <a:endParaRPr lang="ro-RO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2035973"/>
            <a:ext cx="4429125" cy="3929062"/>
          </a:xfrm>
        </p:spPr>
        <p:txBody>
          <a:bodyPr>
            <a:normAutofit lnSpcReduction="10000"/>
          </a:bodyPr>
          <a:lstStyle/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4600" dirty="0" smtClean="0"/>
              <a:t>ANALIZA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4600" dirty="0" smtClean="0"/>
              <a:t>HAZARDULUI 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4600" dirty="0" smtClean="0"/>
              <a:t>ÎN PUNCTELE 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4600" dirty="0" smtClean="0"/>
              <a:t>CRITICE 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4600" dirty="0" smtClean="0"/>
              <a:t>DE CONTROL 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sz="4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215370" cy="1285884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NOŢIUNEA DE HAZARD </a:t>
            </a:r>
            <a:endParaRPr 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50" y="2515146"/>
            <a:ext cx="8501063" cy="2786062"/>
          </a:xfrm>
        </p:spPr>
        <p:txBody>
          <a:bodyPr/>
          <a:lstStyle/>
          <a:p>
            <a:pPr algn="just" eaLnBrk="1" hangingPunct="1"/>
            <a:r>
              <a:rPr lang="ro-RO" altLang="ru-RU" sz="4800" dirty="0" smtClean="0"/>
              <a:t>Hazard  = </a:t>
            </a:r>
            <a:r>
              <a:rPr lang="ro-RO" altLang="ru-RU" sz="4800" dirty="0" err="1" smtClean="0"/>
              <a:t>circumstanţe</a:t>
            </a:r>
            <a:r>
              <a:rPr lang="ro-RO" altLang="ru-RU" sz="4800" dirty="0" smtClean="0"/>
              <a:t> imprevizibile, </a:t>
            </a:r>
            <a:r>
              <a:rPr lang="ro-RO" altLang="ru-RU" sz="4800" dirty="0" err="1" smtClean="0"/>
              <a:t>întîmplare</a:t>
            </a:r>
            <a:r>
              <a:rPr lang="ro-RO" altLang="ru-RU" sz="4800" dirty="0" smtClean="0"/>
              <a:t> neprevăzută,   pericol.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215370" cy="622422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NOȚIUNI DE BAZĂ</a:t>
            </a:r>
            <a:endParaRPr 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8" y="1556793"/>
            <a:ext cx="8429625" cy="5015458"/>
          </a:xfrm>
        </p:spPr>
        <p:txBody>
          <a:bodyPr>
            <a:normAutofit fontScale="40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4800" dirty="0" smtClean="0"/>
              <a:t>HACCP - sistem de identificare, evaluare şi control al pericolelor potenţiale care sînt semnificative pentru siguranţa alimentară.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sz="4800" dirty="0" smtClean="0"/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4800" dirty="0" smtClean="0"/>
              <a:t>ANALIZĂ – proces de colectare şi evaluare a informaţiilor despre pericolele pe care le pot prezenta alimentele în scopul de a decide </a:t>
            </a:r>
            <a:r>
              <a:rPr lang="ro-RO" sz="4800" dirty="0" smtClean="0"/>
              <a:t>care sunt </a:t>
            </a:r>
            <a:r>
              <a:rPr lang="ro-RO" sz="4800" dirty="0" smtClean="0"/>
              <a:t>semnificative şi trebuie să fie incluse în planul HACCP.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sz="4800" dirty="0" smtClean="0"/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4800" dirty="0" smtClean="0"/>
              <a:t>PERICOL - un agent biologic, chimic sau fizic prezent în alimente sau în hrana pentru animale cu potenţial de a cauza un efect nociv pentru sănătate.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sz="4800" dirty="0" smtClean="0"/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4800" dirty="0" smtClean="0"/>
              <a:t>PUNCT CRITIC DE CONTROL (PCC) – orice punct, operaţie sau fază tehnologică la care </a:t>
            </a:r>
            <a:r>
              <a:rPr lang="ro-RO" sz="4800" b="1" dirty="0" smtClean="0">
                <a:solidFill>
                  <a:srgbClr val="FF0000"/>
                </a:solidFill>
              </a:rPr>
              <a:t>există posibilitatea de a interveni </a:t>
            </a:r>
            <a:r>
              <a:rPr lang="ro-RO" sz="4800" dirty="0" smtClean="0"/>
              <a:t>pentru ca pericolul pentru siguranţa alimentului să poată fi </a:t>
            </a:r>
            <a:r>
              <a:rPr lang="ro-RO" sz="4800" b="1" dirty="0" smtClean="0">
                <a:solidFill>
                  <a:srgbClr val="00B050"/>
                </a:solidFill>
              </a:rPr>
              <a:t>prevenit</a:t>
            </a:r>
            <a:r>
              <a:rPr lang="ro-RO" sz="4800" dirty="0" smtClean="0"/>
              <a:t>, </a:t>
            </a:r>
            <a:r>
              <a:rPr lang="ro-RO" sz="4800" b="1" dirty="0" smtClean="0">
                <a:solidFill>
                  <a:srgbClr val="00B050"/>
                </a:solidFill>
              </a:rPr>
              <a:t>eliminat</a:t>
            </a:r>
            <a:r>
              <a:rPr lang="ro-RO" sz="4800" dirty="0" smtClean="0"/>
              <a:t> sau </a:t>
            </a:r>
            <a:r>
              <a:rPr lang="ro-RO" sz="4800" b="1" dirty="0" smtClean="0">
                <a:solidFill>
                  <a:srgbClr val="00B050"/>
                </a:solidFill>
              </a:rPr>
              <a:t>redus</a:t>
            </a:r>
            <a:r>
              <a:rPr lang="ro-RO" sz="4800" dirty="0" smtClean="0"/>
              <a:t> la un nivel acceptabil.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sz="4800" dirty="0" smtClean="0"/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sz="4800" dirty="0" smtClean="0"/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sz="4800" dirty="0" smtClean="0"/>
          </a:p>
        </p:txBody>
      </p:sp>
      <p:sp>
        <p:nvSpPr>
          <p:cNvPr id="17412" name="AutoShape 5" descr="data:image/jpeg;base64,/9j/4AAQSkZJRgABAQAAAQABAAD/2wCEAAkGBxQQEBUPEA8QDhAQEhASDxAQDRAPEA0PFRUWFxURFBYYHCggGBslGxYUIj0hJSkrLi4uFx8zODMtNygtLisBCgoKDg0NGxAPFy4kHCU3NSwvKzc0Ny0sLDA3LCsrLTIsLDc2Mis0LC0sLS00NSwsLC8sMyw0LDAuNywsKywsLP/AABEIAOwA1QMBIgACEQEDEQH/xAAbAAEAAwADAQAAAAAAAAAAAAAABAUGAgMHAf/EAD8QAAIBAgMFAwcJCQADAAAAAAABAgMRBBIhBQYxQVETcZEiYYGhsbLBByNCUmNyc4LhFDIzYpKiwtHwFSRT/8QAGgEBAAIDAQAAAAAAAAAAAAAAAAEDAgQFBv/EACQRAQACAgEDAwUAAAAAAAAAAAABAgMREgQFUSExwRNBkeHw/9oADAMBAAIRAxEAPwD3EAAAAAAAAAAAAAAAAAAAAAAAAAAAAAAAAAAAAAAAAAAAAAAAAAAACnxG0XUk403aC0clxn3dEBbTqJcWl3uxxjXi+El4ogYfDr09SQ8OugEsFc3Kn+67r6r4ejoTMPXU1ddzXOL6MDtAAAAAAAAAAAAAAAAAAAAAAAAAAAAAVe8WL7OjZO0qjUIvmr6t+CZVYB2SPu+07Oj0vU8bR/Ug4PEaAaXD1ibJO1zOwxJFjtGtjJOhRk4UYvLVrR/em/qQfx/5hZY3bNKEsjnmn/8AOCdSfhE6MHtPLVTdKtCMtJZqTXdLLx9XMnYXZ9HDQsorzpc/vPjL0+CKnbOIUlZRikuCSVkQlqqdRSV07+p+lHM89x06+HisRhHqkpSoSfzVZWu4/wAj869NzWbs7ep47Dxr09L6Si9JQktHGS5NNNEoWwAAAAAAAAAAAAAAAAAAAAAAAAAAoN9MI54bOleVGSn+XhL1O/oMbhcXbmeoSimrNXT0afBroebbz7BnhJOrTTlh27prV0b/AEZebzgdO09oyUFCGtSrJU4W43l/3rNPs2ccLRVKFrpWcucn9KXpfqt0MJsyop4mnJv+CqlVfehCUl60i2qY664kJhb4zabfMramJc2orWUmkl1b0RVV8WafdfY8o/8AsVk07fNQfFX+m+ncEys8TQSgo/Vil4Kxk9w6rw+1cThV/DrRhiIx5Rk/JnbveVmvx09DIbrw7TbVWa4UqFOm/vSkp28ExKIeoAAlAAAAAAAAAAAAAAAAAAAAAAAFZtPHuMlSp/vtXlLjkj/sCwq1owV5yjBdZSUV4sotu7yYaFCou2hUk6c4qEXmztppLTvItbCdo9b1JPnJ5mVO19hOKvKKQGK2RXUa8E3ZTzU5Ppni4X/uOU8U1eLdnFuLTXBrRlpX3fhKk6jlZq9kuNyFVwFSpTWIdOXlNwcrWWIcdO0p9ZO2sebTauQyXGGx+z6NaTo1oOal/EnKTldc1fRegvqe8iktKlOr3Sjf1Hjk4Wm7pp3d01qteZ9xOLlFRUNPKV+Gq6GMzqNr8eOclorD0/bO8yhBycOHBZuL5JaFr8nOyJUqc69VfPVpOdTzTf0PyrTvk1yPM1i1CUZuSTg7xU2pRUuuWWhe0d/60IKEa9KMUrK0Kd++75+cqjqK+Jb9uz5onUWr+f09jB4tS3hxWNqdlTxFWtN/Qp1VBNflaXiehbiQxEKM6WKp1IOEk6bm1K8ZLVJ3fBp+JlTLynWpUdR2/wChj5TkrM+I/vhpwAXOcAAAAAAAAAAAAAAAAAADjOainJ6JJtvokZrBSz5609M7lLuiuC9iLPeOtlo5VxqSUF3PV+pPxKXGyy01GDTfBxTVwK3CbWca04J6xyzj3SumvFes7No7XlNWkzJRo4mOMnOeHqxpOMYwllvGVrtu64ceZqcFstTi515ujT4Zkr2b5yfBLvCWS2/tZwjki1mlrrwhBcZv2HXW2w8VCEuz7ClFeRRjNuEpartknwuuWvecd5N061Ou3OUa9CbcnVp84R1jSceKVtb6rRkSpUIZQkyxLejebpnjGpbuzJ2M/tqo51G+iSVoxjw8ySXMsc5X4iN2352UZp1EOp22nK9p8QqaifE44PZmJxEXOhh6lWCdnKOW1+mrJWKiktXZc30XU3G7exqNKFsNt+WVu7hTqYKor89GnYjFXkz67LOKYiPdUbnbLxVCarTozoNSVnJJOy1T49T3jZuL7anGpwbXlL6slxRkKFNKCX7RLE6/vS7LT+hJFrsXFZaqh9GpdW6SSun8DYiNRpyL3m9uUtGACWAAAAAAAAAAAAAAAAAAAKTeihOUYShFyyOWZRV2rrR28fEyEsfGL1buuKs00z0o6MRg6dT+JThP70FJ+sDEU6zq2tqnwRY43HTw8Pm1CrTS8qKeWotNWm3ll3O3pMrvrvLHZ2OlSpU1JKEZuMbKNJtcPNfjb/ZWYHEPEU1iJ4dYac25Wp1aiUo8nKKsnfzpgSdq45OUXQcqcVeWW7UVJpp2jy0b0WmpQVIFvVpkKtSIWQrpKxEkTMc8qtzfsIDmauedzp3u10445tP3+HTjIXizb7s7frYiF1s/B1XGyllqwp1E+tpxt6zFVJF38nOyXiNo00r5KV61a10nCHCMuqcnFW56jFbU6R3DBW9eW/Z6HGveCcqUcO9W6alTdvPeDsW2wdnylNV5XjCN3BPjUla1+5F3HZ1JO6o001wfZx09RKNt54AAAAAAAAAAAAAAAAAAAAAAAB41vxuvH/yU6naSdOq41alOSu3J8Yp/V04EvLoXW/VO2Li+UqUPFSkv9FXGOgEWVMjVqZYyiVm16NScMlNK8tJSbsox/Uxn2W0iLWiJnTLY7EZ5trhwj3EOdWxfUt3OdSo35oK3rZsfk73foftE5SowqdnBOPaLtMs3LSSvwejNeMVpncuxbuGHHXjT1083wuzq9ZrssNXqZmlFwozcXfh5VrW857luLuutn4e0rSxFW0q81qr8qcX9Va97uzSJWPpdTHFfVzuo622aOOtQAAsaYAAAAAAAAAAAAAAAAAAAAAAADH7/ANHWjP78X6mviZ+K0NbvzC9Gm+lZe7Iy2XQDokdUiVgsBVxE5QoxTyWc5SlljG/D2Mr9vqpgqsaNaKbqQzxlBuUGrtNXaTurdOaA5dnc1fyf07Os/wANe8ZzB+VG5ptyXapVj1jB+Da+KA1wAAAAAAAAAAAAAAAAAAAAAAAAB8uB9B8uLgUO+a+Yh+LH3ZGaVPQ0u+D+ah+LH3ZFGoaAT9xoWliO+l7JEb5U9ndphoYhLysPUV39nUtFr+rIWG5kbdu/tIrwj+pZ7xYbtsJWp8c1KdvvJXXrSA8/2K700aLdh5cTb61OS9N4v4MzO7UrwRpNkvLiab6uS8YsDZAAAAAAAAAAAAAAAAAAD5cXPjOEmByzHxzOuUjrcwO9zPmcjOocHVAlOofO0IbrHF1gIe9Mr06a+1XuyK6MdDv3gq3jTX2n+MjpjLQCfuo7Rrfi/wCES+zX0fB6PuM1u7UtGr+M/cgXKqgedbuwyOVN/QlKL/K2vgaGjLLVpy6VIeGZXKWksmMrx+1m/F3+JZ1p2V+ln4Ab0HXCZzTA+gAAAAAAAAAAAAAAA+NHXJHafGgI0kdMyXKB0TpgRJM6ZyJU4EecAI8qh1SqnbOBHqQAg7WnfIv5/gziuBw2itYfefsOxLQDu2HK0an4r9yBbRmUuyHpP8R+7Es4yAzGPjbH1P5uzl/ZFe1MnVVePoIe2tMbF/WpR9TkixVO6A1mCnenB9YQfikSosgbHd6MPNG3hp8CwSA5AAAAAAAAAAAAAAAAAAAcXE5ADplRI9TDk4AU1SlYi1EX86SZDxOAvwAzOPp5p00usvYSngXbl4o63RviMj+jG9u9/oWzwenACm2Th3ln+JL2Ik1E1yJWxrRlUp8fKU/6lb/H1llUw6kuAHnm3Kt8VSf8jX936mpwlnFWjfztme342XOnKFeCcoQvnstYJ217tC03d2jCVNZny5AaDZNTL809NW4dHfVr2stTK4/acYxvHitU+j5Gpg7pPqgPoAAAAAAAAAAAAAAAAAAAAAAAAAAy22tj1/2jt6CjUjKKUoZ1CcWr8L6Na+Yj9njOH7NPvdajb3jYgDP7vbMqwc6lfKpTatGMs2WK6vrqX6ifQBHxFBS4q5Xx3Zw97qllb45JSgr9ydi4AFXS3fw8WpdipNO6c5SnZ9VmZaAAAAAAAAAAAAAAAAAAAAAAAAAAAAAAAAAAAAAAAAAAAAAAAAAAAA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anose="020B0604020202020204" pitchFamily="34" charset="0"/>
              <a:buChar char="○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D89A4"/>
              </a:buClr>
              <a:buSzPct val="9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ru-RU" sz="1800"/>
          </a:p>
        </p:txBody>
      </p:sp>
      <p:sp>
        <p:nvSpPr>
          <p:cNvPr id="17413" name="AutoShape 7" descr="data:image/jpeg;base64,/9j/4AAQSkZJRgABAQAAAQABAAD/2wCEAAkGBxQQEBUPEA8QDhAQEhASDxAQDRAPEA0PFRUWFxURFBYYHCggGBslGxYUIj0hJSkrLi4uFx8zODMtNygtLisBCgoKDg0NGxAPFy4kHCU3NSwvKzc0Ny0sLDA3LCsrLTIsLDc2Mis0LC0sLS00NSwsLC8sMyw0LDAuNywsKywsLP/AABEIAOwA1QMBIgACEQEDEQH/xAAbAAEAAwADAQAAAAAAAAAAAAAABAUGAgMHAf/EAD8QAAIBAgMFAwcJCQADAAAAAAABAgMRBBIhBQYxQVETcZEiYYGhsbLBByNCUmNyc4LhFDIzYpKiwtHwFSRT/8QAGgEBAAIDAQAAAAAAAAAAAAAAAAEDAgQFBv/EACQRAQACAgEDAwUAAAAAAAAAAAABAgMREgQFUSExwRNBkeHw/9oADAMBAAIRAxEAPwD3EAAAAAAAAAAAAAAAAAAAAAAAAAAAAAAAAAAAAAAAAAAAAAAAAAAACnxG0XUk403aC0clxn3dEBbTqJcWl3uxxjXi+El4ogYfDr09SQ8OugEsFc3Kn+67r6r4ejoTMPXU1ddzXOL6MDtAAAAAAAAAAAAAAAAAAAAAAAAAAAAAVe8WL7OjZO0qjUIvmr6t+CZVYB2SPu+07Oj0vU8bR/Ug4PEaAaXD1ibJO1zOwxJFjtGtjJOhRk4UYvLVrR/em/qQfx/5hZY3bNKEsjnmn/8AOCdSfhE6MHtPLVTdKtCMtJZqTXdLLx9XMnYXZ9HDQsorzpc/vPjL0+CKnbOIUlZRikuCSVkQlqqdRSV07+p+lHM89x06+HisRhHqkpSoSfzVZWu4/wAj869NzWbs7ep47Dxr09L6Si9JQktHGS5NNNEoWwAAAAAAAAAAAAAAAAAAAAAAAAAAoN9MI54bOleVGSn+XhL1O/oMbhcXbmeoSimrNXT0afBroebbz7BnhJOrTTlh27prV0b/AEZebzgdO09oyUFCGtSrJU4W43l/3rNPs2ccLRVKFrpWcucn9KXpfqt0MJsyop4mnJv+CqlVfehCUl60i2qY664kJhb4zabfMramJc2orWUmkl1b0RVV8WafdfY8o/8AsVk07fNQfFX+m+ncEys8TQSgo/Vil4Kxk9w6rw+1cThV/DrRhiIx5Rk/JnbveVmvx09DIbrw7TbVWa4UqFOm/vSkp28ExKIeoAAlAAAAAAAAAAAAAAAAAAAAAAAFZtPHuMlSp/vtXlLjkj/sCwq1owV5yjBdZSUV4sotu7yYaFCou2hUk6c4qEXmztppLTvItbCdo9b1JPnJ5mVO19hOKvKKQGK2RXUa8E3ZTzU5Ppni4X/uOU8U1eLdnFuLTXBrRlpX3fhKk6jlZq9kuNyFVwFSpTWIdOXlNwcrWWIcdO0p9ZO2sebTauQyXGGx+z6NaTo1oOal/EnKTldc1fRegvqe8iktKlOr3Sjf1Hjk4Wm7pp3d01qteZ9xOLlFRUNPKV+Gq6GMzqNr8eOclorD0/bO8yhBycOHBZuL5JaFr8nOyJUqc69VfPVpOdTzTf0PyrTvk1yPM1i1CUZuSTg7xU2pRUuuWWhe0d/60IKEa9KMUrK0Kd++75+cqjqK+Jb9uz5onUWr+f09jB4tS3hxWNqdlTxFWtN/Qp1VBNflaXiehbiQxEKM6WKp1IOEk6bm1K8ZLVJ3fBp+JlTLynWpUdR2/wChj5TkrM+I/vhpwAXOcAAAAAAAAAAAAAAAAAADjOainJ6JJtvokZrBSz5609M7lLuiuC9iLPeOtlo5VxqSUF3PV+pPxKXGyy01GDTfBxTVwK3CbWca04J6xyzj3SumvFes7No7XlNWkzJRo4mOMnOeHqxpOMYwllvGVrtu64ceZqcFstTi515ujT4Zkr2b5yfBLvCWS2/tZwjki1mlrrwhBcZv2HXW2w8VCEuz7ClFeRRjNuEpartknwuuWvecd5N061Ou3OUa9CbcnVp84R1jSceKVtb6rRkSpUIZQkyxLejebpnjGpbuzJ2M/tqo51G+iSVoxjw8ySXMsc5X4iN2352UZp1EOp22nK9p8QqaifE44PZmJxEXOhh6lWCdnKOW1+mrJWKiktXZc30XU3G7exqNKFsNt+WVu7hTqYKor89GnYjFXkz67LOKYiPdUbnbLxVCarTozoNSVnJJOy1T49T3jZuL7anGpwbXlL6slxRkKFNKCX7RLE6/vS7LT+hJFrsXFZaqh9GpdW6SSun8DYiNRpyL3m9uUtGACWAAAAAAAAAAAAAAAAAAAKTeihOUYShFyyOWZRV2rrR28fEyEsfGL1buuKs00z0o6MRg6dT+JThP70FJ+sDEU6zq2tqnwRY43HTw8Pm1CrTS8qKeWotNWm3ll3O3pMrvrvLHZ2OlSpU1JKEZuMbKNJtcPNfjb/ZWYHEPEU1iJ4dYac25Wp1aiUo8nKKsnfzpgSdq45OUXQcqcVeWW7UVJpp2jy0b0WmpQVIFvVpkKtSIWQrpKxEkTMc8qtzfsIDmauedzp3u10445tP3+HTjIXizb7s7frYiF1s/B1XGyllqwp1E+tpxt6zFVJF38nOyXiNo00r5KV61a10nCHCMuqcnFW56jFbU6R3DBW9eW/Z6HGveCcqUcO9W6alTdvPeDsW2wdnylNV5XjCN3BPjUla1+5F3HZ1JO6o001wfZx09RKNt54AAAAAAAAAAAAAAAAAAAAAAAB41vxuvH/yU6naSdOq41alOSu3J8Yp/V04EvLoXW/VO2Li+UqUPFSkv9FXGOgEWVMjVqZYyiVm16NScMlNK8tJSbsox/Uxn2W0iLWiJnTLY7EZ5trhwj3EOdWxfUt3OdSo35oK3rZsfk73foftE5SowqdnBOPaLtMs3LSSvwejNeMVpncuxbuGHHXjT1083wuzq9ZrssNXqZmlFwozcXfh5VrW857luLuutn4e0rSxFW0q81qr8qcX9Va97uzSJWPpdTHFfVzuo622aOOtQAAsaYAAAAAAAAAAAAAAAAAAAAAAADH7/ANHWjP78X6mviZ+K0NbvzC9Gm+lZe7Iy2XQDokdUiVgsBVxE5QoxTyWc5SlljG/D2Mr9vqpgqsaNaKbqQzxlBuUGrtNXaTurdOaA5dnc1fyf07Os/wANe8ZzB+VG5ptyXapVj1jB+Da+KA1wAAAAAAAAAAAAAAAAAAAAAAAAB8uB9B8uLgUO+a+Yh+LH3ZGaVPQ0u+D+ah+LH3ZFGoaAT9xoWliO+l7JEb5U9ndphoYhLysPUV39nUtFr+rIWG5kbdu/tIrwj+pZ7xYbtsJWp8c1KdvvJXXrSA8/2K700aLdh5cTb61OS9N4v4MzO7UrwRpNkvLiab6uS8YsDZAAAAAAAAAAAAAAAAAAD5cXPjOEmByzHxzOuUjrcwO9zPmcjOocHVAlOofO0IbrHF1gIe9Mr06a+1XuyK6MdDv3gq3jTX2n+MjpjLQCfuo7Rrfi/wCES+zX0fB6PuM1u7UtGr+M/cgXKqgedbuwyOVN/QlKL/K2vgaGjLLVpy6VIeGZXKWksmMrx+1m/F3+JZ1p2V+ln4Ab0HXCZzTA+gAAAAAAAAAAAAAAA+NHXJHafGgI0kdMyXKB0TpgRJM6ZyJU4EecAI8qh1SqnbOBHqQAg7WnfIv5/gziuBw2itYfefsOxLQDu2HK0an4r9yBbRmUuyHpP8R+7Es4yAzGPjbH1P5uzl/ZFe1MnVVePoIe2tMbF/WpR9TkixVO6A1mCnenB9YQfikSosgbHd6MPNG3hp8CwSA5AAAAAAAAAAAAAAAAAAAcXE5ADplRI9TDk4AU1SlYi1EX86SZDxOAvwAzOPp5p00usvYSngXbl4o63RviMj+jG9u9/oWzwenACm2Th3ln+JL2Ik1E1yJWxrRlUp8fKU/6lb/H1llUw6kuAHnm3Kt8VSf8jX936mpwlnFWjfztme342XOnKFeCcoQvnstYJ217tC03d2jCVNZny5AaDZNTL809NW4dHfVr2stTK4/acYxvHitU+j5Gpg7pPqgPoAAAAAAAAAAAAAAAAAAAAAAAAAAy22tj1/2jt6CjUjKKUoZ1CcWr8L6Na+Yj9njOH7NPvdajb3jYgDP7vbMqwc6lfKpTatGMs2WK6vrqX6ifQBHxFBS4q5Xx3Zw97qllb45JSgr9ydi4AFXS3fw8WpdipNO6c5SnZ9VmZaAAAAAAAAAAAAAAAAAAAAAAAAAAAAAAAAAAAAAAAAAAAAAAAAAAAA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anose="020B0604020202020204" pitchFamily="34" charset="0"/>
              <a:buChar char="○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D89A4"/>
              </a:buClr>
              <a:buSzPct val="9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E:\tania\poze prezentare\images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688" y="4857750"/>
            <a:ext cx="271462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6589199" cy="72008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DEFINI</a:t>
            </a:r>
            <a:r>
              <a:rPr lang="ro-RO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Ț</a:t>
            </a:r>
            <a:r>
              <a:rPr lang="en-US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HACCP</a:t>
            </a:r>
            <a:endParaRPr lang="ro-RO" alt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0" name="Содержимое 2"/>
          <p:cNvSpPr>
            <a:spLocks noGrp="1"/>
          </p:cNvSpPr>
          <p:nvPr>
            <p:ph idx="1"/>
          </p:nvPr>
        </p:nvSpPr>
        <p:spPr>
          <a:xfrm>
            <a:off x="571500" y="1214438"/>
            <a:ext cx="8572500" cy="4525962"/>
          </a:xfrm>
        </p:spPr>
        <p:txBody>
          <a:bodyPr/>
          <a:lstStyle/>
          <a:p>
            <a:pPr eaLnBrk="1" hangingPunct="1"/>
            <a:r>
              <a:rPr lang="en-US" altLang="ru-RU" sz="1800" dirty="0" smtClean="0"/>
              <a:t>S</a:t>
            </a:r>
            <a:r>
              <a:rPr lang="ru-RU" altLang="ru-RU" sz="1800" dirty="0" smtClean="0"/>
              <a:t>istem de analiză a pericolului şi de control al circuitului alimentar în punctele critice de control - metodă ştiinţifică sistematică de asigurare a inofensivităţii produselor alimentare pe tot parcursul circuitului alimentar, de la obţinerea materiei prime pînă la consumator, prin identificarea şi evaluarea potenţialelor pericole, ce </a:t>
            </a:r>
            <a:r>
              <a:rPr lang="ru-RU" altLang="ru-RU" sz="1800" dirty="0" smtClean="0"/>
              <a:t>s</a:t>
            </a:r>
            <a:r>
              <a:rPr lang="ro-RO" altLang="ru-RU" sz="1800" dirty="0" smtClean="0"/>
              <a:t>u</a:t>
            </a:r>
            <a:r>
              <a:rPr lang="ru-RU" altLang="ru-RU" sz="1800" dirty="0" smtClean="0"/>
              <a:t>nt </a:t>
            </a:r>
            <a:r>
              <a:rPr lang="ru-RU" altLang="ru-RU" sz="1800" dirty="0" smtClean="0"/>
              <a:t>critice pentru inofensivitatea produselor alimentare, şi punerea lor sub control şi supraveghere permanentă în punctele critice de control</a:t>
            </a:r>
            <a:endParaRPr lang="en-US" altLang="ru-RU" sz="1800" dirty="0" smtClean="0"/>
          </a:p>
          <a:p>
            <a:pPr eaLnBrk="1" hangingPunct="1"/>
            <a:r>
              <a:rPr lang="en-US" altLang="ru-RU" sz="1800" dirty="0" smtClean="0"/>
              <a:t>Un </a:t>
            </a:r>
            <a:r>
              <a:rPr lang="en-US" altLang="ru-RU" sz="1800" dirty="0" err="1" smtClean="0"/>
              <a:t>sistem</a:t>
            </a:r>
            <a:r>
              <a:rPr lang="en-US" altLang="ru-RU" sz="1800" dirty="0" smtClean="0"/>
              <a:t> care </a:t>
            </a:r>
            <a:r>
              <a:rPr lang="en-US" altLang="ru-RU" sz="1800" dirty="0" err="1" smtClean="0"/>
              <a:t>identifica</a:t>
            </a:r>
            <a:r>
              <a:rPr lang="en-US" altLang="ru-RU" sz="1800" dirty="0" smtClean="0"/>
              <a:t>, </a:t>
            </a:r>
            <a:r>
              <a:rPr lang="en-US" altLang="ru-RU" sz="1800" dirty="0" err="1" smtClean="0"/>
              <a:t>evalueaza</a:t>
            </a:r>
            <a:r>
              <a:rPr lang="en-US" altLang="ru-RU" sz="1800" dirty="0" smtClean="0"/>
              <a:t> </a:t>
            </a:r>
            <a:r>
              <a:rPr lang="en-US" altLang="ru-RU" sz="1800" dirty="0" err="1" smtClean="0"/>
              <a:t>si</a:t>
            </a:r>
            <a:r>
              <a:rPr lang="en-US" altLang="ru-RU" sz="1800" dirty="0" smtClean="0"/>
              <a:t> </a:t>
            </a:r>
            <a:r>
              <a:rPr lang="en-US" altLang="ru-RU" sz="1800" dirty="0" err="1" smtClean="0"/>
              <a:t>controleaza</a:t>
            </a:r>
            <a:r>
              <a:rPr lang="en-US" altLang="ru-RU" sz="1800" dirty="0" smtClean="0"/>
              <a:t> </a:t>
            </a:r>
            <a:r>
              <a:rPr lang="en-US" altLang="ru-RU" sz="1800" dirty="0" err="1" smtClean="0"/>
              <a:t>pericolele</a:t>
            </a:r>
            <a:r>
              <a:rPr lang="en-US" altLang="ru-RU" sz="1800" dirty="0" smtClean="0"/>
              <a:t> care </a:t>
            </a:r>
            <a:r>
              <a:rPr lang="en-US" altLang="ru-RU" sz="1800" dirty="0" err="1" smtClean="0"/>
              <a:t>sunt</a:t>
            </a:r>
            <a:r>
              <a:rPr lang="en-US" altLang="ru-RU" sz="1800" dirty="0" smtClean="0"/>
              <a:t> </a:t>
            </a:r>
            <a:r>
              <a:rPr lang="en-US" altLang="ru-RU" sz="1800" dirty="0" err="1" smtClean="0"/>
              <a:t>importante</a:t>
            </a:r>
            <a:r>
              <a:rPr lang="en-US" altLang="ru-RU" sz="1800" dirty="0" smtClean="0"/>
              <a:t> </a:t>
            </a:r>
            <a:r>
              <a:rPr lang="en-US" altLang="ru-RU" sz="1800" dirty="0" err="1" smtClean="0"/>
              <a:t>pentru</a:t>
            </a:r>
            <a:r>
              <a:rPr lang="en-US" altLang="ru-RU" sz="1800" dirty="0" smtClean="0"/>
              <a:t> </a:t>
            </a:r>
            <a:r>
              <a:rPr lang="en-US" altLang="ru-RU" sz="1800" dirty="0" err="1" smtClean="0"/>
              <a:t>siguranta</a:t>
            </a:r>
            <a:r>
              <a:rPr lang="en-US" altLang="ru-RU" sz="1800" dirty="0" smtClean="0"/>
              <a:t> </a:t>
            </a:r>
            <a:r>
              <a:rPr lang="en-US" altLang="ru-RU" sz="1800" dirty="0" err="1" smtClean="0"/>
              <a:t>alimentului</a:t>
            </a:r>
            <a:r>
              <a:rPr lang="en-US" altLang="ru-RU" sz="1800" dirty="0" smtClean="0"/>
              <a:t>.</a:t>
            </a:r>
            <a:endParaRPr lang="ro-RO" altLang="ru-RU" sz="1800" dirty="0" smtClean="0"/>
          </a:p>
          <a:p>
            <a:pPr eaLnBrk="1" hangingPunct="1"/>
            <a:endParaRPr lang="en-US" altLang="ru-RU" sz="1800" dirty="0" smtClean="0"/>
          </a:p>
          <a:p>
            <a:pPr eaLnBrk="1" hangingPunct="1"/>
            <a:r>
              <a:rPr lang="en-US" altLang="ru-RU" sz="1800" dirty="0" err="1" smtClean="0"/>
              <a:t>Planul</a:t>
            </a:r>
            <a:r>
              <a:rPr lang="en-US" altLang="ru-RU" sz="1800" dirty="0" smtClean="0"/>
              <a:t> HACCP: Un document </a:t>
            </a:r>
            <a:r>
              <a:rPr lang="en-US" altLang="ru-RU" sz="1800" dirty="0" err="1" smtClean="0"/>
              <a:t>pregatit</a:t>
            </a:r>
            <a:r>
              <a:rPr lang="en-US" altLang="ru-RU" sz="1800" dirty="0" smtClean="0"/>
              <a:t> in </a:t>
            </a:r>
            <a:r>
              <a:rPr lang="en-US" altLang="ru-RU" sz="1800" dirty="0" err="1" smtClean="0"/>
              <a:t>concordanta</a:t>
            </a:r>
            <a:r>
              <a:rPr lang="en-US" altLang="ru-RU" sz="1800" dirty="0" smtClean="0"/>
              <a:t> cu </a:t>
            </a:r>
            <a:r>
              <a:rPr lang="en-US" altLang="ru-RU" sz="1800" dirty="0" err="1" smtClean="0"/>
              <a:t>principiile</a:t>
            </a:r>
            <a:r>
              <a:rPr lang="en-US" altLang="ru-RU" sz="1800" dirty="0" smtClean="0"/>
              <a:t> HACCP care </a:t>
            </a:r>
            <a:r>
              <a:rPr lang="en-US" altLang="ru-RU" sz="1800" dirty="0" err="1" smtClean="0"/>
              <a:t>asigura</a:t>
            </a:r>
            <a:r>
              <a:rPr lang="en-US" altLang="ru-RU" sz="1800" dirty="0" smtClean="0"/>
              <a:t> </a:t>
            </a:r>
            <a:r>
              <a:rPr lang="en-US" altLang="ru-RU" sz="1800" dirty="0" err="1" smtClean="0"/>
              <a:t>controlul</a:t>
            </a:r>
            <a:r>
              <a:rPr lang="en-US" altLang="ru-RU" sz="1800" dirty="0" smtClean="0"/>
              <a:t> </a:t>
            </a:r>
            <a:r>
              <a:rPr lang="en-US" altLang="ru-RU" sz="1800" dirty="0" err="1" smtClean="0"/>
              <a:t>pericolelor</a:t>
            </a:r>
            <a:r>
              <a:rPr lang="en-US" altLang="ru-RU" sz="1800" dirty="0" smtClean="0"/>
              <a:t> </a:t>
            </a:r>
            <a:r>
              <a:rPr lang="en-US" altLang="ru-RU" sz="1800" dirty="0" err="1" smtClean="0"/>
              <a:t>ce</a:t>
            </a:r>
            <a:r>
              <a:rPr lang="en-US" altLang="ru-RU" sz="1800" dirty="0" smtClean="0"/>
              <a:t> </a:t>
            </a:r>
            <a:r>
              <a:rPr lang="en-US" altLang="ru-RU" sz="1800" dirty="0" err="1" smtClean="0"/>
              <a:t>sunt</a:t>
            </a:r>
            <a:r>
              <a:rPr lang="en-US" altLang="ru-RU" sz="1800" dirty="0" smtClean="0"/>
              <a:t> </a:t>
            </a:r>
            <a:r>
              <a:rPr lang="en-US" altLang="ru-RU" sz="1800" dirty="0" err="1" smtClean="0"/>
              <a:t>importante</a:t>
            </a:r>
            <a:r>
              <a:rPr lang="en-US" altLang="ru-RU" sz="1800" dirty="0" smtClean="0"/>
              <a:t> </a:t>
            </a:r>
            <a:r>
              <a:rPr lang="en-US" altLang="ru-RU" sz="1800" dirty="0" err="1" smtClean="0"/>
              <a:t>pentru</a:t>
            </a:r>
            <a:r>
              <a:rPr lang="en-US" altLang="ru-RU" sz="1800" dirty="0" smtClean="0"/>
              <a:t> </a:t>
            </a:r>
            <a:r>
              <a:rPr lang="en-US" altLang="ru-RU" sz="1800" dirty="0" err="1" smtClean="0"/>
              <a:t>siguranta</a:t>
            </a:r>
            <a:r>
              <a:rPr lang="en-US" altLang="ru-RU" sz="1800" dirty="0" smtClean="0"/>
              <a:t> </a:t>
            </a:r>
            <a:r>
              <a:rPr lang="en-US" altLang="ru-RU" sz="1800" dirty="0" err="1" smtClean="0"/>
              <a:t>alimentului</a:t>
            </a:r>
            <a:r>
              <a:rPr lang="en-US" altLang="ru-RU" sz="1800" dirty="0" smtClean="0"/>
              <a:t>. CODEX</a:t>
            </a:r>
            <a:endParaRPr lang="ro-RO" altLang="ru-RU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78160"/>
            <a:ext cx="8305800" cy="9906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4000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260648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ro-RO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STANDARDELE REFERITOARE LA SIGURANTA ALIMENTELOR </a:t>
            </a:r>
            <a:endParaRPr lang="en-US" alt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57200" y="1700808"/>
            <a:ext cx="8229600" cy="4525963"/>
          </a:xfrm>
          <a:prstGeom prst="rect">
            <a:avLst/>
          </a:prstGeom>
        </p:spPr>
        <p:txBody>
          <a:bodyPr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80000"/>
              </a:lnSpc>
            </a:pPr>
            <a:r>
              <a:rPr lang="ro-RO" altLang="ro-RO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Principiul general al politici Uniunii Europene de siguranță alimentară este integrat în conceptul „de la fermă la furculiță” având la bază următoarele elemente importante :</a:t>
            </a:r>
          </a:p>
          <a:p>
            <a:pPr algn="just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ro-RO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</a:p>
          <a:p>
            <a:pPr algn="just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ro-RO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ro-RO" altLang="ro-RO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abordare integrată pe lanțul alimentar (subiect ce vizează hrana pentru animale, igiena alimentelor, siguranța chimică, etc.)</a:t>
            </a:r>
          </a:p>
          <a:p>
            <a:pPr algn="just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ro-RO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</a:p>
          <a:p>
            <a:pPr algn="just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ro-RO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ro-RO" altLang="ro-RO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disponibilitatea consultanței științifice independente </a:t>
            </a:r>
            <a:r>
              <a:rPr lang="ro-RO" altLang="ro-RO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şi</a:t>
            </a:r>
            <a:r>
              <a:rPr lang="ro-RO" altLang="ro-RO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publice;</a:t>
            </a:r>
          </a:p>
          <a:p>
            <a:pPr algn="just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ro-RO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</a:p>
          <a:p>
            <a:pPr algn="just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ro-RO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ro-RO" altLang="ro-RO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acțiuni de îmbunătățire a regulilor și proceselor de control;</a:t>
            </a:r>
          </a:p>
          <a:p>
            <a:pPr algn="just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ro-RO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</a:p>
          <a:p>
            <a:pPr algn="just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ro-RO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ro-RO" altLang="ro-RO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recunoașterea dreptului consumatorului să facă alegerea în baza informației complete cu privire la proveniența </a:t>
            </a:r>
            <a:r>
              <a:rPr lang="ro-RO" altLang="ro-RO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şi</a:t>
            </a:r>
            <a:r>
              <a:rPr lang="ro-RO" altLang="ro-RO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conținutul produsului alimentar.</a:t>
            </a:r>
            <a:endParaRPr lang="en-US" altLang="ro-RO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20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1867"/>
            <a:ext cx="8215370" cy="732837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BENEFICIILE SISTEMULUI HACCP</a:t>
            </a:r>
            <a:endParaRPr 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7" name="Текст 2"/>
          <p:cNvSpPr>
            <a:spLocks noGrp="1"/>
          </p:cNvSpPr>
          <p:nvPr>
            <p:ph type="body" idx="1"/>
          </p:nvPr>
        </p:nvSpPr>
        <p:spPr>
          <a:xfrm>
            <a:off x="323528" y="980728"/>
            <a:ext cx="8647418" cy="5214937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o-RO" altLang="ru-RU" dirty="0" smtClean="0"/>
              <a:t> </a:t>
            </a:r>
            <a:r>
              <a:rPr lang="ro-RO" altLang="ru-RU" dirty="0"/>
              <a:t>Garantarea </a:t>
            </a:r>
            <a:r>
              <a:rPr lang="ro-RO" altLang="ru-RU" dirty="0" smtClean="0"/>
              <a:t>obținerii </a:t>
            </a:r>
            <a:r>
              <a:rPr lang="ro-RO" altLang="ru-RU" dirty="0"/>
              <a:t>de produse </a:t>
            </a:r>
            <a:r>
              <a:rPr lang="ro-RO" altLang="ru-RU" dirty="0" smtClean="0"/>
              <a:t>sigure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o-RO" altLang="ru-RU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altLang="ru-RU" dirty="0" smtClean="0"/>
              <a:t> Permiterea </a:t>
            </a:r>
            <a:r>
              <a:rPr lang="ro-RO" altLang="ru-RU" dirty="0"/>
              <a:t>introducerii în </a:t>
            </a:r>
            <a:r>
              <a:rPr lang="ro-RO" altLang="ru-RU" dirty="0" smtClean="0"/>
              <a:t>siguranță </a:t>
            </a:r>
            <a:r>
              <a:rPr lang="ro-RO" altLang="ru-RU" dirty="0"/>
              <a:t>a schimbărilor legate de </a:t>
            </a:r>
            <a:r>
              <a:rPr lang="ro-RO" altLang="ru-RU" dirty="0" smtClean="0"/>
              <a:t>rețete, </a:t>
            </a:r>
            <a:r>
              <a:rPr lang="ro-RO" altLang="ru-RU" dirty="0"/>
              <a:t>materii prime </a:t>
            </a:r>
            <a:r>
              <a:rPr lang="ro-RO" altLang="ru-RU" dirty="0" smtClean="0"/>
              <a:t>și </a:t>
            </a:r>
            <a:r>
              <a:rPr lang="ro-RO" altLang="ru-RU" dirty="0"/>
              <a:t>ingrediente, utilaje, structura de </a:t>
            </a:r>
            <a:r>
              <a:rPr lang="ro-RO" altLang="ru-RU" dirty="0" smtClean="0"/>
              <a:t>personal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o-RO" altLang="ru-RU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altLang="ru-RU" dirty="0" smtClean="0"/>
              <a:t> Eficientizarea </a:t>
            </a:r>
            <a:r>
              <a:rPr lang="ro-RO" altLang="ru-RU" dirty="0"/>
              <a:t>sistemului de costuri prin </a:t>
            </a:r>
            <a:r>
              <a:rPr lang="ro-RO" altLang="ru-RU" dirty="0" smtClean="0"/>
              <a:t>obținerea </a:t>
            </a:r>
            <a:r>
              <a:rPr lang="ro-RO" altLang="ru-RU" dirty="0"/>
              <a:t>unor alimente sigure </a:t>
            </a:r>
            <a:r>
              <a:rPr lang="ro-RO" altLang="ru-RU" dirty="0" smtClean="0"/>
              <a:t>și </a:t>
            </a:r>
            <a:r>
              <a:rPr lang="ro-RO" altLang="ru-RU" dirty="0"/>
              <a:t>reducerea procentului de produse neconforme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o-RO" altLang="ru-RU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altLang="ru-RU" dirty="0"/>
              <a:t>Reducerea pierderii de </a:t>
            </a:r>
            <a:r>
              <a:rPr lang="ro-RO" altLang="ru-RU" dirty="0" smtClean="0"/>
              <a:t>competentă </a:t>
            </a:r>
            <a:r>
              <a:rPr lang="ro-RO" altLang="ru-RU" dirty="0"/>
              <a:t>managerială prin </a:t>
            </a:r>
            <a:r>
              <a:rPr lang="ro-RO" altLang="ru-RU" dirty="0" err="1"/>
              <a:t>procedurarea</a:t>
            </a:r>
            <a:r>
              <a:rPr lang="ro-RO" altLang="ru-RU" dirty="0"/>
              <a:t> </a:t>
            </a:r>
            <a:r>
              <a:rPr lang="ro-RO" altLang="ru-RU" dirty="0" smtClean="0"/>
              <a:t>activităților, </a:t>
            </a:r>
            <a:r>
              <a:rPr lang="ro-RO" altLang="ru-RU" dirty="0"/>
              <a:t>instruirea </a:t>
            </a:r>
            <a:r>
              <a:rPr lang="ro-RO" altLang="ru-RU" dirty="0" err="1"/>
              <a:t>şi</a:t>
            </a:r>
            <a:r>
              <a:rPr lang="ro-RO" altLang="ru-RU" dirty="0"/>
              <a:t> responsabilizarea personalului </a:t>
            </a:r>
            <a:r>
              <a:rPr lang="ro-RO" altLang="ru-RU" dirty="0" smtClean="0"/>
              <a:t>angajat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o-RO" altLang="ru-RU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altLang="ru-RU" dirty="0"/>
              <a:t>Reducerea pierderilor </a:t>
            </a:r>
            <a:r>
              <a:rPr lang="ro-RO" altLang="ru-RU" dirty="0" smtClean="0"/>
              <a:t>(deșeurilor)</a:t>
            </a:r>
            <a:endParaRPr lang="ro-RO" altLang="ru-RU" dirty="0"/>
          </a:p>
          <a:p>
            <a:pPr algn="just">
              <a:buFont typeface="Wingdings" panose="05000000000000000000" pitchFamily="2" charset="2"/>
              <a:buChar char="Ø"/>
            </a:pPr>
            <a:endParaRPr lang="ro-RO" altLang="ru-RU" dirty="0" smtClean="0"/>
          </a:p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ro-RO" altLang="ru-RU" sz="1900" dirty="0" smtClean="0"/>
              <a:t>Îmbunătățirea imaginii companiei </a:t>
            </a:r>
            <a:r>
              <a:rPr lang="ro-RO" altLang="ru-RU" sz="1900" dirty="0" err="1" smtClean="0"/>
              <a:t>şi</a:t>
            </a:r>
            <a:r>
              <a:rPr lang="ro-RO" altLang="ru-RU" sz="1900" dirty="0" smtClean="0"/>
              <a:t> creșterea credibilității în fața clienților</a:t>
            </a:r>
          </a:p>
          <a:p>
            <a:pPr algn="just" eaLnBrk="1" hangingPunct="1"/>
            <a:endParaRPr lang="ro-RO" altLang="ru-RU" sz="1900" dirty="0" smtClean="0"/>
          </a:p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ro-RO" altLang="ru-RU" sz="1900" dirty="0" smtClean="0"/>
              <a:t>Facilitarea accesului la comerțul internațional</a:t>
            </a:r>
          </a:p>
          <a:p>
            <a:pPr eaLnBrk="1" hangingPunct="1"/>
            <a:endParaRPr lang="ro-RO" alt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419" y="332656"/>
            <a:ext cx="8215370" cy="592025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PRINCIPIILE HACCP</a:t>
            </a:r>
            <a:endParaRPr 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reptunghi 3"/>
          <p:cNvSpPr/>
          <p:nvPr/>
        </p:nvSpPr>
        <p:spPr>
          <a:xfrm>
            <a:off x="297419" y="1412776"/>
            <a:ext cx="8523053" cy="1872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50" y="1357313"/>
            <a:ext cx="8572500" cy="4879999"/>
          </a:xfrm>
          <a:solidFill>
            <a:srgbClr val="FFFF00"/>
          </a:solidFill>
        </p:spPr>
        <p:txBody>
          <a:bodyPr>
            <a:normAutofit fontScale="92500" lnSpcReduction="10000"/>
          </a:bodyPr>
          <a:lstStyle/>
          <a:p>
            <a:pPr marL="457200" indent="-457200" algn="just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o-RO" dirty="0" smtClean="0"/>
              <a:t>Identificarea pericolelelor care trebuie prevenite, eliminate sau reduse la un nivel acceptabil;</a:t>
            </a:r>
          </a:p>
          <a:p>
            <a:pPr marL="457200" indent="-457200" algn="just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o-RO" dirty="0" smtClean="0"/>
              <a:t> Identificarea punctelor critice de control;</a:t>
            </a:r>
          </a:p>
          <a:p>
            <a:pPr marL="457200" indent="-457200" algn="just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o-RO" dirty="0" smtClean="0"/>
              <a:t> Stabilirea unor limite critice la punctele critice de control capabile să separe domeniul acceptabil de cel inacceptabil din punctul de vedere al prevenirii, eliminării sau reducerii riscurilor identificate;</a:t>
            </a:r>
          </a:p>
          <a:p>
            <a:pPr marL="457200" indent="-457200" algn="just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o-RO" dirty="0" smtClean="0"/>
              <a:t> Stabilirea şi punerea în aplicare a unor proceduri eficace de monitorizare în punctele critice de control;</a:t>
            </a:r>
          </a:p>
          <a:p>
            <a:pPr marL="457200" indent="-457200" algn="just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o-RO" dirty="0" smtClean="0"/>
              <a:t> Stabilirea unor măsuri corective pentru cazurile în care un punct critic de control nu este controlat; </a:t>
            </a:r>
          </a:p>
          <a:p>
            <a:pPr marL="457200" indent="-457200" algn="just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o-RO" dirty="0" smtClean="0"/>
              <a:t> Stabilirea unor proceduri care se aplică cu periodicitate pentru a se verifica funcţionarea efectivă a măsurilor luate;</a:t>
            </a:r>
          </a:p>
          <a:p>
            <a:pPr marL="457200" indent="-457200" algn="just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o-RO" dirty="0" smtClean="0"/>
              <a:t> Definirea unor documente şi evidenţe în funcţie de natura şi dimensiunea întreprinderii din sectorul alimentar pentru a demonstra aplicarea efectivă a măsurilor luate.</a:t>
            </a:r>
          </a:p>
          <a:p>
            <a:pPr marL="457200" indent="-45720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endParaRPr lang="ro-RO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reptunghi 4"/>
          <p:cNvSpPr/>
          <p:nvPr/>
        </p:nvSpPr>
        <p:spPr>
          <a:xfrm>
            <a:off x="971600" y="1700808"/>
            <a:ext cx="6927800" cy="28417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5" y="357188"/>
            <a:ext cx="7470775" cy="928687"/>
          </a:xfrm>
        </p:spPr>
        <p:txBody>
          <a:bodyPr/>
          <a:lstStyle/>
          <a:p>
            <a:pPr algn="ctr">
              <a:defRPr/>
            </a:pPr>
            <a:r>
              <a:rPr lang="ro-RO" b="1" dirty="0" smtClean="0">
                <a:solidFill>
                  <a:srgbClr val="002060"/>
                </a:solidFill>
                <a:latin typeface="+mn-lt"/>
              </a:rPr>
              <a:t>PRINCIPIILE HACCP</a:t>
            </a:r>
            <a:endParaRPr lang="en-US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971600" y="1783114"/>
            <a:ext cx="18261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dirty="0" smtClean="0"/>
              <a:t>PROIECTARE</a:t>
            </a:r>
          </a:p>
          <a:p>
            <a:pPr algn="ctr"/>
            <a:r>
              <a:rPr lang="ro-RO" dirty="0"/>
              <a:t> </a:t>
            </a:r>
            <a:r>
              <a:rPr lang="ro-RO" dirty="0" smtClean="0"/>
              <a:t> P1, P2, P3, P4</a:t>
            </a:r>
            <a:endParaRPr lang="ro-RO" dirty="0"/>
          </a:p>
        </p:txBody>
      </p:sp>
      <p:sp>
        <p:nvSpPr>
          <p:cNvPr id="6" name="CasetăText 5"/>
          <p:cNvSpPr txBox="1"/>
          <p:nvPr/>
        </p:nvSpPr>
        <p:spPr>
          <a:xfrm>
            <a:off x="6156176" y="1783113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dirty="0" smtClean="0"/>
              <a:t>APLICARE</a:t>
            </a:r>
          </a:p>
          <a:p>
            <a:pPr algn="ctr"/>
            <a:r>
              <a:rPr lang="ro-RO" dirty="0"/>
              <a:t> </a:t>
            </a:r>
            <a:r>
              <a:rPr lang="ro-RO" dirty="0" smtClean="0"/>
              <a:t> P4, P5, P7</a:t>
            </a:r>
            <a:endParaRPr lang="ro-RO" dirty="0"/>
          </a:p>
        </p:txBody>
      </p:sp>
      <p:sp>
        <p:nvSpPr>
          <p:cNvPr id="7" name="CasetăText 6"/>
          <p:cNvSpPr txBox="1"/>
          <p:nvPr/>
        </p:nvSpPr>
        <p:spPr>
          <a:xfrm>
            <a:off x="6156176" y="3573015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dirty="0" smtClean="0"/>
              <a:t>VERIFICARE</a:t>
            </a:r>
          </a:p>
          <a:p>
            <a:pPr algn="ctr"/>
            <a:r>
              <a:rPr lang="ro-RO" dirty="0"/>
              <a:t> </a:t>
            </a:r>
            <a:r>
              <a:rPr lang="ro-RO" dirty="0" smtClean="0"/>
              <a:t> P6</a:t>
            </a:r>
            <a:endParaRPr lang="ro-RO" dirty="0"/>
          </a:p>
        </p:txBody>
      </p:sp>
      <p:sp>
        <p:nvSpPr>
          <p:cNvPr id="8" name="CasetăText 7"/>
          <p:cNvSpPr txBox="1"/>
          <p:nvPr/>
        </p:nvSpPr>
        <p:spPr>
          <a:xfrm>
            <a:off x="1277236" y="3582995"/>
            <a:ext cx="1308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dirty="0" smtClean="0"/>
              <a:t>VALIDARE</a:t>
            </a:r>
          </a:p>
          <a:p>
            <a:pPr algn="ctr"/>
            <a:r>
              <a:rPr lang="ro-RO" dirty="0"/>
              <a:t> </a:t>
            </a:r>
            <a:r>
              <a:rPr lang="ro-RO" dirty="0" smtClean="0"/>
              <a:t> P6</a:t>
            </a:r>
            <a:endParaRPr lang="ro-RO" dirty="0"/>
          </a:p>
        </p:txBody>
      </p:sp>
      <p:cxnSp>
        <p:nvCxnSpPr>
          <p:cNvPr id="10" name="Conector drept cu săgeată 9"/>
          <p:cNvCxnSpPr/>
          <p:nvPr/>
        </p:nvCxnSpPr>
        <p:spPr>
          <a:xfrm>
            <a:off x="2915816" y="1988840"/>
            <a:ext cx="3168352" cy="0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drept cu săgeată 11"/>
          <p:cNvCxnSpPr/>
          <p:nvPr/>
        </p:nvCxnSpPr>
        <p:spPr>
          <a:xfrm>
            <a:off x="6864062" y="2564904"/>
            <a:ext cx="0" cy="1008111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drept cu săgeată 13"/>
          <p:cNvCxnSpPr/>
          <p:nvPr/>
        </p:nvCxnSpPr>
        <p:spPr>
          <a:xfrm flipH="1">
            <a:off x="2891756" y="3896180"/>
            <a:ext cx="3192412" cy="0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drept cu săgeată 16"/>
          <p:cNvCxnSpPr/>
          <p:nvPr/>
        </p:nvCxnSpPr>
        <p:spPr>
          <a:xfrm flipV="1">
            <a:off x="1878809" y="2564904"/>
            <a:ext cx="0" cy="944660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drept cu săgeată 18"/>
          <p:cNvCxnSpPr/>
          <p:nvPr/>
        </p:nvCxnSpPr>
        <p:spPr>
          <a:xfrm flipH="1" flipV="1">
            <a:off x="2797741" y="2429444"/>
            <a:ext cx="3574459" cy="1153551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06400" y="228600"/>
            <a:ext cx="8204200" cy="968152"/>
          </a:xfrm>
        </p:spPr>
        <p:txBody>
          <a:bodyPr>
            <a:normAutofit/>
          </a:bodyPr>
          <a:lstStyle/>
          <a:p>
            <a:pPr algn="ctr"/>
            <a:r>
              <a:rPr lang="ro-RO" altLang="ro-RO" sz="2800" b="1" dirty="0" smtClean="0">
                <a:solidFill>
                  <a:srgbClr val="002060"/>
                </a:solidFill>
              </a:rPr>
              <a:t>FORMAT STANDARD</a:t>
            </a:r>
            <a:endParaRPr lang="en-US" altLang="ro-RO" sz="2800" b="1" dirty="0">
              <a:solidFill>
                <a:srgbClr val="00206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622800" y="1885950"/>
            <a:ext cx="4269680" cy="4171950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ro-RO" altLang="ro-RO" b="1" dirty="0" smtClean="0"/>
              <a:t>Criteriu </a:t>
            </a:r>
            <a:r>
              <a:rPr lang="en-US" altLang="ro-RO" sz="2000" dirty="0"/>
              <a:t>			</a:t>
            </a:r>
            <a:br>
              <a:rPr lang="en-US" altLang="ro-RO" sz="2000" dirty="0"/>
            </a:br>
            <a:r>
              <a:rPr lang="ro-RO" altLang="ro-RO" sz="2000" i="1" dirty="0" smtClean="0"/>
              <a:t>Ce este cerut (P1, P2, P3)</a:t>
            </a:r>
            <a:endParaRPr lang="en-US" altLang="ro-RO" sz="2000" i="1" dirty="0"/>
          </a:p>
          <a:p>
            <a:pPr>
              <a:lnSpc>
                <a:spcPct val="110000"/>
              </a:lnSpc>
            </a:pPr>
            <a:r>
              <a:rPr lang="ro-RO" altLang="ro-RO" b="1" dirty="0" smtClean="0"/>
              <a:t>Monitorizare</a:t>
            </a:r>
            <a:r>
              <a:rPr lang="en-US" altLang="ro-RO" sz="2000" dirty="0"/>
              <a:t>		</a:t>
            </a:r>
            <a:br>
              <a:rPr lang="en-US" altLang="ro-RO" sz="2000" dirty="0"/>
            </a:br>
            <a:r>
              <a:rPr lang="ro-RO" altLang="ro-RO" sz="2000" i="1" dirty="0" smtClean="0"/>
              <a:t>ce, cum, când, cine (P4)</a:t>
            </a:r>
            <a:endParaRPr lang="en-US" altLang="ro-RO" sz="2000" i="1" dirty="0"/>
          </a:p>
          <a:p>
            <a:pPr>
              <a:lnSpc>
                <a:spcPct val="110000"/>
              </a:lnSpc>
            </a:pPr>
            <a:r>
              <a:rPr lang="ro-RO" altLang="ro-RO" b="1" dirty="0" smtClean="0"/>
              <a:t>Măsuri corective</a:t>
            </a:r>
            <a:r>
              <a:rPr lang="en-US" altLang="ro-RO" sz="2000" dirty="0"/>
              <a:t>		</a:t>
            </a:r>
            <a:br>
              <a:rPr lang="en-US" altLang="ro-RO" sz="2000" dirty="0"/>
            </a:br>
            <a:r>
              <a:rPr lang="ro-RO" altLang="ro-RO" sz="2000" i="1" dirty="0" smtClean="0"/>
              <a:t>in cazul neconformității (P5)</a:t>
            </a:r>
            <a:endParaRPr lang="en-US" altLang="ro-RO" sz="2000" i="1" dirty="0"/>
          </a:p>
          <a:p>
            <a:pPr>
              <a:lnSpc>
                <a:spcPct val="110000"/>
              </a:lnSpc>
            </a:pPr>
            <a:r>
              <a:rPr lang="ro-RO" altLang="ro-RO" b="1" dirty="0" smtClean="0"/>
              <a:t>Înregistrări</a:t>
            </a:r>
            <a:r>
              <a:rPr lang="en-US" altLang="ro-RO" sz="2000" dirty="0"/>
              <a:t>			</a:t>
            </a:r>
            <a:br>
              <a:rPr lang="en-US" altLang="ro-RO" sz="2000" dirty="0"/>
            </a:br>
            <a:r>
              <a:rPr lang="ro-RO" altLang="ro-RO" sz="2000" dirty="0" smtClean="0"/>
              <a:t>dovada fizică (P7)</a:t>
            </a:r>
            <a:endParaRPr lang="en-US" altLang="ro-RO" sz="2000" dirty="0"/>
          </a:p>
          <a:p>
            <a:pPr>
              <a:lnSpc>
                <a:spcPct val="110000"/>
              </a:lnSpc>
            </a:pPr>
            <a:r>
              <a:rPr lang="ro-RO" altLang="ro-RO" b="1" dirty="0" smtClean="0"/>
              <a:t>Verificare</a:t>
            </a:r>
            <a:r>
              <a:rPr lang="ro-RO" altLang="ro-RO" dirty="0" smtClean="0"/>
              <a:t> </a:t>
            </a:r>
            <a:r>
              <a:rPr lang="en-US" altLang="ro-RO" sz="2000" dirty="0"/>
              <a:t>		</a:t>
            </a:r>
            <a:br>
              <a:rPr lang="en-US" altLang="ro-RO" sz="2000" dirty="0"/>
            </a:br>
            <a:r>
              <a:rPr lang="ro-RO" altLang="ro-RO" sz="2000" dirty="0" smtClean="0"/>
              <a:t>se verifică dacă funcționează (P6)</a:t>
            </a:r>
            <a:endParaRPr lang="en-US" altLang="ro-RO" sz="2000" dirty="0"/>
          </a:p>
          <a:p>
            <a:endParaRPr lang="en-US" altLang="ro-RO" sz="2000" dirty="0"/>
          </a:p>
        </p:txBody>
      </p:sp>
      <p:graphicFrame>
        <p:nvGraphicFramePr>
          <p:cNvPr id="7172" name="Object 4"/>
          <p:cNvGraphicFramePr>
            <a:graphicFrameLocks noGrp="1" noChangeAspect="1"/>
          </p:cNvGraphicFramePr>
          <p:nvPr>
            <p:ph type="clipArt" sz="half" idx="1"/>
          </p:nvPr>
        </p:nvGraphicFramePr>
        <p:xfrm>
          <a:off x="457200" y="2100263"/>
          <a:ext cx="4013200" cy="374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7" name="Clip" r:id="rId3" imgW="663120" imgH="617400" progId="MS_ClipArt_Gallery.2">
                  <p:embed/>
                </p:oleObj>
              </mc:Choice>
              <mc:Fallback>
                <p:oleObj name="Clip" r:id="rId3" imgW="663120" imgH="617400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100263"/>
                        <a:ext cx="4013200" cy="3743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324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143008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ETAPELE IMPLEMENTĂRII SISTEMULUI HACCP (după CODEX)</a:t>
            </a:r>
            <a:endParaRPr lang="ro-RO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259640"/>
            <a:ext cx="8572500" cy="5143500"/>
          </a:xfrm>
        </p:spPr>
        <p:txBody>
          <a:bodyPr>
            <a:normAutofit fontScale="85000" lnSpcReduction="10000"/>
          </a:bodyPr>
          <a:lstStyle/>
          <a:p>
            <a:pPr marL="457200" indent="-45720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o-RO" dirty="0" smtClean="0"/>
              <a:t>Stabilirea membrilor echipei HACCP </a:t>
            </a:r>
          </a:p>
          <a:p>
            <a:pPr marL="457200" indent="-45720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o-RO" dirty="0" smtClean="0"/>
              <a:t> Descrierea produsului / grupurilor de produse</a:t>
            </a:r>
          </a:p>
          <a:p>
            <a:pPr marL="457200" indent="-45720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o-RO" dirty="0" smtClean="0"/>
              <a:t> Identificarea utilizării produsului</a:t>
            </a:r>
          </a:p>
          <a:p>
            <a:pPr marL="457200" indent="-45720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o-RO" dirty="0" smtClean="0"/>
              <a:t> Elaborarea diagramei de flux  </a:t>
            </a:r>
          </a:p>
          <a:p>
            <a:pPr marL="457200" indent="-45720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o-RO" dirty="0" smtClean="0"/>
              <a:t> Verificarea “pe teren ” (în spaţiile de producţie) a diagramei flux</a:t>
            </a:r>
          </a:p>
          <a:p>
            <a:pPr marL="457200" indent="-45720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o-RO" dirty="0" smtClean="0"/>
              <a:t> </a:t>
            </a:r>
            <a:r>
              <a:rPr lang="ro-RO" b="1" dirty="0" smtClean="0">
                <a:solidFill>
                  <a:srgbClr val="7030A0"/>
                </a:solidFill>
              </a:rPr>
              <a:t>Identificarea, evaluarea şi controlul pericolelor potenţiale şi existente </a:t>
            </a:r>
            <a:r>
              <a:rPr lang="ro-RO" b="1" dirty="0" smtClean="0">
                <a:solidFill>
                  <a:srgbClr val="C00000"/>
                </a:solidFill>
              </a:rPr>
              <a:t>(P1)</a:t>
            </a:r>
          </a:p>
          <a:p>
            <a:pPr marL="457200" indent="-45720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o-RO" dirty="0" smtClean="0"/>
              <a:t> </a:t>
            </a:r>
            <a:r>
              <a:rPr lang="ro-RO" b="1" dirty="0" smtClean="0">
                <a:solidFill>
                  <a:srgbClr val="7030A0"/>
                </a:solidFill>
              </a:rPr>
              <a:t>Determinarea punctelor critice de control (PCC) </a:t>
            </a:r>
            <a:r>
              <a:rPr lang="ro-RO" b="1" dirty="0" smtClean="0">
                <a:solidFill>
                  <a:srgbClr val="C00000"/>
                </a:solidFill>
              </a:rPr>
              <a:t>(P2)</a:t>
            </a:r>
          </a:p>
          <a:p>
            <a:pPr marL="457200" indent="-45720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o-RO" dirty="0" smtClean="0"/>
              <a:t> </a:t>
            </a:r>
            <a:r>
              <a:rPr lang="ro-RO" b="1" dirty="0" smtClean="0">
                <a:solidFill>
                  <a:srgbClr val="7030A0"/>
                </a:solidFill>
              </a:rPr>
              <a:t>Stabilirea limitelor critice pentru fiecare punct critic de control (PCC) </a:t>
            </a:r>
            <a:r>
              <a:rPr lang="ro-RO" b="1" dirty="0" smtClean="0">
                <a:solidFill>
                  <a:srgbClr val="C00000"/>
                </a:solidFill>
              </a:rPr>
              <a:t>(P3)</a:t>
            </a:r>
          </a:p>
          <a:p>
            <a:pPr marL="457200" indent="-45720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o-RO" b="1" dirty="0" smtClean="0">
                <a:solidFill>
                  <a:srgbClr val="7030A0"/>
                </a:solidFill>
              </a:rPr>
              <a:t> Stabilirea unui sistem de monitorizarea punctelor critice de control (PCC) </a:t>
            </a:r>
            <a:r>
              <a:rPr lang="ro-RO" b="1" dirty="0" smtClean="0">
                <a:solidFill>
                  <a:srgbClr val="C00000"/>
                </a:solidFill>
              </a:rPr>
              <a:t>(P4)</a:t>
            </a:r>
          </a:p>
          <a:p>
            <a:pPr marL="457200" indent="-45720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o-RO" dirty="0" smtClean="0"/>
              <a:t> </a:t>
            </a:r>
            <a:r>
              <a:rPr lang="ro-RO" b="1" dirty="0" smtClean="0">
                <a:solidFill>
                  <a:srgbClr val="7030A0"/>
                </a:solidFill>
              </a:rPr>
              <a:t>Stabilirea unui plan de măsuri corective pentru abaterile de la limitele punctelor critic ede control (PCC) </a:t>
            </a:r>
            <a:r>
              <a:rPr lang="ro-RO" b="1" dirty="0" smtClean="0">
                <a:solidFill>
                  <a:srgbClr val="C00000"/>
                </a:solidFill>
              </a:rPr>
              <a:t>(P5)</a:t>
            </a:r>
          </a:p>
          <a:p>
            <a:pPr marL="457200" indent="-45720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o-RO" b="1" dirty="0" smtClean="0">
                <a:solidFill>
                  <a:srgbClr val="7030A0"/>
                </a:solidFill>
              </a:rPr>
              <a:t> Stabilirea procedurilor de verificare </a:t>
            </a:r>
            <a:r>
              <a:rPr lang="ro-RO" b="1" dirty="0" smtClean="0">
                <a:solidFill>
                  <a:srgbClr val="C00000"/>
                </a:solidFill>
              </a:rPr>
              <a:t>(P6)</a:t>
            </a:r>
          </a:p>
          <a:p>
            <a:pPr marL="457200" indent="-45720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o-RO" b="1" dirty="0" smtClean="0">
                <a:solidFill>
                  <a:srgbClr val="7030A0"/>
                </a:solidFill>
              </a:rPr>
              <a:t> Stabilirea sistemului de înregistrare, de documentaţie şi de păstrare a documentaţiei </a:t>
            </a:r>
            <a:r>
              <a:rPr lang="ro-RO" b="1" dirty="0" smtClean="0">
                <a:solidFill>
                  <a:srgbClr val="C00000"/>
                </a:solidFill>
              </a:rPr>
              <a:t>(P7)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Текст 2"/>
          <p:cNvSpPr>
            <a:spLocks noGrp="1"/>
          </p:cNvSpPr>
          <p:nvPr>
            <p:ph type="body" idx="1"/>
          </p:nvPr>
        </p:nvSpPr>
        <p:spPr>
          <a:xfrm>
            <a:off x="0" y="839452"/>
            <a:ext cx="8572500" cy="5397860"/>
          </a:xfrm>
        </p:spPr>
        <p:txBody>
          <a:bodyPr>
            <a:normAutofit fontScale="92500" lnSpcReduction="20000"/>
          </a:bodyPr>
          <a:lstStyle/>
          <a:p>
            <a:pPr algn="just" eaLnBrk="1" hangingPunct="1"/>
            <a:r>
              <a:rPr lang="ro-RO" altLang="ru-RU" b="1" dirty="0" smtClean="0">
                <a:solidFill>
                  <a:srgbClr val="C00000"/>
                </a:solidFill>
              </a:rPr>
              <a:t>Ce </a:t>
            </a:r>
            <a:r>
              <a:rPr lang="ro-RO" altLang="ru-RU" dirty="0" smtClean="0">
                <a:solidFill>
                  <a:srgbClr val="C00000"/>
                </a:solidFill>
              </a:rPr>
              <a:t>trebuie să cunoască membrii echipei HACCP</a:t>
            </a:r>
            <a:r>
              <a:rPr lang="ro-RO" altLang="ru-RU" b="1" dirty="0" smtClean="0">
                <a:solidFill>
                  <a:srgbClr val="C00000"/>
                </a:solidFill>
              </a:rPr>
              <a:t>?:</a:t>
            </a:r>
            <a:endParaRPr lang="ro-RO" altLang="ru-RU" b="1" dirty="0" smtClean="0"/>
          </a:p>
          <a:p>
            <a:pPr algn="just" eaLnBrk="1" hangingPunct="1"/>
            <a:r>
              <a:rPr lang="ro-RO" altLang="ru-RU" b="1" dirty="0" smtClean="0"/>
              <a:t>- </a:t>
            </a:r>
            <a:r>
              <a:rPr lang="ro-RO" altLang="ru-RU" dirty="0" smtClean="0"/>
              <a:t>Compoziția produsului,</a:t>
            </a:r>
          </a:p>
          <a:p>
            <a:pPr algn="just" eaLnBrk="1" hangingPunct="1">
              <a:buFontTx/>
              <a:buChar char="-"/>
            </a:pPr>
            <a:r>
              <a:rPr lang="ro-RO" altLang="ru-RU" dirty="0" smtClean="0"/>
              <a:t>Structura produsului,</a:t>
            </a:r>
          </a:p>
          <a:p>
            <a:pPr algn="just" eaLnBrk="1" hangingPunct="1">
              <a:buFontTx/>
              <a:buChar char="-"/>
            </a:pPr>
            <a:r>
              <a:rPr lang="ro-RO" altLang="ru-RU" dirty="0" smtClean="0"/>
              <a:t> modul de prelucrare </a:t>
            </a:r>
            <a:r>
              <a:rPr lang="ro-RO" altLang="ru-RU" dirty="0" err="1" smtClean="0"/>
              <a:t>şi</a:t>
            </a:r>
            <a:r>
              <a:rPr lang="ro-RO" altLang="ru-RU" dirty="0" smtClean="0"/>
              <a:t> ambalare, </a:t>
            </a:r>
          </a:p>
          <a:p>
            <a:pPr algn="just" eaLnBrk="1" hangingPunct="1">
              <a:buFontTx/>
              <a:buChar char="-"/>
            </a:pPr>
            <a:r>
              <a:rPr lang="ro-RO" altLang="ru-RU" dirty="0" smtClean="0"/>
              <a:t> termenul de valabilitate,</a:t>
            </a:r>
          </a:p>
          <a:p>
            <a:pPr algn="just" eaLnBrk="1" hangingPunct="1">
              <a:buFontTx/>
              <a:buChar char="-"/>
            </a:pPr>
            <a:r>
              <a:rPr lang="ro-RO" altLang="ru-RU" dirty="0" smtClean="0"/>
              <a:t> instrucțiuni de utilizare  a produsului,</a:t>
            </a:r>
          </a:p>
          <a:p>
            <a:pPr algn="just" eaLnBrk="1" hangingPunct="1">
              <a:buFontTx/>
              <a:buChar char="-"/>
            </a:pPr>
            <a:r>
              <a:rPr lang="ro-RO" altLang="ru-RU" dirty="0" smtClean="0"/>
              <a:t> condiții de păstrare, depozitare și comercializare,</a:t>
            </a:r>
          </a:p>
          <a:p>
            <a:pPr algn="just" eaLnBrk="1" hangingPunct="1">
              <a:buFontTx/>
              <a:buChar char="-"/>
            </a:pPr>
            <a:r>
              <a:rPr lang="ro-RO" altLang="ru-RU" dirty="0" smtClean="0"/>
              <a:t> destinația produsului (copii, bătrâni ,spitale etc)</a:t>
            </a:r>
          </a:p>
          <a:p>
            <a:pPr algn="just" eaLnBrk="1" hangingPunct="1">
              <a:buFontTx/>
              <a:buChar char="-"/>
            </a:pPr>
            <a:r>
              <a:rPr lang="ro-RO" altLang="ru-RU" dirty="0" smtClean="0"/>
              <a:t> legislația națională și / sau internațională referitoare la alimente,</a:t>
            </a:r>
          </a:p>
          <a:p>
            <a:pPr algn="just" eaLnBrk="1" hangingPunct="1">
              <a:buFontTx/>
              <a:buChar char="-"/>
            </a:pPr>
            <a:r>
              <a:rPr lang="ro-RO" altLang="ru-RU" dirty="0" smtClean="0"/>
              <a:t> Mentenanța echipamentelor, utilajelor etc</a:t>
            </a:r>
          </a:p>
          <a:p>
            <a:pPr algn="just" eaLnBrk="1" hangingPunct="1">
              <a:buFontTx/>
              <a:buChar char="-"/>
            </a:pPr>
            <a:endParaRPr lang="ro-RO" altLang="ru-RU" dirty="0"/>
          </a:p>
          <a:p>
            <a:pPr algn="just"/>
            <a:r>
              <a:rPr lang="ro-RO" altLang="ru-RU" b="1" dirty="0" smtClean="0"/>
              <a:t>Cine</a:t>
            </a:r>
          </a:p>
          <a:p>
            <a:pPr marL="342900" indent="-342900" algn="just">
              <a:buFontTx/>
              <a:buChar char="-"/>
            </a:pPr>
            <a:r>
              <a:rPr lang="ro-RO" altLang="ru-RU" dirty="0" smtClean="0"/>
              <a:t>persoanele </a:t>
            </a:r>
            <a:r>
              <a:rPr lang="ro-RO" altLang="ru-RU" dirty="0"/>
              <a:t>din conducerea </a:t>
            </a:r>
            <a:r>
              <a:rPr lang="ro-RO" altLang="ru-RU" dirty="0" smtClean="0"/>
              <a:t>unității, </a:t>
            </a:r>
          </a:p>
          <a:p>
            <a:pPr marL="342900" indent="-342900" algn="just">
              <a:buFontTx/>
              <a:buChar char="-"/>
            </a:pPr>
            <a:r>
              <a:rPr lang="ro-RO" altLang="ru-RU" dirty="0" smtClean="0"/>
              <a:t>din producție, </a:t>
            </a:r>
            <a:r>
              <a:rPr lang="ro-RO" altLang="ru-RU" dirty="0"/>
              <a:t>contabilitate,  resurse </a:t>
            </a:r>
            <a:r>
              <a:rPr lang="ro-RO" altLang="ru-RU" dirty="0" smtClean="0"/>
              <a:t>umane  </a:t>
            </a:r>
            <a:r>
              <a:rPr lang="ro-RO" altLang="ru-RU" dirty="0"/>
              <a:t>cu instruire de bază </a:t>
            </a:r>
            <a:r>
              <a:rPr lang="ro-RO" altLang="ru-RU" dirty="0" smtClean="0"/>
              <a:t>și </a:t>
            </a:r>
            <a:r>
              <a:rPr lang="ro-RO" altLang="ru-RU" dirty="0"/>
              <a:t>actualizarea de </a:t>
            </a:r>
            <a:r>
              <a:rPr lang="ro-RO" altLang="ru-RU" dirty="0" smtClean="0"/>
              <a:t>cunoștințe</a:t>
            </a:r>
          </a:p>
          <a:p>
            <a:pPr eaLnBrk="1" hangingPunct="1"/>
            <a:endParaRPr lang="ro-RO" altLang="ru-RU" dirty="0" smtClean="0"/>
          </a:p>
        </p:txBody>
      </p:sp>
      <p:pic>
        <p:nvPicPr>
          <p:cNvPr id="25603" name="Picture 3" descr="E:\tania\poze prezentare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1124744"/>
            <a:ext cx="3214688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76064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ctr">
              <a:defRPr/>
            </a:pPr>
            <a:r>
              <a:rPr lang="ro-RO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STABILIREA MEMBRILOR ECHIPEI HACCP</a:t>
            </a:r>
            <a:endParaRPr 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ChangeArrowheads="1"/>
          </p:cNvSpPr>
          <p:nvPr/>
        </p:nvSpPr>
        <p:spPr bwMode="auto">
          <a:xfrm>
            <a:off x="685800" y="533400"/>
            <a:ext cx="77724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/>
          <a:p>
            <a:pPr algn="ctr"/>
            <a:r>
              <a:rPr lang="en-US" altLang="ro-RO" b="1">
                <a:solidFill>
                  <a:schemeClr val="tx2"/>
                </a:solidFill>
              </a:rPr>
              <a:t>ATRAGETI SPRIJINUL CONDUCERII</a:t>
            </a:r>
          </a:p>
        </p:txBody>
      </p:sp>
      <p:sp>
        <p:nvSpPr>
          <p:cNvPr id="236547" name="Rectangle 3"/>
          <p:cNvSpPr>
            <a:spLocks noChangeArrowheads="1"/>
          </p:cNvSpPr>
          <p:nvPr/>
        </p:nvSpPr>
        <p:spPr bwMode="auto">
          <a:xfrm>
            <a:off x="7239000" y="2286000"/>
            <a:ext cx="1609725" cy="2057400"/>
          </a:xfrm>
          <a:prstGeom prst="rect">
            <a:avLst/>
          </a:prstGeom>
          <a:solidFill>
            <a:schemeClr val="tx1"/>
          </a:solidFill>
          <a:ln w="762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o-RO"/>
          </a:p>
        </p:txBody>
      </p:sp>
      <p:grpSp>
        <p:nvGrpSpPr>
          <p:cNvPr id="236548" name="Group 4"/>
          <p:cNvGrpSpPr>
            <a:grpSpLocks/>
          </p:cNvGrpSpPr>
          <p:nvPr/>
        </p:nvGrpSpPr>
        <p:grpSpPr bwMode="auto">
          <a:xfrm>
            <a:off x="609600" y="2667000"/>
            <a:ext cx="3784600" cy="3338513"/>
            <a:chOff x="778" y="1829"/>
            <a:chExt cx="2682" cy="2103"/>
          </a:xfrm>
        </p:grpSpPr>
        <p:sp>
          <p:nvSpPr>
            <p:cNvPr id="236549" name="Freeform 5"/>
            <p:cNvSpPr>
              <a:spLocks/>
            </p:cNvSpPr>
            <p:nvPr/>
          </p:nvSpPr>
          <p:spPr bwMode="auto">
            <a:xfrm>
              <a:off x="778" y="1953"/>
              <a:ext cx="459" cy="384"/>
            </a:xfrm>
            <a:custGeom>
              <a:avLst/>
              <a:gdLst>
                <a:gd name="T0" fmla="*/ 458 w 459"/>
                <a:gd name="T1" fmla="*/ 206 h 384"/>
                <a:gd name="T2" fmla="*/ 399 w 459"/>
                <a:gd name="T3" fmla="*/ 185 h 384"/>
                <a:gd name="T4" fmla="*/ 372 w 459"/>
                <a:gd name="T5" fmla="*/ 167 h 384"/>
                <a:gd name="T6" fmla="*/ 358 w 459"/>
                <a:gd name="T7" fmla="*/ 151 h 384"/>
                <a:gd name="T8" fmla="*/ 352 w 459"/>
                <a:gd name="T9" fmla="*/ 129 h 384"/>
                <a:gd name="T10" fmla="*/ 339 w 459"/>
                <a:gd name="T11" fmla="*/ 103 h 384"/>
                <a:gd name="T12" fmla="*/ 320 w 459"/>
                <a:gd name="T13" fmla="*/ 75 h 384"/>
                <a:gd name="T14" fmla="*/ 310 w 459"/>
                <a:gd name="T15" fmla="*/ 56 h 384"/>
                <a:gd name="T16" fmla="*/ 290 w 459"/>
                <a:gd name="T17" fmla="*/ 37 h 384"/>
                <a:gd name="T18" fmla="*/ 275 w 459"/>
                <a:gd name="T19" fmla="*/ 15 h 384"/>
                <a:gd name="T20" fmla="*/ 267 w 459"/>
                <a:gd name="T21" fmla="*/ 4 h 384"/>
                <a:gd name="T22" fmla="*/ 257 w 459"/>
                <a:gd name="T23" fmla="*/ 0 h 384"/>
                <a:gd name="T24" fmla="*/ 237 w 459"/>
                <a:gd name="T25" fmla="*/ 0 h 384"/>
                <a:gd name="T26" fmla="*/ 218 w 459"/>
                <a:gd name="T27" fmla="*/ 5 h 384"/>
                <a:gd name="T28" fmla="*/ 213 w 459"/>
                <a:gd name="T29" fmla="*/ 18 h 384"/>
                <a:gd name="T30" fmla="*/ 211 w 459"/>
                <a:gd name="T31" fmla="*/ 34 h 384"/>
                <a:gd name="T32" fmla="*/ 213 w 459"/>
                <a:gd name="T33" fmla="*/ 50 h 384"/>
                <a:gd name="T34" fmla="*/ 220 w 459"/>
                <a:gd name="T35" fmla="*/ 69 h 384"/>
                <a:gd name="T36" fmla="*/ 227 w 459"/>
                <a:gd name="T37" fmla="*/ 90 h 384"/>
                <a:gd name="T38" fmla="*/ 238 w 459"/>
                <a:gd name="T39" fmla="*/ 115 h 384"/>
                <a:gd name="T40" fmla="*/ 238 w 459"/>
                <a:gd name="T41" fmla="*/ 133 h 384"/>
                <a:gd name="T42" fmla="*/ 203 w 459"/>
                <a:gd name="T43" fmla="*/ 137 h 384"/>
                <a:gd name="T44" fmla="*/ 159 w 459"/>
                <a:gd name="T45" fmla="*/ 120 h 384"/>
                <a:gd name="T46" fmla="*/ 138 w 459"/>
                <a:gd name="T47" fmla="*/ 109 h 384"/>
                <a:gd name="T48" fmla="*/ 102 w 459"/>
                <a:gd name="T49" fmla="*/ 84 h 384"/>
                <a:gd name="T50" fmla="*/ 72 w 459"/>
                <a:gd name="T51" fmla="*/ 65 h 384"/>
                <a:gd name="T52" fmla="*/ 54 w 459"/>
                <a:gd name="T53" fmla="*/ 56 h 384"/>
                <a:gd name="T54" fmla="*/ 25 w 459"/>
                <a:gd name="T55" fmla="*/ 48 h 384"/>
                <a:gd name="T56" fmla="*/ 7 w 459"/>
                <a:gd name="T57" fmla="*/ 50 h 384"/>
                <a:gd name="T58" fmla="*/ 0 w 459"/>
                <a:gd name="T59" fmla="*/ 62 h 384"/>
                <a:gd name="T60" fmla="*/ 0 w 459"/>
                <a:gd name="T61" fmla="*/ 81 h 384"/>
                <a:gd name="T62" fmla="*/ 10 w 459"/>
                <a:gd name="T63" fmla="*/ 92 h 384"/>
                <a:gd name="T64" fmla="*/ 36 w 459"/>
                <a:gd name="T65" fmla="*/ 110 h 384"/>
                <a:gd name="T66" fmla="*/ 73 w 459"/>
                <a:gd name="T67" fmla="*/ 138 h 384"/>
                <a:gd name="T68" fmla="*/ 132 w 459"/>
                <a:gd name="T69" fmla="*/ 188 h 384"/>
                <a:gd name="T70" fmla="*/ 140 w 459"/>
                <a:gd name="T71" fmla="*/ 198 h 384"/>
                <a:gd name="T72" fmla="*/ 130 w 459"/>
                <a:gd name="T73" fmla="*/ 211 h 384"/>
                <a:gd name="T74" fmla="*/ 121 w 459"/>
                <a:gd name="T75" fmla="*/ 231 h 384"/>
                <a:gd name="T76" fmla="*/ 121 w 459"/>
                <a:gd name="T77" fmla="*/ 243 h 384"/>
                <a:gd name="T78" fmla="*/ 130 w 459"/>
                <a:gd name="T79" fmla="*/ 255 h 384"/>
                <a:gd name="T80" fmla="*/ 136 w 459"/>
                <a:gd name="T81" fmla="*/ 264 h 384"/>
                <a:gd name="T82" fmla="*/ 138 w 459"/>
                <a:gd name="T83" fmla="*/ 274 h 384"/>
                <a:gd name="T84" fmla="*/ 131 w 459"/>
                <a:gd name="T85" fmla="*/ 285 h 384"/>
                <a:gd name="T86" fmla="*/ 129 w 459"/>
                <a:gd name="T87" fmla="*/ 296 h 384"/>
                <a:gd name="T88" fmla="*/ 132 w 459"/>
                <a:gd name="T89" fmla="*/ 306 h 384"/>
                <a:gd name="T90" fmla="*/ 148 w 459"/>
                <a:gd name="T91" fmla="*/ 319 h 384"/>
                <a:gd name="T92" fmla="*/ 172 w 459"/>
                <a:gd name="T93" fmla="*/ 332 h 384"/>
                <a:gd name="T94" fmla="*/ 194 w 459"/>
                <a:gd name="T95" fmla="*/ 342 h 384"/>
                <a:gd name="T96" fmla="*/ 236 w 459"/>
                <a:gd name="T97" fmla="*/ 355 h 384"/>
                <a:gd name="T98" fmla="*/ 291 w 459"/>
                <a:gd name="T99" fmla="*/ 358 h 384"/>
                <a:gd name="T100" fmla="*/ 361 w 459"/>
                <a:gd name="T101" fmla="*/ 379 h 384"/>
                <a:gd name="T102" fmla="*/ 388 w 459"/>
                <a:gd name="T103" fmla="*/ 383 h 384"/>
                <a:gd name="T104" fmla="*/ 458 w 459"/>
                <a:gd name="T105" fmla="*/ 20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9" h="384">
                  <a:moveTo>
                    <a:pt x="458" y="206"/>
                  </a:moveTo>
                  <a:lnTo>
                    <a:pt x="399" y="185"/>
                  </a:lnTo>
                  <a:lnTo>
                    <a:pt x="372" y="167"/>
                  </a:lnTo>
                  <a:lnTo>
                    <a:pt x="358" y="151"/>
                  </a:lnTo>
                  <a:lnTo>
                    <a:pt x="352" y="129"/>
                  </a:lnTo>
                  <a:lnTo>
                    <a:pt x="339" y="103"/>
                  </a:lnTo>
                  <a:lnTo>
                    <a:pt x="320" y="75"/>
                  </a:lnTo>
                  <a:lnTo>
                    <a:pt x="310" y="56"/>
                  </a:lnTo>
                  <a:lnTo>
                    <a:pt x="290" y="37"/>
                  </a:lnTo>
                  <a:lnTo>
                    <a:pt x="275" y="15"/>
                  </a:lnTo>
                  <a:lnTo>
                    <a:pt x="267" y="4"/>
                  </a:lnTo>
                  <a:lnTo>
                    <a:pt x="257" y="0"/>
                  </a:lnTo>
                  <a:lnTo>
                    <a:pt x="237" y="0"/>
                  </a:lnTo>
                  <a:lnTo>
                    <a:pt x="218" y="5"/>
                  </a:lnTo>
                  <a:lnTo>
                    <a:pt x="213" y="18"/>
                  </a:lnTo>
                  <a:lnTo>
                    <a:pt x="211" y="34"/>
                  </a:lnTo>
                  <a:lnTo>
                    <a:pt x="213" y="50"/>
                  </a:lnTo>
                  <a:lnTo>
                    <a:pt x="220" y="69"/>
                  </a:lnTo>
                  <a:lnTo>
                    <a:pt x="227" y="90"/>
                  </a:lnTo>
                  <a:lnTo>
                    <a:pt x="238" y="115"/>
                  </a:lnTo>
                  <a:lnTo>
                    <a:pt x="238" y="133"/>
                  </a:lnTo>
                  <a:lnTo>
                    <a:pt x="203" y="137"/>
                  </a:lnTo>
                  <a:lnTo>
                    <a:pt x="159" y="120"/>
                  </a:lnTo>
                  <a:lnTo>
                    <a:pt x="138" y="109"/>
                  </a:lnTo>
                  <a:lnTo>
                    <a:pt x="102" y="84"/>
                  </a:lnTo>
                  <a:lnTo>
                    <a:pt x="72" y="65"/>
                  </a:lnTo>
                  <a:lnTo>
                    <a:pt x="54" y="56"/>
                  </a:lnTo>
                  <a:lnTo>
                    <a:pt x="25" y="48"/>
                  </a:lnTo>
                  <a:lnTo>
                    <a:pt x="7" y="50"/>
                  </a:lnTo>
                  <a:lnTo>
                    <a:pt x="0" y="62"/>
                  </a:lnTo>
                  <a:lnTo>
                    <a:pt x="0" y="81"/>
                  </a:lnTo>
                  <a:lnTo>
                    <a:pt x="10" y="92"/>
                  </a:lnTo>
                  <a:lnTo>
                    <a:pt x="36" y="110"/>
                  </a:lnTo>
                  <a:lnTo>
                    <a:pt x="73" y="138"/>
                  </a:lnTo>
                  <a:lnTo>
                    <a:pt x="132" y="188"/>
                  </a:lnTo>
                  <a:lnTo>
                    <a:pt x="140" y="198"/>
                  </a:lnTo>
                  <a:lnTo>
                    <a:pt x="130" y="211"/>
                  </a:lnTo>
                  <a:lnTo>
                    <a:pt x="121" y="231"/>
                  </a:lnTo>
                  <a:lnTo>
                    <a:pt x="121" y="243"/>
                  </a:lnTo>
                  <a:lnTo>
                    <a:pt x="130" y="255"/>
                  </a:lnTo>
                  <a:lnTo>
                    <a:pt x="136" y="264"/>
                  </a:lnTo>
                  <a:lnTo>
                    <a:pt x="138" y="274"/>
                  </a:lnTo>
                  <a:lnTo>
                    <a:pt x="131" y="285"/>
                  </a:lnTo>
                  <a:lnTo>
                    <a:pt x="129" y="296"/>
                  </a:lnTo>
                  <a:lnTo>
                    <a:pt x="132" y="306"/>
                  </a:lnTo>
                  <a:lnTo>
                    <a:pt x="148" y="319"/>
                  </a:lnTo>
                  <a:lnTo>
                    <a:pt x="172" y="332"/>
                  </a:lnTo>
                  <a:lnTo>
                    <a:pt x="194" y="342"/>
                  </a:lnTo>
                  <a:lnTo>
                    <a:pt x="236" y="355"/>
                  </a:lnTo>
                  <a:lnTo>
                    <a:pt x="291" y="358"/>
                  </a:lnTo>
                  <a:lnTo>
                    <a:pt x="361" y="379"/>
                  </a:lnTo>
                  <a:lnTo>
                    <a:pt x="388" y="383"/>
                  </a:lnTo>
                  <a:lnTo>
                    <a:pt x="458" y="206"/>
                  </a:lnTo>
                </a:path>
              </a:pathLst>
            </a:custGeom>
            <a:solidFill>
              <a:srgbClr val="FFC08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550" name="Freeform 6"/>
            <p:cNvSpPr>
              <a:spLocks/>
            </p:cNvSpPr>
            <p:nvPr/>
          </p:nvSpPr>
          <p:spPr bwMode="auto">
            <a:xfrm>
              <a:off x="1018" y="2105"/>
              <a:ext cx="246" cy="289"/>
            </a:xfrm>
            <a:custGeom>
              <a:avLst/>
              <a:gdLst>
                <a:gd name="T0" fmla="*/ 245 w 246"/>
                <a:gd name="T1" fmla="*/ 44 h 289"/>
                <a:gd name="T2" fmla="*/ 148 w 246"/>
                <a:gd name="T3" fmla="*/ 0 h 289"/>
                <a:gd name="T4" fmla="*/ 134 w 246"/>
                <a:gd name="T5" fmla="*/ 1 h 289"/>
                <a:gd name="T6" fmla="*/ 120 w 246"/>
                <a:gd name="T7" fmla="*/ 10 h 289"/>
                <a:gd name="T8" fmla="*/ 94 w 246"/>
                <a:gd name="T9" fmla="*/ 35 h 289"/>
                <a:gd name="T10" fmla="*/ 56 w 246"/>
                <a:gd name="T11" fmla="*/ 82 h 289"/>
                <a:gd name="T12" fmla="*/ 26 w 246"/>
                <a:gd name="T13" fmla="*/ 125 h 289"/>
                <a:gd name="T14" fmla="*/ 10 w 246"/>
                <a:gd name="T15" fmla="*/ 154 h 289"/>
                <a:gd name="T16" fmla="*/ 2 w 246"/>
                <a:gd name="T17" fmla="*/ 178 h 289"/>
                <a:gd name="T18" fmla="*/ 0 w 246"/>
                <a:gd name="T19" fmla="*/ 201 h 289"/>
                <a:gd name="T20" fmla="*/ 0 w 246"/>
                <a:gd name="T21" fmla="*/ 219 h 289"/>
                <a:gd name="T22" fmla="*/ 0 w 246"/>
                <a:gd name="T23" fmla="*/ 235 h 289"/>
                <a:gd name="T24" fmla="*/ 77 w 246"/>
                <a:gd name="T25" fmla="*/ 288 h 289"/>
                <a:gd name="T26" fmla="*/ 245 w 246"/>
                <a:gd name="T27" fmla="*/ 4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6" h="289">
                  <a:moveTo>
                    <a:pt x="245" y="44"/>
                  </a:moveTo>
                  <a:lnTo>
                    <a:pt x="148" y="0"/>
                  </a:lnTo>
                  <a:lnTo>
                    <a:pt x="134" y="1"/>
                  </a:lnTo>
                  <a:lnTo>
                    <a:pt x="120" y="10"/>
                  </a:lnTo>
                  <a:lnTo>
                    <a:pt x="94" y="35"/>
                  </a:lnTo>
                  <a:lnTo>
                    <a:pt x="56" y="82"/>
                  </a:lnTo>
                  <a:lnTo>
                    <a:pt x="26" y="125"/>
                  </a:lnTo>
                  <a:lnTo>
                    <a:pt x="10" y="154"/>
                  </a:lnTo>
                  <a:lnTo>
                    <a:pt x="2" y="178"/>
                  </a:lnTo>
                  <a:lnTo>
                    <a:pt x="0" y="201"/>
                  </a:lnTo>
                  <a:lnTo>
                    <a:pt x="0" y="219"/>
                  </a:lnTo>
                  <a:lnTo>
                    <a:pt x="0" y="235"/>
                  </a:lnTo>
                  <a:lnTo>
                    <a:pt x="77" y="288"/>
                  </a:lnTo>
                  <a:lnTo>
                    <a:pt x="245" y="44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551" name="Freeform 7"/>
            <p:cNvSpPr>
              <a:spLocks/>
            </p:cNvSpPr>
            <p:nvPr/>
          </p:nvSpPr>
          <p:spPr bwMode="auto">
            <a:xfrm>
              <a:off x="1066" y="2123"/>
              <a:ext cx="653" cy="570"/>
            </a:xfrm>
            <a:custGeom>
              <a:avLst/>
              <a:gdLst>
                <a:gd name="T0" fmla="*/ 652 w 653"/>
                <a:gd name="T1" fmla="*/ 174 h 570"/>
                <a:gd name="T2" fmla="*/ 572 w 653"/>
                <a:gd name="T3" fmla="*/ 157 h 570"/>
                <a:gd name="T4" fmla="*/ 516 w 653"/>
                <a:gd name="T5" fmla="*/ 146 h 570"/>
                <a:gd name="T6" fmla="*/ 481 w 653"/>
                <a:gd name="T7" fmla="*/ 134 h 570"/>
                <a:gd name="T8" fmla="*/ 471 w 653"/>
                <a:gd name="T9" fmla="*/ 109 h 570"/>
                <a:gd name="T10" fmla="*/ 452 w 653"/>
                <a:gd name="T11" fmla="*/ 92 h 570"/>
                <a:gd name="T12" fmla="*/ 429 w 653"/>
                <a:gd name="T13" fmla="*/ 90 h 570"/>
                <a:gd name="T14" fmla="*/ 387 w 653"/>
                <a:gd name="T15" fmla="*/ 87 h 570"/>
                <a:gd name="T16" fmla="*/ 354 w 653"/>
                <a:gd name="T17" fmla="*/ 73 h 570"/>
                <a:gd name="T18" fmla="*/ 354 w 653"/>
                <a:gd name="T19" fmla="*/ 57 h 570"/>
                <a:gd name="T20" fmla="*/ 319 w 653"/>
                <a:gd name="T21" fmla="*/ 28 h 570"/>
                <a:gd name="T22" fmla="*/ 272 w 653"/>
                <a:gd name="T23" fmla="*/ 5 h 570"/>
                <a:gd name="T24" fmla="*/ 238 w 653"/>
                <a:gd name="T25" fmla="*/ 0 h 570"/>
                <a:gd name="T26" fmla="*/ 203 w 653"/>
                <a:gd name="T27" fmla="*/ 0 h 570"/>
                <a:gd name="T28" fmla="*/ 174 w 653"/>
                <a:gd name="T29" fmla="*/ 0 h 570"/>
                <a:gd name="T30" fmla="*/ 130 w 653"/>
                <a:gd name="T31" fmla="*/ 47 h 570"/>
                <a:gd name="T32" fmla="*/ 68 w 653"/>
                <a:gd name="T33" fmla="*/ 130 h 570"/>
                <a:gd name="T34" fmla="*/ 21 w 653"/>
                <a:gd name="T35" fmla="*/ 199 h 570"/>
                <a:gd name="T36" fmla="*/ 7 w 653"/>
                <a:gd name="T37" fmla="*/ 242 h 570"/>
                <a:gd name="T38" fmla="*/ 3 w 653"/>
                <a:gd name="T39" fmla="*/ 284 h 570"/>
                <a:gd name="T40" fmla="*/ 0 w 653"/>
                <a:gd name="T41" fmla="*/ 314 h 570"/>
                <a:gd name="T42" fmla="*/ 5 w 653"/>
                <a:gd name="T43" fmla="*/ 347 h 570"/>
                <a:gd name="T44" fmla="*/ 27 w 653"/>
                <a:gd name="T45" fmla="*/ 380 h 570"/>
                <a:gd name="T46" fmla="*/ 74 w 653"/>
                <a:gd name="T47" fmla="*/ 430 h 570"/>
                <a:gd name="T48" fmla="*/ 97 w 653"/>
                <a:gd name="T49" fmla="*/ 455 h 570"/>
                <a:gd name="T50" fmla="*/ 135 w 653"/>
                <a:gd name="T51" fmla="*/ 466 h 570"/>
                <a:gd name="T52" fmla="*/ 174 w 653"/>
                <a:gd name="T53" fmla="*/ 471 h 570"/>
                <a:gd name="T54" fmla="*/ 198 w 653"/>
                <a:gd name="T55" fmla="*/ 488 h 570"/>
                <a:gd name="T56" fmla="*/ 217 w 653"/>
                <a:gd name="T57" fmla="*/ 507 h 570"/>
                <a:gd name="T58" fmla="*/ 240 w 653"/>
                <a:gd name="T59" fmla="*/ 525 h 570"/>
                <a:gd name="T60" fmla="*/ 274 w 653"/>
                <a:gd name="T61" fmla="*/ 551 h 570"/>
                <a:gd name="T62" fmla="*/ 344 w 653"/>
                <a:gd name="T63" fmla="*/ 565 h 570"/>
                <a:gd name="T64" fmla="*/ 413 w 653"/>
                <a:gd name="T65" fmla="*/ 569 h 570"/>
                <a:gd name="T66" fmla="*/ 652 w 653"/>
                <a:gd name="T67" fmla="*/ 174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53" h="570">
                  <a:moveTo>
                    <a:pt x="652" y="174"/>
                  </a:moveTo>
                  <a:lnTo>
                    <a:pt x="572" y="157"/>
                  </a:lnTo>
                  <a:lnTo>
                    <a:pt x="516" y="146"/>
                  </a:lnTo>
                  <a:lnTo>
                    <a:pt x="481" y="134"/>
                  </a:lnTo>
                  <a:lnTo>
                    <a:pt x="471" y="109"/>
                  </a:lnTo>
                  <a:lnTo>
                    <a:pt x="452" y="92"/>
                  </a:lnTo>
                  <a:lnTo>
                    <a:pt x="429" y="90"/>
                  </a:lnTo>
                  <a:lnTo>
                    <a:pt x="387" y="87"/>
                  </a:lnTo>
                  <a:lnTo>
                    <a:pt x="354" y="73"/>
                  </a:lnTo>
                  <a:lnTo>
                    <a:pt x="354" y="57"/>
                  </a:lnTo>
                  <a:lnTo>
                    <a:pt x="319" y="28"/>
                  </a:lnTo>
                  <a:lnTo>
                    <a:pt x="272" y="5"/>
                  </a:lnTo>
                  <a:lnTo>
                    <a:pt x="238" y="0"/>
                  </a:lnTo>
                  <a:lnTo>
                    <a:pt x="203" y="0"/>
                  </a:lnTo>
                  <a:lnTo>
                    <a:pt x="174" y="0"/>
                  </a:lnTo>
                  <a:lnTo>
                    <a:pt x="130" y="47"/>
                  </a:lnTo>
                  <a:lnTo>
                    <a:pt x="68" y="130"/>
                  </a:lnTo>
                  <a:lnTo>
                    <a:pt x="21" y="199"/>
                  </a:lnTo>
                  <a:lnTo>
                    <a:pt x="7" y="242"/>
                  </a:lnTo>
                  <a:lnTo>
                    <a:pt x="3" y="284"/>
                  </a:lnTo>
                  <a:lnTo>
                    <a:pt x="0" y="314"/>
                  </a:lnTo>
                  <a:lnTo>
                    <a:pt x="5" y="347"/>
                  </a:lnTo>
                  <a:lnTo>
                    <a:pt x="27" y="380"/>
                  </a:lnTo>
                  <a:lnTo>
                    <a:pt x="74" y="430"/>
                  </a:lnTo>
                  <a:lnTo>
                    <a:pt x="97" y="455"/>
                  </a:lnTo>
                  <a:lnTo>
                    <a:pt x="135" y="466"/>
                  </a:lnTo>
                  <a:lnTo>
                    <a:pt x="174" y="471"/>
                  </a:lnTo>
                  <a:lnTo>
                    <a:pt x="198" y="488"/>
                  </a:lnTo>
                  <a:lnTo>
                    <a:pt x="217" y="507"/>
                  </a:lnTo>
                  <a:lnTo>
                    <a:pt x="240" y="525"/>
                  </a:lnTo>
                  <a:lnTo>
                    <a:pt x="274" y="551"/>
                  </a:lnTo>
                  <a:lnTo>
                    <a:pt x="344" y="565"/>
                  </a:lnTo>
                  <a:lnTo>
                    <a:pt x="413" y="569"/>
                  </a:lnTo>
                  <a:lnTo>
                    <a:pt x="652" y="174"/>
                  </a:lnTo>
                </a:path>
              </a:pathLst>
            </a:custGeom>
            <a:solidFill>
              <a:srgbClr val="0000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552" name="Freeform 8"/>
            <p:cNvSpPr>
              <a:spLocks/>
            </p:cNvSpPr>
            <p:nvPr/>
          </p:nvSpPr>
          <p:spPr bwMode="auto">
            <a:xfrm>
              <a:off x="1527" y="1829"/>
              <a:ext cx="876" cy="678"/>
            </a:xfrm>
            <a:custGeom>
              <a:avLst/>
              <a:gdLst>
                <a:gd name="T0" fmla="*/ 825 w 876"/>
                <a:gd name="T1" fmla="*/ 604 h 678"/>
                <a:gd name="T2" fmla="*/ 869 w 876"/>
                <a:gd name="T3" fmla="*/ 569 h 678"/>
                <a:gd name="T4" fmla="*/ 869 w 876"/>
                <a:gd name="T5" fmla="*/ 492 h 678"/>
                <a:gd name="T6" fmla="*/ 825 w 876"/>
                <a:gd name="T7" fmla="*/ 427 h 678"/>
                <a:gd name="T8" fmla="*/ 772 w 876"/>
                <a:gd name="T9" fmla="*/ 398 h 678"/>
                <a:gd name="T10" fmla="*/ 747 w 876"/>
                <a:gd name="T11" fmla="*/ 351 h 678"/>
                <a:gd name="T12" fmla="*/ 719 w 876"/>
                <a:gd name="T13" fmla="*/ 337 h 678"/>
                <a:gd name="T14" fmla="*/ 634 w 876"/>
                <a:gd name="T15" fmla="*/ 304 h 678"/>
                <a:gd name="T16" fmla="*/ 687 w 876"/>
                <a:gd name="T17" fmla="*/ 276 h 678"/>
                <a:gd name="T18" fmla="*/ 698 w 876"/>
                <a:gd name="T19" fmla="*/ 258 h 678"/>
                <a:gd name="T20" fmla="*/ 698 w 876"/>
                <a:gd name="T21" fmla="*/ 236 h 678"/>
                <a:gd name="T22" fmla="*/ 655 w 876"/>
                <a:gd name="T23" fmla="*/ 210 h 678"/>
                <a:gd name="T24" fmla="*/ 705 w 876"/>
                <a:gd name="T25" fmla="*/ 201 h 678"/>
                <a:gd name="T26" fmla="*/ 772 w 876"/>
                <a:gd name="T27" fmla="*/ 173 h 678"/>
                <a:gd name="T28" fmla="*/ 795 w 876"/>
                <a:gd name="T29" fmla="*/ 112 h 678"/>
                <a:gd name="T30" fmla="*/ 777 w 876"/>
                <a:gd name="T31" fmla="*/ 74 h 678"/>
                <a:gd name="T32" fmla="*/ 726 w 876"/>
                <a:gd name="T33" fmla="*/ 44 h 678"/>
                <a:gd name="T34" fmla="*/ 628 w 876"/>
                <a:gd name="T35" fmla="*/ 30 h 678"/>
                <a:gd name="T36" fmla="*/ 506 w 876"/>
                <a:gd name="T37" fmla="*/ 44 h 678"/>
                <a:gd name="T38" fmla="*/ 428 w 876"/>
                <a:gd name="T39" fmla="*/ 44 h 678"/>
                <a:gd name="T40" fmla="*/ 320 w 876"/>
                <a:gd name="T41" fmla="*/ 9 h 678"/>
                <a:gd name="T42" fmla="*/ 220 w 876"/>
                <a:gd name="T43" fmla="*/ 0 h 678"/>
                <a:gd name="T44" fmla="*/ 125 w 876"/>
                <a:gd name="T45" fmla="*/ 21 h 678"/>
                <a:gd name="T46" fmla="*/ 62 w 876"/>
                <a:gd name="T47" fmla="*/ 65 h 678"/>
                <a:gd name="T48" fmla="*/ 20 w 876"/>
                <a:gd name="T49" fmla="*/ 119 h 678"/>
                <a:gd name="T50" fmla="*/ 0 w 876"/>
                <a:gd name="T51" fmla="*/ 182 h 678"/>
                <a:gd name="T52" fmla="*/ 20 w 876"/>
                <a:gd name="T53" fmla="*/ 299 h 678"/>
                <a:gd name="T54" fmla="*/ 125 w 876"/>
                <a:gd name="T55" fmla="*/ 365 h 678"/>
                <a:gd name="T56" fmla="*/ 173 w 876"/>
                <a:gd name="T57" fmla="*/ 417 h 678"/>
                <a:gd name="T58" fmla="*/ 170 w 876"/>
                <a:gd name="T59" fmla="*/ 557 h 678"/>
                <a:gd name="T60" fmla="*/ 610 w 876"/>
                <a:gd name="T61" fmla="*/ 677 h 678"/>
                <a:gd name="T62" fmla="*/ 671 w 876"/>
                <a:gd name="T63" fmla="*/ 602 h 678"/>
                <a:gd name="T64" fmla="*/ 789 w 876"/>
                <a:gd name="T65" fmla="*/ 609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76" h="678">
                  <a:moveTo>
                    <a:pt x="789" y="609"/>
                  </a:moveTo>
                  <a:lnTo>
                    <a:pt x="825" y="604"/>
                  </a:lnTo>
                  <a:lnTo>
                    <a:pt x="851" y="590"/>
                  </a:lnTo>
                  <a:lnTo>
                    <a:pt x="869" y="569"/>
                  </a:lnTo>
                  <a:lnTo>
                    <a:pt x="875" y="536"/>
                  </a:lnTo>
                  <a:lnTo>
                    <a:pt x="869" y="492"/>
                  </a:lnTo>
                  <a:lnTo>
                    <a:pt x="845" y="451"/>
                  </a:lnTo>
                  <a:lnTo>
                    <a:pt x="825" y="427"/>
                  </a:lnTo>
                  <a:lnTo>
                    <a:pt x="792" y="408"/>
                  </a:lnTo>
                  <a:lnTo>
                    <a:pt x="772" y="398"/>
                  </a:lnTo>
                  <a:lnTo>
                    <a:pt x="761" y="380"/>
                  </a:lnTo>
                  <a:lnTo>
                    <a:pt x="747" y="351"/>
                  </a:lnTo>
                  <a:lnTo>
                    <a:pt x="734" y="341"/>
                  </a:lnTo>
                  <a:lnTo>
                    <a:pt x="719" y="337"/>
                  </a:lnTo>
                  <a:lnTo>
                    <a:pt x="669" y="323"/>
                  </a:lnTo>
                  <a:lnTo>
                    <a:pt x="634" y="304"/>
                  </a:lnTo>
                  <a:lnTo>
                    <a:pt x="607" y="292"/>
                  </a:lnTo>
                  <a:lnTo>
                    <a:pt x="687" y="276"/>
                  </a:lnTo>
                  <a:lnTo>
                    <a:pt x="693" y="268"/>
                  </a:lnTo>
                  <a:lnTo>
                    <a:pt x="698" y="258"/>
                  </a:lnTo>
                  <a:lnTo>
                    <a:pt x="702" y="246"/>
                  </a:lnTo>
                  <a:lnTo>
                    <a:pt x="698" y="236"/>
                  </a:lnTo>
                  <a:lnTo>
                    <a:pt x="673" y="222"/>
                  </a:lnTo>
                  <a:lnTo>
                    <a:pt x="655" y="210"/>
                  </a:lnTo>
                  <a:lnTo>
                    <a:pt x="677" y="208"/>
                  </a:lnTo>
                  <a:lnTo>
                    <a:pt x="705" y="201"/>
                  </a:lnTo>
                  <a:lnTo>
                    <a:pt x="745" y="192"/>
                  </a:lnTo>
                  <a:lnTo>
                    <a:pt x="772" y="173"/>
                  </a:lnTo>
                  <a:lnTo>
                    <a:pt x="787" y="147"/>
                  </a:lnTo>
                  <a:lnTo>
                    <a:pt x="795" y="112"/>
                  </a:lnTo>
                  <a:lnTo>
                    <a:pt x="789" y="91"/>
                  </a:lnTo>
                  <a:lnTo>
                    <a:pt x="777" y="74"/>
                  </a:lnTo>
                  <a:lnTo>
                    <a:pt x="755" y="59"/>
                  </a:lnTo>
                  <a:lnTo>
                    <a:pt x="726" y="44"/>
                  </a:lnTo>
                  <a:lnTo>
                    <a:pt x="679" y="35"/>
                  </a:lnTo>
                  <a:lnTo>
                    <a:pt x="628" y="30"/>
                  </a:lnTo>
                  <a:lnTo>
                    <a:pt x="557" y="32"/>
                  </a:lnTo>
                  <a:lnTo>
                    <a:pt x="506" y="44"/>
                  </a:lnTo>
                  <a:lnTo>
                    <a:pt x="463" y="53"/>
                  </a:lnTo>
                  <a:lnTo>
                    <a:pt x="428" y="44"/>
                  </a:lnTo>
                  <a:lnTo>
                    <a:pt x="365" y="30"/>
                  </a:lnTo>
                  <a:lnTo>
                    <a:pt x="320" y="9"/>
                  </a:lnTo>
                  <a:lnTo>
                    <a:pt x="273" y="0"/>
                  </a:lnTo>
                  <a:lnTo>
                    <a:pt x="220" y="0"/>
                  </a:lnTo>
                  <a:lnTo>
                    <a:pt x="170" y="6"/>
                  </a:lnTo>
                  <a:lnTo>
                    <a:pt x="125" y="21"/>
                  </a:lnTo>
                  <a:lnTo>
                    <a:pt x="94" y="40"/>
                  </a:lnTo>
                  <a:lnTo>
                    <a:pt x="62" y="65"/>
                  </a:lnTo>
                  <a:lnTo>
                    <a:pt x="35" y="89"/>
                  </a:lnTo>
                  <a:lnTo>
                    <a:pt x="20" y="119"/>
                  </a:lnTo>
                  <a:lnTo>
                    <a:pt x="10" y="145"/>
                  </a:lnTo>
                  <a:lnTo>
                    <a:pt x="0" y="182"/>
                  </a:lnTo>
                  <a:lnTo>
                    <a:pt x="0" y="241"/>
                  </a:lnTo>
                  <a:lnTo>
                    <a:pt x="20" y="299"/>
                  </a:lnTo>
                  <a:lnTo>
                    <a:pt x="57" y="344"/>
                  </a:lnTo>
                  <a:lnTo>
                    <a:pt x="125" y="365"/>
                  </a:lnTo>
                  <a:lnTo>
                    <a:pt x="155" y="389"/>
                  </a:lnTo>
                  <a:lnTo>
                    <a:pt x="173" y="417"/>
                  </a:lnTo>
                  <a:lnTo>
                    <a:pt x="175" y="461"/>
                  </a:lnTo>
                  <a:lnTo>
                    <a:pt x="170" y="557"/>
                  </a:lnTo>
                  <a:lnTo>
                    <a:pt x="184" y="673"/>
                  </a:lnTo>
                  <a:lnTo>
                    <a:pt x="610" y="677"/>
                  </a:lnTo>
                  <a:lnTo>
                    <a:pt x="630" y="618"/>
                  </a:lnTo>
                  <a:lnTo>
                    <a:pt x="671" y="602"/>
                  </a:lnTo>
                  <a:lnTo>
                    <a:pt x="742" y="604"/>
                  </a:lnTo>
                  <a:lnTo>
                    <a:pt x="789" y="609"/>
                  </a:lnTo>
                </a:path>
              </a:pathLst>
            </a:custGeom>
            <a:solidFill>
              <a:srgbClr val="FFC08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553" name="Freeform 9"/>
            <p:cNvSpPr>
              <a:spLocks/>
            </p:cNvSpPr>
            <p:nvPr/>
          </p:nvSpPr>
          <p:spPr bwMode="auto">
            <a:xfrm>
              <a:off x="1953" y="1911"/>
              <a:ext cx="101" cy="40"/>
            </a:xfrm>
            <a:custGeom>
              <a:avLst/>
              <a:gdLst>
                <a:gd name="T0" fmla="*/ 69 w 101"/>
                <a:gd name="T1" fmla="*/ 6 h 40"/>
                <a:gd name="T2" fmla="*/ 44 w 101"/>
                <a:gd name="T3" fmla="*/ 17 h 40"/>
                <a:gd name="T4" fmla="*/ 0 w 101"/>
                <a:gd name="T5" fmla="*/ 0 h 40"/>
                <a:gd name="T6" fmla="*/ 48 w 101"/>
                <a:gd name="T7" fmla="*/ 39 h 40"/>
                <a:gd name="T8" fmla="*/ 67 w 101"/>
                <a:gd name="T9" fmla="*/ 37 h 40"/>
                <a:gd name="T10" fmla="*/ 95 w 101"/>
                <a:gd name="T11" fmla="*/ 25 h 40"/>
                <a:gd name="T12" fmla="*/ 100 w 101"/>
                <a:gd name="T13" fmla="*/ 15 h 40"/>
                <a:gd name="T14" fmla="*/ 95 w 101"/>
                <a:gd name="T15" fmla="*/ 8 h 40"/>
                <a:gd name="T16" fmla="*/ 82 w 101"/>
                <a:gd name="T17" fmla="*/ 3 h 40"/>
                <a:gd name="T18" fmla="*/ 69 w 101"/>
                <a:gd name="T19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40">
                  <a:moveTo>
                    <a:pt x="69" y="6"/>
                  </a:moveTo>
                  <a:lnTo>
                    <a:pt x="44" y="17"/>
                  </a:lnTo>
                  <a:lnTo>
                    <a:pt x="0" y="0"/>
                  </a:lnTo>
                  <a:lnTo>
                    <a:pt x="48" y="39"/>
                  </a:lnTo>
                  <a:lnTo>
                    <a:pt x="67" y="37"/>
                  </a:lnTo>
                  <a:lnTo>
                    <a:pt x="95" y="25"/>
                  </a:lnTo>
                  <a:lnTo>
                    <a:pt x="100" y="15"/>
                  </a:lnTo>
                  <a:lnTo>
                    <a:pt x="95" y="8"/>
                  </a:lnTo>
                  <a:lnTo>
                    <a:pt x="82" y="3"/>
                  </a:lnTo>
                  <a:lnTo>
                    <a:pt x="69" y="6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554" name="Freeform 10"/>
            <p:cNvSpPr>
              <a:spLocks/>
            </p:cNvSpPr>
            <p:nvPr/>
          </p:nvSpPr>
          <p:spPr bwMode="auto">
            <a:xfrm>
              <a:off x="2109" y="2078"/>
              <a:ext cx="26" cy="84"/>
            </a:xfrm>
            <a:custGeom>
              <a:avLst/>
              <a:gdLst>
                <a:gd name="T0" fmla="*/ 7 w 26"/>
                <a:gd name="T1" fmla="*/ 0 h 84"/>
                <a:gd name="T2" fmla="*/ 12 w 26"/>
                <a:gd name="T3" fmla="*/ 6 h 84"/>
                <a:gd name="T4" fmla="*/ 18 w 26"/>
                <a:gd name="T5" fmla="*/ 13 h 84"/>
                <a:gd name="T6" fmla="*/ 22 w 26"/>
                <a:gd name="T7" fmla="*/ 21 h 84"/>
                <a:gd name="T8" fmla="*/ 25 w 26"/>
                <a:gd name="T9" fmla="*/ 30 h 84"/>
                <a:gd name="T10" fmla="*/ 25 w 26"/>
                <a:gd name="T11" fmla="*/ 42 h 84"/>
                <a:gd name="T12" fmla="*/ 25 w 26"/>
                <a:gd name="T13" fmla="*/ 50 h 84"/>
                <a:gd name="T14" fmla="*/ 22 w 26"/>
                <a:gd name="T15" fmla="*/ 60 h 84"/>
                <a:gd name="T16" fmla="*/ 15 w 26"/>
                <a:gd name="T17" fmla="*/ 70 h 84"/>
                <a:gd name="T18" fmla="*/ 11 w 26"/>
                <a:gd name="T19" fmla="*/ 75 h 84"/>
                <a:gd name="T20" fmla="*/ 5 w 26"/>
                <a:gd name="T21" fmla="*/ 81 h 84"/>
                <a:gd name="T22" fmla="*/ 0 w 26"/>
                <a:gd name="T23" fmla="*/ 8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84">
                  <a:moveTo>
                    <a:pt x="7" y="0"/>
                  </a:moveTo>
                  <a:lnTo>
                    <a:pt x="12" y="6"/>
                  </a:lnTo>
                  <a:lnTo>
                    <a:pt x="18" y="13"/>
                  </a:lnTo>
                  <a:lnTo>
                    <a:pt x="22" y="21"/>
                  </a:lnTo>
                  <a:lnTo>
                    <a:pt x="25" y="30"/>
                  </a:lnTo>
                  <a:lnTo>
                    <a:pt x="25" y="42"/>
                  </a:lnTo>
                  <a:lnTo>
                    <a:pt x="25" y="50"/>
                  </a:lnTo>
                  <a:lnTo>
                    <a:pt x="22" y="60"/>
                  </a:lnTo>
                  <a:lnTo>
                    <a:pt x="15" y="70"/>
                  </a:lnTo>
                  <a:lnTo>
                    <a:pt x="11" y="75"/>
                  </a:lnTo>
                  <a:lnTo>
                    <a:pt x="5" y="81"/>
                  </a:lnTo>
                  <a:lnTo>
                    <a:pt x="0" y="83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555" name="Freeform 11"/>
            <p:cNvSpPr>
              <a:spLocks/>
            </p:cNvSpPr>
            <p:nvPr/>
          </p:nvSpPr>
          <p:spPr bwMode="auto">
            <a:xfrm>
              <a:off x="1482" y="1896"/>
              <a:ext cx="507" cy="356"/>
            </a:xfrm>
            <a:custGeom>
              <a:avLst/>
              <a:gdLst>
                <a:gd name="T0" fmla="*/ 493 w 507"/>
                <a:gd name="T1" fmla="*/ 91 h 356"/>
                <a:gd name="T2" fmla="*/ 501 w 507"/>
                <a:gd name="T3" fmla="*/ 114 h 356"/>
                <a:gd name="T4" fmla="*/ 506 w 507"/>
                <a:gd name="T5" fmla="*/ 127 h 356"/>
                <a:gd name="T6" fmla="*/ 476 w 507"/>
                <a:gd name="T7" fmla="*/ 142 h 356"/>
                <a:gd name="T8" fmla="*/ 456 w 507"/>
                <a:gd name="T9" fmla="*/ 146 h 356"/>
                <a:gd name="T10" fmla="*/ 429 w 507"/>
                <a:gd name="T11" fmla="*/ 139 h 356"/>
                <a:gd name="T12" fmla="*/ 411 w 507"/>
                <a:gd name="T13" fmla="*/ 137 h 356"/>
                <a:gd name="T14" fmla="*/ 385 w 507"/>
                <a:gd name="T15" fmla="*/ 138 h 356"/>
                <a:gd name="T16" fmla="*/ 364 w 507"/>
                <a:gd name="T17" fmla="*/ 144 h 356"/>
                <a:gd name="T18" fmla="*/ 353 w 507"/>
                <a:gd name="T19" fmla="*/ 154 h 356"/>
                <a:gd name="T20" fmla="*/ 345 w 507"/>
                <a:gd name="T21" fmla="*/ 167 h 356"/>
                <a:gd name="T22" fmla="*/ 340 w 507"/>
                <a:gd name="T23" fmla="*/ 186 h 356"/>
                <a:gd name="T24" fmla="*/ 340 w 507"/>
                <a:gd name="T25" fmla="*/ 210 h 356"/>
                <a:gd name="T26" fmla="*/ 349 w 507"/>
                <a:gd name="T27" fmla="*/ 240 h 356"/>
                <a:gd name="T28" fmla="*/ 368 w 507"/>
                <a:gd name="T29" fmla="*/ 269 h 356"/>
                <a:gd name="T30" fmla="*/ 389 w 507"/>
                <a:gd name="T31" fmla="*/ 287 h 356"/>
                <a:gd name="T32" fmla="*/ 403 w 507"/>
                <a:gd name="T33" fmla="*/ 300 h 356"/>
                <a:gd name="T34" fmla="*/ 420 w 507"/>
                <a:gd name="T35" fmla="*/ 310 h 356"/>
                <a:gd name="T36" fmla="*/ 436 w 507"/>
                <a:gd name="T37" fmla="*/ 321 h 356"/>
                <a:gd name="T38" fmla="*/ 444 w 507"/>
                <a:gd name="T39" fmla="*/ 323 h 356"/>
                <a:gd name="T40" fmla="*/ 412 w 507"/>
                <a:gd name="T41" fmla="*/ 331 h 356"/>
                <a:gd name="T42" fmla="*/ 364 w 507"/>
                <a:gd name="T43" fmla="*/ 339 h 356"/>
                <a:gd name="T44" fmla="*/ 305 w 507"/>
                <a:gd name="T45" fmla="*/ 344 h 356"/>
                <a:gd name="T46" fmla="*/ 248 w 507"/>
                <a:gd name="T47" fmla="*/ 345 h 356"/>
                <a:gd name="T48" fmla="*/ 196 w 507"/>
                <a:gd name="T49" fmla="*/ 351 h 356"/>
                <a:gd name="T50" fmla="*/ 170 w 507"/>
                <a:gd name="T51" fmla="*/ 355 h 356"/>
                <a:gd name="T52" fmla="*/ 148 w 507"/>
                <a:gd name="T53" fmla="*/ 355 h 356"/>
                <a:gd name="T54" fmla="*/ 127 w 507"/>
                <a:gd name="T55" fmla="*/ 351 h 356"/>
                <a:gd name="T56" fmla="*/ 100 w 507"/>
                <a:gd name="T57" fmla="*/ 336 h 356"/>
                <a:gd name="T58" fmla="*/ 74 w 507"/>
                <a:gd name="T59" fmla="*/ 310 h 356"/>
                <a:gd name="T60" fmla="*/ 42 w 507"/>
                <a:gd name="T61" fmla="*/ 274 h 356"/>
                <a:gd name="T62" fmla="*/ 15 w 507"/>
                <a:gd name="T63" fmla="*/ 244 h 356"/>
                <a:gd name="T64" fmla="*/ 5 w 507"/>
                <a:gd name="T65" fmla="*/ 219 h 356"/>
                <a:gd name="T66" fmla="*/ 0 w 507"/>
                <a:gd name="T67" fmla="*/ 195 h 356"/>
                <a:gd name="T68" fmla="*/ 1 w 507"/>
                <a:gd name="T69" fmla="*/ 170 h 356"/>
                <a:gd name="T70" fmla="*/ 14 w 507"/>
                <a:gd name="T71" fmla="*/ 146 h 356"/>
                <a:gd name="T72" fmla="*/ 28 w 507"/>
                <a:gd name="T73" fmla="*/ 120 h 356"/>
                <a:gd name="T74" fmla="*/ 42 w 507"/>
                <a:gd name="T75" fmla="*/ 101 h 356"/>
                <a:gd name="T76" fmla="*/ 50 w 507"/>
                <a:gd name="T77" fmla="*/ 94 h 356"/>
                <a:gd name="T78" fmla="*/ 74 w 507"/>
                <a:gd name="T79" fmla="*/ 99 h 356"/>
                <a:gd name="T80" fmla="*/ 98 w 507"/>
                <a:gd name="T81" fmla="*/ 112 h 356"/>
                <a:gd name="T82" fmla="*/ 119 w 507"/>
                <a:gd name="T83" fmla="*/ 125 h 356"/>
                <a:gd name="T84" fmla="*/ 125 w 507"/>
                <a:gd name="T85" fmla="*/ 125 h 356"/>
                <a:gd name="T86" fmla="*/ 141 w 507"/>
                <a:gd name="T87" fmla="*/ 120 h 356"/>
                <a:gd name="T88" fmla="*/ 158 w 507"/>
                <a:gd name="T89" fmla="*/ 111 h 356"/>
                <a:gd name="T90" fmla="*/ 169 w 507"/>
                <a:gd name="T91" fmla="*/ 103 h 356"/>
                <a:gd name="T92" fmla="*/ 191 w 507"/>
                <a:gd name="T93" fmla="*/ 82 h 356"/>
                <a:gd name="T94" fmla="*/ 212 w 507"/>
                <a:gd name="T95" fmla="*/ 53 h 356"/>
                <a:gd name="T96" fmla="*/ 231 w 507"/>
                <a:gd name="T97" fmla="*/ 32 h 356"/>
                <a:gd name="T98" fmla="*/ 258 w 507"/>
                <a:gd name="T99" fmla="*/ 11 h 356"/>
                <a:gd name="T100" fmla="*/ 283 w 507"/>
                <a:gd name="T101" fmla="*/ 0 h 356"/>
                <a:gd name="T102" fmla="*/ 306 w 507"/>
                <a:gd name="T103" fmla="*/ 0 h 356"/>
                <a:gd name="T104" fmla="*/ 326 w 507"/>
                <a:gd name="T105" fmla="*/ 0 h 356"/>
                <a:gd name="T106" fmla="*/ 347 w 507"/>
                <a:gd name="T107" fmla="*/ 5 h 356"/>
                <a:gd name="T108" fmla="*/ 373 w 507"/>
                <a:gd name="T109" fmla="*/ 15 h 356"/>
                <a:gd name="T110" fmla="*/ 386 w 507"/>
                <a:gd name="T111" fmla="*/ 26 h 356"/>
                <a:gd name="T112" fmla="*/ 408 w 507"/>
                <a:gd name="T113" fmla="*/ 40 h 356"/>
                <a:gd name="T114" fmla="*/ 427 w 507"/>
                <a:gd name="T115" fmla="*/ 57 h 356"/>
                <a:gd name="T116" fmla="*/ 446 w 507"/>
                <a:gd name="T117" fmla="*/ 68 h 356"/>
                <a:gd name="T118" fmla="*/ 470 w 507"/>
                <a:gd name="T119" fmla="*/ 83 h 356"/>
                <a:gd name="T120" fmla="*/ 493 w 507"/>
                <a:gd name="T121" fmla="*/ 91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7" h="356">
                  <a:moveTo>
                    <a:pt x="493" y="91"/>
                  </a:moveTo>
                  <a:lnTo>
                    <a:pt x="501" y="114"/>
                  </a:lnTo>
                  <a:lnTo>
                    <a:pt x="506" y="127"/>
                  </a:lnTo>
                  <a:lnTo>
                    <a:pt x="476" y="142"/>
                  </a:lnTo>
                  <a:lnTo>
                    <a:pt x="456" y="146"/>
                  </a:lnTo>
                  <a:lnTo>
                    <a:pt x="429" y="139"/>
                  </a:lnTo>
                  <a:lnTo>
                    <a:pt x="411" y="137"/>
                  </a:lnTo>
                  <a:lnTo>
                    <a:pt x="385" y="138"/>
                  </a:lnTo>
                  <a:lnTo>
                    <a:pt x="364" y="144"/>
                  </a:lnTo>
                  <a:lnTo>
                    <a:pt x="353" y="154"/>
                  </a:lnTo>
                  <a:lnTo>
                    <a:pt x="345" y="167"/>
                  </a:lnTo>
                  <a:lnTo>
                    <a:pt x="340" y="186"/>
                  </a:lnTo>
                  <a:lnTo>
                    <a:pt x="340" y="210"/>
                  </a:lnTo>
                  <a:lnTo>
                    <a:pt x="349" y="240"/>
                  </a:lnTo>
                  <a:lnTo>
                    <a:pt x="368" y="269"/>
                  </a:lnTo>
                  <a:lnTo>
                    <a:pt x="389" y="287"/>
                  </a:lnTo>
                  <a:lnTo>
                    <a:pt x="403" y="300"/>
                  </a:lnTo>
                  <a:lnTo>
                    <a:pt x="420" y="310"/>
                  </a:lnTo>
                  <a:lnTo>
                    <a:pt x="436" y="321"/>
                  </a:lnTo>
                  <a:lnTo>
                    <a:pt x="444" y="323"/>
                  </a:lnTo>
                  <a:lnTo>
                    <a:pt x="412" y="331"/>
                  </a:lnTo>
                  <a:lnTo>
                    <a:pt x="364" y="339"/>
                  </a:lnTo>
                  <a:lnTo>
                    <a:pt x="305" y="344"/>
                  </a:lnTo>
                  <a:lnTo>
                    <a:pt x="248" y="345"/>
                  </a:lnTo>
                  <a:lnTo>
                    <a:pt x="196" y="351"/>
                  </a:lnTo>
                  <a:lnTo>
                    <a:pt x="170" y="355"/>
                  </a:lnTo>
                  <a:lnTo>
                    <a:pt x="148" y="355"/>
                  </a:lnTo>
                  <a:lnTo>
                    <a:pt x="127" y="351"/>
                  </a:lnTo>
                  <a:lnTo>
                    <a:pt x="100" y="336"/>
                  </a:lnTo>
                  <a:lnTo>
                    <a:pt x="74" y="310"/>
                  </a:lnTo>
                  <a:lnTo>
                    <a:pt x="42" y="274"/>
                  </a:lnTo>
                  <a:lnTo>
                    <a:pt x="15" y="244"/>
                  </a:lnTo>
                  <a:lnTo>
                    <a:pt x="5" y="219"/>
                  </a:lnTo>
                  <a:lnTo>
                    <a:pt x="0" y="195"/>
                  </a:lnTo>
                  <a:lnTo>
                    <a:pt x="1" y="170"/>
                  </a:lnTo>
                  <a:lnTo>
                    <a:pt x="14" y="146"/>
                  </a:lnTo>
                  <a:lnTo>
                    <a:pt x="28" y="120"/>
                  </a:lnTo>
                  <a:lnTo>
                    <a:pt x="42" y="101"/>
                  </a:lnTo>
                  <a:lnTo>
                    <a:pt x="50" y="94"/>
                  </a:lnTo>
                  <a:lnTo>
                    <a:pt x="74" y="99"/>
                  </a:lnTo>
                  <a:lnTo>
                    <a:pt x="98" y="112"/>
                  </a:lnTo>
                  <a:lnTo>
                    <a:pt x="119" y="125"/>
                  </a:lnTo>
                  <a:lnTo>
                    <a:pt x="125" y="125"/>
                  </a:lnTo>
                  <a:lnTo>
                    <a:pt x="141" y="120"/>
                  </a:lnTo>
                  <a:lnTo>
                    <a:pt x="158" y="111"/>
                  </a:lnTo>
                  <a:lnTo>
                    <a:pt x="169" y="103"/>
                  </a:lnTo>
                  <a:lnTo>
                    <a:pt x="191" y="82"/>
                  </a:lnTo>
                  <a:lnTo>
                    <a:pt x="212" y="53"/>
                  </a:lnTo>
                  <a:lnTo>
                    <a:pt x="231" y="32"/>
                  </a:lnTo>
                  <a:lnTo>
                    <a:pt x="258" y="11"/>
                  </a:lnTo>
                  <a:lnTo>
                    <a:pt x="283" y="0"/>
                  </a:lnTo>
                  <a:lnTo>
                    <a:pt x="306" y="0"/>
                  </a:lnTo>
                  <a:lnTo>
                    <a:pt x="326" y="0"/>
                  </a:lnTo>
                  <a:lnTo>
                    <a:pt x="347" y="5"/>
                  </a:lnTo>
                  <a:lnTo>
                    <a:pt x="373" y="15"/>
                  </a:lnTo>
                  <a:lnTo>
                    <a:pt x="386" y="26"/>
                  </a:lnTo>
                  <a:lnTo>
                    <a:pt x="408" y="40"/>
                  </a:lnTo>
                  <a:lnTo>
                    <a:pt x="427" y="57"/>
                  </a:lnTo>
                  <a:lnTo>
                    <a:pt x="446" y="68"/>
                  </a:lnTo>
                  <a:lnTo>
                    <a:pt x="470" y="83"/>
                  </a:lnTo>
                  <a:lnTo>
                    <a:pt x="493" y="91"/>
                  </a:lnTo>
                </a:path>
              </a:pathLst>
            </a:custGeom>
            <a:solidFill>
              <a:srgbClr val="804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556" name="Freeform 12"/>
            <p:cNvSpPr>
              <a:spLocks/>
            </p:cNvSpPr>
            <p:nvPr/>
          </p:nvSpPr>
          <p:spPr bwMode="auto">
            <a:xfrm>
              <a:off x="1653" y="2225"/>
              <a:ext cx="548" cy="152"/>
            </a:xfrm>
            <a:custGeom>
              <a:avLst/>
              <a:gdLst>
                <a:gd name="T0" fmla="*/ 547 w 548"/>
                <a:gd name="T1" fmla="*/ 151 h 152"/>
                <a:gd name="T2" fmla="*/ 521 w 548"/>
                <a:gd name="T3" fmla="*/ 112 h 152"/>
                <a:gd name="T4" fmla="*/ 491 w 548"/>
                <a:gd name="T5" fmla="*/ 76 h 152"/>
                <a:gd name="T6" fmla="*/ 458 w 548"/>
                <a:gd name="T7" fmla="*/ 51 h 152"/>
                <a:gd name="T8" fmla="*/ 399 w 548"/>
                <a:gd name="T9" fmla="*/ 23 h 152"/>
                <a:gd name="T10" fmla="*/ 326 w 548"/>
                <a:gd name="T11" fmla="*/ 7 h 152"/>
                <a:gd name="T12" fmla="*/ 242 w 548"/>
                <a:gd name="T13" fmla="*/ 2 h 152"/>
                <a:gd name="T14" fmla="*/ 176 w 548"/>
                <a:gd name="T15" fmla="*/ 0 h 152"/>
                <a:gd name="T16" fmla="*/ 90 w 548"/>
                <a:gd name="T17" fmla="*/ 0 h 152"/>
                <a:gd name="T18" fmla="*/ 44 w 548"/>
                <a:gd name="T19" fmla="*/ 4 h 152"/>
                <a:gd name="T20" fmla="*/ 37 w 548"/>
                <a:gd name="T21" fmla="*/ 16 h 152"/>
                <a:gd name="T22" fmla="*/ 13 w 548"/>
                <a:gd name="T23" fmla="*/ 65 h 152"/>
                <a:gd name="T24" fmla="*/ 0 w 548"/>
                <a:gd name="T25" fmla="*/ 102 h 152"/>
                <a:gd name="T26" fmla="*/ 547 w 548"/>
                <a:gd name="T27" fmla="*/ 15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8" h="152">
                  <a:moveTo>
                    <a:pt x="547" y="151"/>
                  </a:moveTo>
                  <a:lnTo>
                    <a:pt x="521" y="112"/>
                  </a:lnTo>
                  <a:lnTo>
                    <a:pt x="491" y="76"/>
                  </a:lnTo>
                  <a:lnTo>
                    <a:pt x="458" y="51"/>
                  </a:lnTo>
                  <a:lnTo>
                    <a:pt x="399" y="23"/>
                  </a:lnTo>
                  <a:lnTo>
                    <a:pt x="326" y="7"/>
                  </a:lnTo>
                  <a:lnTo>
                    <a:pt x="242" y="2"/>
                  </a:lnTo>
                  <a:lnTo>
                    <a:pt x="176" y="0"/>
                  </a:lnTo>
                  <a:lnTo>
                    <a:pt x="90" y="0"/>
                  </a:lnTo>
                  <a:lnTo>
                    <a:pt x="44" y="4"/>
                  </a:lnTo>
                  <a:lnTo>
                    <a:pt x="37" y="16"/>
                  </a:lnTo>
                  <a:lnTo>
                    <a:pt x="13" y="65"/>
                  </a:lnTo>
                  <a:lnTo>
                    <a:pt x="0" y="102"/>
                  </a:lnTo>
                  <a:lnTo>
                    <a:pt x="547" y="151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557" name="Freeform 13"/>
            <p:cNvSpPr>
              <a:spLocks/>
            </p:cNvSpPr>
            <p:nvPr/>
          </p:nvSpPr>
          <p:spPr bwMode="auto">
            <a:xfrm>
              <a:off x="1512" y="3612"/>
              <a:ext cx="1060" cy="263"/>
            </a:xfrm>
            <a:custGeom>
              <a:avLst/>
              <a:gdLst>
                <a:gd name="T0" fmla="*/ 866 w 1060"/>
                <a:gd name="T1" fmla="*/ 34 h 263"/>
                <a:gd name="T2" fmla="*/ 936 w 1060"/>
                <a:gd name="T3" fmla="*/ 65 h 263"/>
                <a:gd name="T4" fmla="*/ 985 w 1060"/>
                <a:gd name="T5" fmla="*/ 84 h 263"/>
                <a:gd name="T6" fmla="*/ 1019 w 1060"/>
                <a:gd name="T7" fmla="*/ 107 h 263"/>
                <a:gd name="T8" fmla="*/ 1048 w 1060"/>
                <a:gd name="T9" fmla="*/ 125 h 263"/>
                <a:gd name="T10" fmla="*/ 1059 w 1060"/>
                <a:gd name="T11" fmla="*/ 144 h 263"/>
                <a:gd name="T12" fmla="*/ 1054 w 1060"/>
                <a:gd name="T13" fmla="*/ 178 h 263"/>
                <a:gd name="T14" fmla="*/ 1040 w 1060"/>
                <a:gd name="T15" fmla="*/ 200 h 263"/>
                <a:gd name="T16" fmla="*/ 1019 w 1060"/>
                <a:gd name="T17" fmla="*/ 215 h 263"/>
                <a:gd name="T18" fmla="*/ 991 w 1060"/>
                <a:gd name="T19" fmla="*/ 228 h 263"/>
                <a:gd name="T20" fmla="*/ 932 w 1060"/>
                <a:gd name="T21" fmla="*/ 231 h 263"/>
                <a:gd name="T22" fmla="*/ 833 w 1060"/>
                <a:gd name="T23" fmla="*/ 234 h 263"/>
                <a:gd name="T24" fmla="*/ 675 w 1060"/>
                <a:gd name="T25" fmla="*/ 222 h 263"/>
                <a:gd name="T26" fmla="*/ 507 w 1060"/>
                <a:gd name="T27" fmla="*/ 193 h 263"/>
                <a:gd name="T28" fmla="*/ 390 w 1060"/>
                <a:gd name="T29" fmla="*/ 181 h 263"/>
                <a:gd name="T30" fmla="*/ 330 w 1060"/>
                <a:gd name="T31" fmla="*/ 172 h 263"/>
                <a:gd name="T32" fmla="*/ 334 w 1060"/>
                <a:gd name="T33" fmla="*/ 250 h 263"/>
                <a:gd name="T34" fmla="*/ 261 w 1060"/>
                <a:gd name="T35" fmla="*/ 262 h 263"/>
                <a:gd name="T36" fmla="*/ 130 w 1060"/>
                <a:gd name="T37" fmla="*/ 262 h 263"/>
                <a:gd name="T38" fmla="*/ 77 w 1060"/>
                <a:gd name="T39" fmla="*/ 262 h 263"/>
                <a:gd name="T40" fmla="*/ 49 w 1060"/>
                <a:gd name="T41" fmla="*/ 250 h 263"/>
                <a:gd name="T42" fmla="*/ 34 w 1060"/>
                <a:gd name="T43" fmla="*/ 234 h 263"/>
                <a:gd name="T44" fmla="*/ 3 w 1060"/>
                <a:gd name="T45" fmla="*/ 215 h 263"/>
                <a:gd name="T46" fmla="*/ 0 w 1060"/>
                <a:gd name="T47" fmla="*/ 196 h 263"/>
                <a:gd name="T48" fmla="*/ 0 w 1060"/>
                <a:gd name="T49" fmla="*/ 97 h 263"/>
                <a:gd name="T50" fmla="*/ 7 w 1060"/>
                <a:gd name="T51" fmla="*/ 50 h 263"/>
                <a:gd name="T52" fmla="*/ 31 w 1060"/>
                <a:gd name="T53" fmla="*/ 6 h 263"/>
                <a:gd name="T54" fmla="*/ 151 w 1060"/>
                <a:gd name="T55" fmla="*/ 31 h 263"/>
                <a:gd name="T56" fmla="*/ 299 w 1060"/>
                <a:gd name="T57" fmla="*/ 31 h 263"/>
                <a:gd name="T58" fmla="*/ 380 w 1060"/>
                <a:gd name="T59" fmla="*/ 25 h 263"/>
                <a:gd name="T60" fmla="*/ 425 w 1060"/>
                <a:gd name="T61" fmla="*/ 0 h 263"/>
                <a:gd name="T62" fmla="*/ 514 w 1060"/>
                <a:gd name="T63" fmla="*/ 0 h 263"/>
                <a:gd name="T64" fmla="*/ 711 w 1060"/>
                <a:gd name="T65" fmla="*/ 13 h 263"/>
                <a:gd name="T66" fmla="*/ 866 w 1060"/>
                <a:gd name="T67" fmla="*/ 3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0" h="263">
                  <a:moveTo>
                    <a:pt x="866" y="34"/>
                  </a:moveTo>
                  <a:lnTo>
                    <a:pt x="936" y="65"/>
                  </a:lnTo>
                  <a:lnTo>
                    <a:pt x="985" y="84"/>
                  </a:lnTo>
                  <a:lnTo>
                    <a:pt x="1019" y="107"/>
                  </a:lnTo>
                  <a:lnTo>
                    <a:pt x="1048" y="125"/>
                  </a:lnTo>
                  <a:lnTo>
                    <a:pt x="1059" y="144"/>
                  </a:lnTo>
                  <a:lnTo>
                    <a:pt x="1054" y="178"/>
                  </a:lnTo>
                  <a:lnTo>
                    <a:pt x="1040" y="200"/>
                  </a:lnTo>
                  <a:lnTo>
                    <a:pt x="1019" y="215"/>
                  </a:lnTo>
                  <a:lnTo>
                    <a:pt x="991" y="228"/>
                  </a:lnTo>
                  <a:lnTo>
                    <a:pt x="932" y="231"/>
                  </a:lnTo>
                  <a:lnTo>
                    <a:pt x="833" y="234"/>
                  </a:lnTo>
                  <a:lnTo>
                    <a:pt x="675" y="222"/>
                  </a:lnTo>
                  <a:lnTo>
                    <a:pt x="507" y="193"/>
                  </a:lnTo>
                  <a:lnTo>
                    <a:pt x="390" y="181"/>
                  </a:lnTo>
                  <a:lnTo>
                    <a:pt x="330" y="172"/>
                  </a:lnTo>
                  <a:lnTo>
                    <a:pt x="334" y="250"/>
                  </a:lnTo>
                  <a:lnTo>
                    <a:pt x="261" y="262"/>
                  </a:lnTo>
                  <a:lnTo>
                    <a:pt x="130" y="262"/>
                  </a:lnTo>
                  <a:lnTo>
                    <a:pt x="77" y="262"/>
                  </a:lnTo>
                  <a:lnTo>
                    <a:pt x="49" y="250"/>
                  </a:lnTo>
                  <a:lnTo>
                    <a:pt x="34" y="234"/>
                  </a:lnTo>
                  <a:lnTo>
                    <a:pt x="3" y="215"/>
                  </a:lnTo>
                  <a:lnTo>
                    <a:pt x="0" y="196"/>
                  </a:lnTo>
                  <a:lnTo>
                    <a:pt x="0" y="97"/>
                  </a:lnTo>
                  <a:lnTo>
                    <a:pt x="7" y="50"/>
                  </a:lnTo>
                  <a:lnTo>
                    <a:pt x="31" y="6"/>
                  </a:lnTo>
                  <a:lnTo>
                    <a:pt x="151" y="31"/>
                  </a:lnTo>
                  <a:lnTo>
                    <a:pt x="299" y="31"/>
                  </a:lnTo>
                  <a:lnTo>
                    <a:pt x="380" y="25"/>
                  </a:lnTo>
                  <a:lnTo>
                    <a:pt x="425" y="0"/>
                  </a:lnTo>
                  <a:lnTo>
                    <a:pt x="514" y="0"/>
                  </a:lnTo>
                  <a:lnTo>
                    <a:pt x="711" y="13"/>
                  </a:lnTo>
                  <a:lnTo>
                    <a:pt x="866" y="34"/>
                  </a:lnTo>
                </a:path>
              </a:pathLst>
            </a:custGeom>
            <a:solidFill>
              <a:srgbClr val="603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558" name="Freeform 14"/>
            <p:cNvSpPr>
              <a:spLocks/>
            </p:cNvSpPr>
            <p:nvPr/>
          </p:nvSpPr>
          <p:spPr bwMode="auto">
            <a:xfrm>
              <a:off x="1938" y="3668"/>
              <a:ext cx="1059" cy="264"/>
            </a:xfrm>
            <a:custGeom>
              <a:avLst/>
              <a:gdLst>
                <a:gd name="T0" fmla="*/ 865 w 1059"/>
                <a:gd name="T1" fmla="*/ 35 h 264"/>
                <a:gd name="T2" fmla="*/ 935 w 1059"/>
                <a:gd name="T3" fmla="*/ 66 h 264"/>
                <a:gd name="T4" fmla="*/ 983 w 1059"/>
                <a:gd name="T5" fmla="*/ 85 h 264"/>
                <a:gd name="T6" fmla="*/ 1019 w 1059"/>
                <a:gd name="T7" fmla="*/ 107 h 264"/>
                <a:gd name="T8" fmla="*/ 1047 w 1059"/>
                <a:gd name="T9" fmla="*/ 125 h 264"/>
                <a:gd name="T10" fmla="*/ 1058 w 1059"/>
                <a:gd name="T11" fmla="*/ 144 h 264"/>
                <a:gd name="T12" fmla="*/ 1054 w 1059"/>
                <a:gd name="T13" fmla="*/ 178 h 264"/>
                <a:gd name="T14" fmla="*/ 1039 w 1059"/>
                <a:gd name="T15" fmla="*/ 200 h 264"/>
                <a:gd name="T16" fmla="*/ 1019 w 1059"/>
                <a:gd name="T17" fmla="*/ 216 h 264"/>
                <a:gd name="T18" fmla="*/ 991 w 1059"/>
                <a:gd name="T19" fmla="*/ 229 h 264"/>
                <a:gd name="T20" fmla="*/ 931 w 1059"/>
                <a:gd name="T21" fmla="*/ 231 h 264"/>
                <a:gd name="T22" fmla="*/ 834 w 1059"/>
                <a:gd name="T23" fmla="*/ 234 h 264"/>
                <a:gd name="T24" fmla="*/ 675 w 1059"/>
                <a:gd name="T25" fmla="*/ 222 h 264"/>
                <a:gd name="T26" fmla="*/ 507 w 1059"/>
                <a:gd name="T27" fmla="*/ 194 h 264"/>
                <a:gd name="T28" fmla="*/ 391 w 1059"/>
                <a:gd name="T29" fmla="*/ 182 h 264"/>
                <a:gd name="T30" fmla="*/ 330 w 1059"/>
                <a:gd name="T31" fmla="*/ 172 h 264"/>
                <a:gd name="T32" fmla="*/ 335 w 1059"/>
                <a:gd name="T33" fmla="*/ 250 h 264"/>
                <a:gd name="T34" fmla="*/ 261 w 1059"/>
                <a:gd name="T35" fmla="*/ 263 h 264"/>
                <a:gd name="T36" fmla="*/ 130 w 1059"/>
                <a:gd name="T37" fmla="*/ 263 h 264"/>
                <a:gd name="T38" fmla="*/ 77 w 1059"/>
                <a:gd name="T39" fmla="*/ 263 h 264"/>
                <a:gd name="T40" fmla="*/ 50 w 1059"/>
                <a:gd name="T41" fmla="*/ 250 h 264"/>
                <a:gd name="T42" fmla="*/ 36 w 1059"/>
                <a:gd name="T43" fmla="*/ 234 h 264"/>
                <a:gd name="T44" fmla="*/ 3 w 1059"/>
                <a:gd name="T45" fmla="*/ 216 h 264"/>
                <a:gd name="T46" fmla="*/ 0 w 1059"/>
                <a:gd name="T47" fmla="*/ 197 h 264"/>
                <a:gd name="T48" fmla="*/ 0 w 1059"/>
                <a:gd name="T49" fmla="*/ 98 h 264"/>
                <a:gd name="T50" fmla="*/ 7 w 1059"/>
                <a:gd name="T51" fmla="*/ 51 h 264"/>
                <a:gd name="T52" fmla="*/ 32 w 1059"/>
                <a:gd name="T53" fmla="*/ 7 h 264"/>
                <a:gd name="T54" fmla="*/ 151 w 1059"/>
                <a:gd name="T55" fmla="*/ 32 h 264"/>
                <a:gd name="T56" fmla="*/ 299 w 1059"/>
                <a:gd name="T57" fmla="*/ 32 h 264"/>
                <a:gd name="T58" fmla="*/ 380 w 1059"/>
                <a:gd name="T59" fmla="*/ 25 h 264"/>
                <a:gd name="T60" fmla="*/ 426 w 1059"/>
                <a:gd name="T61" fmla="*/ 0 h 264"/>
                <a:gd name="T62" fmla="*/ 514 w 1059"/>
                <a:gd name="T63" fmla="*/ 0 h 264"/>
                <a:gd name="T64" fmla="*/ 710 w 1059"/>
                <a:gd name="T65" fmla="*/ 13 h 264"/>
                <a:gd name="T66" fmla="*/ 865 w 1059"/>
                <a:gd name="T67" fmla="*/ 3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9" h="264">
                  <a:moveTo>
                    <a:pt x="865" y="35"/>
                  </a:moveTo>
                  <a:lnTo>
                    <a:pt x="935" y="66"/>
                  </a:lnTo>
                  <a:lnTo>
                    <a:pt x="983" y="85"/>
                  </a:lnTo>
                  <a:lnTo>
                    <a:pt x="1019" y="107"/>
                  </a:lnTo>
                  <a:lnTo>
                    <a:pt x="1047" y="125"/>
                  </a:lnTo>
                  <a:lnTo>
                    <a:pt x="1058" y="144"/>
                  </a:lnTo>
                  <a:lnTo>
                    <a:pt x="1054" y="178"/>
                  </a:lnTo>
                  <a:lnTo>
                    <a:pt x="1039" y="200"/>
                  </a:lnTo>
                  <a:lnTo>
                    <a:pt x="1019" y="216"/>
                  </a:lnTo>
                  <a:lnTo>
                    <a:pt x="991" y="229"/>
                  </a:lnTo>
                  <a:lnTo>
                    <a:pt x="931" y="231"/>
                  </a:lnTo>
                  <a:lnTo>
                    <a:pt x="834" y="234"/>
                  </a:lnTo>
                  <a:lnTo>
                    <a:pt x="675" y="222"/>
                  </a:lnTo>
                  <a:lnTo>
                    <a:pt x="507" y="194"/>
                  </a:lnTo>
                  <a:lnTo>
                    <a:pt x="391" y="182"/>
                  </a:lnTo>
                  <a:lnTo>
                    <a:pt x="330" y="172"/>
                  </a:lnTo>
                  <a:lnTo>
                    <a:pt x="335" y="250"/>
                  </a:lnTo>
                  <a:lnTo>
                    <a:pt x="261" y="263"/>
                  </a:lnTo>
                  <a:lnTo>
                    <a:pt x="130" y="263"/>
                  </a:lnTo>
                  <a:lnTo>
                    <a:pt x="77" y="263"/>
                  </a:lnTo>
                  <a:lnTo>
                    <a:pt x="50" y="250"/>
                  </a:lnTo>
                  <a:lnTo>
                    <a:pt x="36" y="234"/>
                  </a:lnTo>
                  <a:lnTo>
                    <a:pt x="3" y="216"/>
                  </a:lnTo>
                  <a:lnTo>
                    <a:pt x="0" y="197"/>
                  </a:lnTo>
                  <a:lnTo>
                    <a:pt x="0" y="98"/>
                  </a:lnTo>
                  <a:lnTo>
                    <a:pt x="7" y="51"/>
                  </a:lnTo>
                  <a:lnTo>
                    <a:pt x="32" y="7"/>
                  </a:lnTo>
                  <a:lnTo>
                    <a:pt x="151" y="32"/>
                  </a:lnTo>
                  <a:lnTo>
                    <a:pt x="299" y="32"/>
                  </a:lnTo>
                  <a:lnTo>
                    <a:pt x="380" y="25"/>
                  </a:lnTo>
                  <a:lnTo>
                    <a:pt x="426" y="0"/>
                  </a:lnTo>
                  <a:lnTo>
                    <a:pt x="514" y="0"/>
                  </a:lnTo>
                  <a:lnTo>
                    <a:pt x="710" y="13"/>
                  </a:lnTo>
                  <a:lnTo>
                    <a:pt x="865" y="35"/>
                  </a:lnTo>
                </a:path>
              </a:pathLst>
            </a:custGeom>
            <a:solidFill>
              <a:srgbClr val="603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559" name="Freeform 15"/>
            <p:cNvSpPr>
              <a:spLocks/>
            </p:cNvSpPr>
            <p:nvPr/>
          </p:nvSpPr>
          <p:spPr bwMode="auto">
            <a:xfrm>
              <a:off x="1347" y="2865"/>
              <a:ext cx="1573" cy="963"/>
            </a:xfrm>
            <a:custGeom>
              <a:avLst/>
              <a:gdLst>
                <a:gd name="T0" fmla="*/ 1512 w 1573"/>
                <a:gd name="T1" fmla="*/ 303 h 963"/>
                <a:gd name="T2" fmla="*/ 1494 w 1573"/>
                <a:gd name="T3" fmla="*/ 390 h 963"/>
                <a:gd name="T4" fmla="*/ 1473 w 1573"/>
                <a:gd name="T5" fmla="*/ 475 h 963"/>
                <a:gd name="T6" fmla="*/ 1477 w 1573"/>
                <a:gd name="T7" fmla="*/ 528 h 963"/>
                <a:gd name="T8" fmla="*/ 1451 w 1573"/>
                <a:gd name="T9" fmla="*/ 585 h 963"/>
                <a:gd name="T10" fmla="*/ 1444 w 1573"/>
                <a:gd name="T11" fmla="*/ 609 h 963"/>
                <a:gd name="T12" fmla="*/ 1462 w 1573"/>
                <a:gd name="T13" fmla="*/ 655 h 963"/>
                <a:gd name="T14" fmla="*/ 1462 w 1573"/>
                <a:gd name="T15" fmla="*/ 674 h 963"/>
                <a:gd name="T16" fmla="*/ 1420 w 1573"/>
                <a:gd name="T17" fmla="*/ 702 h 963"/>
                <a:gd name="T18" fmla="*/ 1388 w 1573"/>
                <a:gd name="T19" fmla="*/ 725 h 963"/>
                <a:gd name="T20" fmla="*/ 1420 w 1573"/>
                <a:gd name="T21" fmla="*/ 747 h 963"/>
                <a:gd name="T22" fmla="*/ 1456 w 1573"/>
                <a:gd name="T23" fmla="*/ 800 h 963"/>
                <a:gd name="T24" fmla="*/ 1483 w 1573"/>
                <a:gd name="T25" fmla="*/ 834 h 963"/>
                <a:gd name="T26" fmla="*/ 1466 w 1573"/>
                <a:gd name="T27" fmla="*/ 866 h 963"/>
                <a:gd name="T28" fmla="*/ 1416 w 1573"/>
                <a:gd name="T29" fmla="*/ 881 h 963"/>
                <a:gd name="T30" fmla="*/ 1318 w 1573"/>
                <a:gd name="T31" fmla="*/ 900 h 963"/>
                <a:gd name="T32" fmla="*/ 1125 w 1573"/>
                <a:gd name="T33" fmla="*/ 927 h 963"/>
                <a:gd name="T34" fmla="*/ 963 w 1573"/>
                <a:gd name="T35" fmla="*/ 953 h 963"/>
                <a:gd name="T36" fmla="*/ 766 w 1573"/>
                <a:gd name="T37" fmla="*/ 962 h 963"/>
                <a:gd name="T38" fmla="*/ 629 w 1573"/>
                <a:gd name="T39" fmla="*/ 962 h 963"/>
                <a:gd name="T40" fmla="*/ 566 w 1573"/>
                <a:gd name="T41" fmla="*/ 953 h 963"/>
                <a:gd name="T42" fmla="*/ 527 w 1573"/>
                <a:gd name="T43" fmla="*/ 927 h 963"/>
                <a:gd name="T44" fmla="*/ 453 w 1573"/>
                <a:gd name="T45" fmla="*/ 930 h 963"/>
                <a:gd name="T46" fmla="*/ 353 w 1573"/>
                <a:gd name="T47" fmla="*/ 934 h 963"/>
                <a:gd name="T48" fmla="*/ 274 w 1573"/>
                <a:gd name="T49" fmla="*/ 925 h 963"/>
                <a:gd name="T50" fmla="*/ 214 w 1573"/>
                <a:gd name="T51" fmla="*/ 906 h 963"/>
                <a:gd name="T52" fmla="*/ 176 w 1573"/>
                <a:gd name="T53" fmla="*/ 881 h 963"/>
                <a:gd name="T54" fmla="*/ 147 w 1573"/>
                <a:gd name="T55" fmla="*/ 847 h 963"/>
                <a:gd name="T56" fmla="*/ 137 w 1573"/>
                <a:gd name="T57" fmla="*/ 822 h 963"/>
                <a:gd name="T58" fmla="*/ 137 w 1573"/>
                <a:gd name="T59" fmla="*/ 787 h 963"/>
                <a:gd name="T60" fmla="*/ 183 w 1573"/>
                <a:gd name="T61" fmla="*/ 650 h 963"/>
                <a:gd name="T62" fmla="*/ 141 w 1573"/>
                <a:gd name="T63" fmla="*/ 603 h 963"/>
                <a:gd name="T64" fmla="*/ 176 w 1573"/>
                <a:gd name="T65" fmla="*/ 554 h 963"/>
                <a:gd name="T66" fmla="*/ 120 w 1573"/>
                <a:gd name="T67" fmla="*/ 507 h 963"/>
                <a:gd name="T68" fmla="*/ 70 w 1573"/>
                <a:gd name="T69" fmla="*/ 453 h 963"/>
                <a:gd name="T70" fmla="*/ 38 w 1573"/>
                <a:gd name="T71" fmla="*/ 403 h 963"/>
                <a:gd name="T72" fmla="*/ 10 w 1573"/>
                <a:gd name="T73" fmla="*/ 359 h 963"/>
                <a:gd name="T74" fmla="*/ 0 w 1573"/>
                <a:gd name="T75" fmla="*/ 284 h 963"/>
                <a:gd name="T76" fmla="*/ 6 w 1573"/>
                <a:gd name="T77" fmla="*/ 156 h 963"/>
                <a:gd name="T78" fmla="*/ 20 w 1573"/>
                <a:gd name="T79" fmla="*/ 47 h 963"/>
                <a:gd name="T80" fmla="*/ 38 w 1573"/>
                <a:gd name="T81" fmla="*/ 0 h 963"/>
                <a:gd name="T82" fmla="*/ 141 w 1573"/>
                <a:gd name="T83" fmla="*/ 21 h 963"/>
                <a:gd name="T84" fmla="*/ 353 w 1573"/>
                <a:gd name="T85" fmla="*/ 40 h 963"/>
                <a:gd name="T86" fmla="*/ 685 w 1573"/>
                <a:gd name="T87" fmla="*/ 56 h 963"/>
                <a:gd name="T88" fmla="*/ 935 w 1573"/>
                <a:gd name="T89" fmla="*/ 62 h 963"/>
                <a:gd name="T90" fmla="*/ 1114 w 1573"/>
                <a:gd name="T91" fmla="*/ 49 h 963"/>
                <a:gd name="T92" fmla="*/ 1279 w 1573"/>
                <a:gd name="T93" fmla="*/ 49 h 963"/>
                <a:gd name="T94" fmla="*/ 1381 w 1573"/>
                <a:gd name="T95" fmla="*/ 40 h 963"/>
                <a:gd name="T96" fmla="*/ 1480 w 1573"/>
                <a:gd name="T97" fmla="*/ 34 h 963"/>
                <a:gd name="T98" fmla="*/ 1572 w 1573"/>
                <a:gd name="T99" fmla="*/ 28 h 963"/>
                <a:gd name="T100" fmla="*/ 1536 w 1573"/>
                <a:gd name="T101" fmla="*/ 216 h 963"/>
                <a:gd name="T102" fmla="*/ 1512 w 1573"/>
                <a:gd name="T103" fmla="*/ 303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73" h="963">
                  <a:moveTo>
                    <a:pt x="1512" y="303"/>
                  </a:moveTo>
                  <a:lnTo>
                    <a:pt x="1494" y="390"/>
                  </a:lnTo>
                  <a:lnTo>
                    <a:pt x="1473" y="475"/>
                  </a:lnTo>
                  <a:lnTo>
                    <a:pt x="1477" y="528"/>
                  </a:lnTo>
                  <a:lnTo>
                    <a:pt x="1451" y="585"/>
                  </a:lnTo>
                  <a:lnTo>
                    <a:pt x="1444" y="609"/>
                  </a:lnTo>
                  <a:lnTo>
                    <a:pt x="1462" y="655"/>
                  </a:lnTo>
                  <a:lnTo>
                    <a:pt x="1462" y="674"/>
                  </a:lnTo>
                  <a:lnTo>
                    <a:pt x="1420" y="702"/>
                  </a:lnTo>
                  <a:lnTo>
                    <a:pt x="1388" y="725"/>
                  </a:lnTo>
                  <a:lnTo>
                    <a:pt x="1420" y="747"/>
                  </a:lnTo>
                  <a:lnTo>
                    <a:pt x="1456" y="800"/>
                  </a:lnTo>
                  <a:lnTo>
                    <a:pt x="1483" y="834"/>
                  </a:lnTo>
                  <a:lnTo>
                    <a:pt x="1466" y="866"/>
                  </a:lnTo>
                  <a:lnTo>
                    <a:pt x="1416" y="881"/>
                  </a:lnTo>
                  <a:lnTo>
                    <a:pt x="1318" y="900"/>
                  </a:lnTo>
                  <a:lnTo>
                    <a:pt x="1125" y="927"/>
                  </a:lnTo>
                  <a:lnTo>
                    <a:pt x="963" y="953"/>
                  </a:lnTo>
                  <a:lnTo>
                    <a:pt x="766" y="962"/>
                  </a:lnTo>
                  <a:lnTo>
                    <a:pt x="629" y="962"/>
                  </a:lnTo>
                  <a:lnTo>
                    <a:pt x="566" y="953"/>
                  </a:lnTo>
                  <a:lnTo>
                    <a:pt x="527" y="927"/>
                  </a:lnTo>
                  <a:lnTo>
                    <a:pt x="453" y="930"/>
                  </a:lnTo>
                  <a:lnTo>
                    <a:pt x="353" y="934"/>
                  </a:lnTo>
                  <a:lnTo>
                    <a:pt x="274" y="925"/>
                  </a:lnTo>
                  <a:lnTo>
                    <a:pt x="214" y="906"/>
                  </a:lnTo>
                  <a:lnTo>
                    <a:pt x="176" y="881"/>
                  </a:lnTo>
                  <a:lnTo>
                    <a:pt x="147" y="847"/>
                  </a:lnTo>
                  <a:lnTo>
                    <a:pt x="137" y="822"/>
                  </a:lnTo>
                  <a:lnTo>
                    <a:pt x="137" y="787"/>
                  </a:lnTo>
                  <a:lnTo>
                    <a:pt x="183" y="650"/>
                  </a:lnTo>
                  <a:lnTo>
                    <a:pt x="141" y="603"/>
                  </a:lnTo>
                  <a:lnTo>
                    <a:pt x="176" y="554"/>
                  </a:lnTo>
                  <a:lnTo>
                    <a:pt x="120" y="507"/>
                  </a:lnTo>
                  <a:lnTo>
                    <a:pt x="70" y="453"/>
                  </a:lnTo>
                  <a:lnTo>
                    <a:pt x="38" y="403"/>
                  </a:lnTo>
                  <a:lnTo>
                    <a:pt x="10" y="359"/>
                  </a:lnTo>
                  <a:lnTo>
                    <a:pt x="0" y="284"/>
                  </a:lnTo>
                  <a:lnTo>
                    <a:pt x="6" y="156"/>
                  </a:lnTo>
                  <a:lnTo>
                    <a:pt x="20" y="47"/>
                  </a:lnTo>
                  <a:lnTo>
                    <a:pt x="38" y="0"/>
                  </a:lnTo>
                  <a:lnTo>
                    <a:pt x="141" y="21"/>
                  </a:lnTo>
                  <a:lnTo>
                    <a:pt x="353" y="40"/>
                  </a:lnTo>
                  <a:lnTo>
                    <a:pt x="685" y="56"/>
                  </a:lnTo>
                  <a:lnTo>
                    <a:pt x="935" y="62"/>
                  </a:lnTo>
                  <a:lnTo>
                    <a:pt x="1114" y="49"/>
                  </a:lnTo>
                  <a:lnTo>
                    <a:pt x="1279" y="49"/>
                  </a:lnTo>
                  <a:lnTo>
                    <a:pt x="1381" y="40"/>
                  </a:lnTo>
                  <a:lnTo>
                    <a:pt x="1480" y="34"/>
                  </a:lnTo>
                  <a:lnTo>
                    <a:pt x="1572" y="28"/>
                  </a:lnTo>
                  <a:lnTo>
                    <a:pt x="1536" y="216"/>
                  </a:lnTo>
                  <a:lnTo>
                    <a:pt x="1512" y="303"/>
                  </a:lnTo>
                </a:path>
              </a:pathLst>
            </a:custGeom>
            <a:solidFill>
              <a:srgbClr val="0000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560" name="Freeform 16"/>
            <p:cNvSpPr>
              <a:spLocks/>
            </p:cNvSpPr>
            <p:nvPr/>
          </p:nvSpPr>
          <p:spPr bwMode="auto">
            <a:xfrm>
              <a:off x="1718" y="3397"/>
              <a:ext cx="200" cy="396"/>
            </a:xfrm>
            <a:custGeom>
              <a:avLst/>
              <a:gdLst>
                <a:gd name="T0" fmla="*/ 0 w 200"/>
                <a:gd name="T1" fmla="*/ 0 h 396"/>
                <a:gd name="T2" fmla="*/ 44 w 200"/>
                <a:gd name="T3" fmla="*/ 28 h 396"/>
                <a:gd name="T4" fmla="*/ 86 w 200"/>
                <a:gd name="T5" fmla="*/ 50 h 396"/>
                <a:gd name="T6" fmla="*/ 142 w 200"/>
                <a:gd name="T7" fmla="*/ 62 h 396"/>
                <a:gd name="T8" fmla="*/ 177 w 200"/>
                <a:gd name="T9" fmla="*/ 69 h 396"/>
                <a:gd name="T10" fmla="*/ 195 w 200"/>
                <a:gd name="T11" fmla="*/ 81 h 396"/>
                <a:gd name="T12" fmla="*/ 199 w 200"/>
                <a:gd name="T13" fmla="*/ 96 h 396"/>
                <a:gd name="T14" fmla="*/ 199 w 200"/>
                <a:gd name="T15" fmla="*/ 121 h 396"/>
                <a:gd name="T16" fmla="*/ 191 w 200"/>
                <a:gd name="T17" fmla="*/ 143 h 396"/>
                <a:gd name="T18" fmla="*/ 177 w 200"/>
                <a:gd name="T19" fmla="*/ 155 h 396"/>
                <a:gd name="T20" fmla="*/ 159 w 200"/>
                <a:gd name="T21" fmla="*/ 178 h 396"/>
                <a:gd name="T22" fmla="*/ 159 w 200"/>
                <a:gd name="T23" fmla="*/ 199 h 396"/>
                <a:gd name="T24" fmla="*/ 166 w 200"/>
                <a:gd name="T25" fmla="*/ 231 h 396"/>
                <a:gd name="T26" fmla="*/ 174 w 200"/>
                <a:gd name="T27" fmla="*/ 244 h 396"/>
                <a:gd name="T28" fmla="*/ 184 w 200"/>
                <a:gd name="T29" fmla="*/ 256 h 396"/>
                <a:gd name="T30" fmla="*/ 184 w 200"/>
                <a:gd name="T31" fmla="*/ 262 h 396"/>
                <a:gd name="T32" fmla="*/ 177 w 200"/>
                <a:gd name="T33" fmla="*/ 275 h 396"/>
                <a:gd name="T34" fmla="*/ 169 w 200"/>
                <a:gd name="T35" fmla="*/ 287 h 396"/>
                <a:gd name="T36" fmla="*/ 156 w 200"/>
                <a:gd name="T37" fmla="*/ 312 h 396"/>
                <a:gd name="T38" fmla="*/ 156 w 200"/>
                <a:gd name="T39" fmla="*/ 340 h 396"/>
                <a:gd name="T40" fmla="*/ 156 w 200"/>
                <a:gd name="T41" fmla="*/ 381 h 396"/>
                <a:gd name="T42" fmla="*/ 156 w 200"/>
                <a:gd name="T43" fmla="*/ 395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396">
                  <a:moveTo>
                    <a:pt x="0" y="0"/>
                  </a:moveTo>
                  <a:lnTo>
                    <a:pt x="44" y="28"/>
                  </a:lnTo>
                  <a:lnTo>
                    <a:pt x="86" y="50"/>
                  </a:lnTo>
                  <a:lnTo>
                    <a:pt x="142" y="62"/>
                  </a:lnTo>
                  <a:lnTo>
                    <a:pt x="177" y="69"/>
                  </a:lnTo>
                  <a:lnTo>
                    <a:pt x="195" y="81"/>
                  </a:lnTo>
                  <a:lnTo>
                    <a:pt x="199" y="96"/>
                  </a:lnTo>
                  <a:lnTo>
                    <a:pt x="199" y="121"/>
                  </a:lnTo>
                  <a:lnTo>
                    <a:pt x="191" y="143"/>
                  </a:lnTo>
                  <a:lnTo>
                    <a:pt x="177" y="155"/>
                  </a:lnTo>
                  <a:lnTo>
                    <a:pt x="159" y="178"/>
                  </a:lnTo>
                  <a:lnTo>
                    <a:pt x="159" y="199"/>
                  </a:lnTo>
                  <a:lnTo>
                    <a:pt x="166" y="231"/>
                  </a:lnTo>
                  <a:lnTo>
                    <a:pt x="174" y="244"/>
                  </a:lnTo>
                  <a:lnTo>
                    <a:pt x="184" y="256"/>
                  </a:lnTo>
                  <a:lnTo>
                    <a:pt x="184" y="262"/>
                  </a:lnTo>
                  <a:lnTo>
                    <a:pt x="177" y="275"/>
                  </a:lnTo>
                  <a:lnTo>
                    <a:pt x="169" y="287"/>
                  </a:lnTo>
                  <a:lnTo>
                    <a:pt x="156" y="312"/>
                  </a:lnTo>
                  <a:lnTo>
                    <a:pt x="156" y="340"/>
                  </a:lnTo>
                  <a:lnTo>
                    <a:pt x="156" y="381"/>
                  </a:lnTo>
                  <a:lnTo>
                    <a:pt x="156" y="395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561" name="Freeform 17"/>
            <p:cNvSpPr>
              <a:spLocks/>
            </p:cNvSpPr>
            <p:nvPr/>
          </p:nvSpPr>
          <p:spPr bwMode="auto">
            <a:xfrm>
              <a:off x="1185" y="2289"/>
              <a:ext cx="1859" cy="1034"/>
            </a:xfrm>
            <a:custGeom>
              <a:avLst/>
              <a:gdLst>
                <a:gd name="T0" fmla="*/ 1088 w 1859"/>
                <a:gd name="T1" fmla="*/ 119 h 1034"/>
                <a:gd name="T2" fmla="*/ 846 w 1859"/>
                <a:gd name="T3" fmla="*/ 30 h 1034"/>
                <a:gd name="T4" fmla="*/ 614 w 1859"/>
                <a:gd name="T5" fmla="*/ 2 h 1034"/>
                <a:gd name="T6" fmla="*/ 462 w 1859"/>
                <a:gd name="T7" fmla="*/ 24 h 1034"/>
                <a:gd name="T8" fmla="*/ 402 w 1859"/>
                <a:gd name="T9" fmla="*/ 100 h 1034"/>
                <a:gd name="T10" fmla="*/ 313 w 1859"/>
                <a:gd name="T11" fmla="*/ 162 h 1034"/>
                <a:gd name="T12" fmla="*/ 208 w 1859"/>
                <a:gd name="T13" fmla="*/ 279 h 1034"/>
                <a:gd name="T14" fmla="*/ 170 w 1859"/>
                <a:gd name="T15" fmla="*/ 401 h 1034"/>
                <a:gd name="T16" fmla="*/ 145 w 1859"/>
                <a:gd name="T17" fmla="*/ 499 h 1034"/>
                <a:gd name="T18" fmla="*/ 82 w 1859"/>
                <a:gd name="T19" fmla="*/ 589 h 1034"/>
                <a:gd name="T20" fmla="*/ 60 w 1859"/>
                <a:gd name="T21" fmla="*/ 663 h 1034"/>
                <a:gd name="T22" fmla="*/ 30 w 1859"/>
                <a:gd name="T23" fmla="*/ 727 h 1034"/>
                <a:gd name="T24" fmla="*/ 3 w 1859"/>
                <a:gd name="T25" fmla="*/ 793 h 1034"/>
                <a:gd name="T26" fmla="*/ 3 w 1859"/>
                <a:gd name="T27" fmla="*/ 855 h 1034"/>
                <a:gd name="T28" fmla="*/ 17 w 1859"/>
                <a:gd name="T29" fmla="*/ 908 h 1034"/>
                <a:gd name="T30" fmla="*/ 51 w 1859"/>
                <a:gd name="T31" fmla="*/ 946 h 1034"/>
                <a:gd name="T32" fmla="*/ 96 w 1859"/>
                <a:gd name="T33" fmla="*/ 968 h 1034"/>
                <a:gd name="T34" fmla="*/ 154 w 1859"/>
                <a:gd name="T35" fmla="*/ 978 h 1034"/>
                <a:gd name="T36" fmla="*/ 194 w 1859"/>
                <a:gd name="T37" fmla="*/ 974 h 1034"/>
                <a:gd name="T38" fmla="*/ 233 w 1859"/>
                <a:gd name="T39" fmla="*/ 958 h 1034"/>
                <a:gd name="T40" fmla="*/ 366 w 1859"/>
                <a:gd name="T41" fmla="*/ 842 h 1034"/>
                <a:gd name="T42" fmla="*/ 366 w 1859"/>
                <a:gd name="T43" fmla="*/ 953 h 1034"/>
                <a:gd name="T44" fmla="*/ 488 w 1859"/>
                <a:gd name="T45" fmla="*/ 1000 h 1034"/>
                <a:gd name="T46" fmla="*/ 808 w 1859"/>
                <a:gd name="T47" fmla="*/ 1033 h 1034"/>
                <a:gd name="T48" fmla="*/ 1241 w 1859"/>
                <a:gd name="T49" fmla="*/ 1019 h 1034"/>
                <a:gd name="T50" fmla="*/ 1696 w 1859"/>
                <a:gd name="T51" fmla="*/ 939 h 1034"/>
                <a:gd name="T52" fmla="*/ 1822 w 1859"/>
                <a:gd name="T53" fmla="*/ 884 h 1034"/>
                <a:gd name="T54" fmla="*/ 1858 w 1859"/>
                <a:gd name="T55" fmla="*/ 799 h 1034"/>
                <a:gd name="T56" fmla="*/ 1842 w 1859"/>
                <a:gd name="T57" fmla="*/ 589 h 1034"/>
                <a:gd name="T58" fmla="*/ 1769 w 1859"/>
                <a:gd name="T59" fmla="*/ 419 h 1034"/>
                <a:gd name="T60" fmla="*/ 1600 w 1859"/>
                <a:gd name="T61" fmla="*/ 279 h 1034"/>
                <a:gd name="T62" fmla="*/ 1231 w 1859"/>
                <a:gd name="T63" fmla="*/ 166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59" h="1034">
                  <a:moveTo>
                    <a:pt x="1231" y="166"/>
                  </a:moveTo>
                  <a:lnTo>
                    <a:pt x="1088" y="119"/>
                  </a:lnTo>
                  <a:lnTo>
                    <a:pt x="972" y="58"/>
                  </a:lnTo>
                  <a:lnTo>
                    <a:pt x="846" y="30"/>
                  </a:lnTo>
                  <a:lnTo>
                    <a:pt x="735" y="16"/>
                  </a:lnTo>
                  <a:lnTo>
                    <a:pt x="614" y="2"/>
                  </a:lnTo>
                  <a:lnTo>
                    <a:pt x="485" y="0"/>
                  </a:lnTo>
                  <a:lnTo>
                    <a:pt x="462" y="24"/>
                  </a:lnTo>
                  <a:lnTo>
                    <a:pt x="436" y="50"/>
                  </a:lnTo>
                  <a:lnTo>
                    <a:pt x="402" y="100"/>
                  </a:lnTo>
                  <a:lnTo>
                    <a:pt x="349" y="129"/>
                  </a:lnTo>
                  <a:lnTo>
                    <a:pt x="313" y="162"/>
                  </a:lnTo>
                  <a:lnTo>
                    <a:pt x="255" y="213"/>
                  </a:lnTo>
                  <a:lnTo>
                    <a:pt x="208" y="279"/>
                  </a:lnTo>
                  <a:lnTo>
                    <a:pt x="186" y="341"/>
                  </a:lnTo>
                  <a:lnTo>
                    <a:pt x="170" y="401"/>
                  </a:lnTo>
                  <a:lnTo>
                    <a:pt x="159" y="447"/>
                  </a:lnTo>
                  <a:lnTo>
                    <a:pt x="145" y="499"/>
                  </a:lnTo>
                  <a:lnTo>
                    <a:pt x="109" y="531"/>
                  </a:lnTo>
                  <a:lnTo>
                    <a:pt x="82" y="589"/>
                  </a:lnTo>
                  <a:lnTo>
                    <a:pt x="74" y="623"/>
                  </a:lnTo>
                  <a:lnTo>
                    <a:pt x="60" y="663"/>
                  </a:lnTo>
                  <a:lnTo>
                    <a:pt x="47" y="696"/>
                  </a:lnTo>
                  <a:lnTo>
                    <a:pt x="30" y="727"/>
                  </a:lnTo>
                  <a:lnTo>
                    <a:pt x="12" y="764"/>
                  </a:lnTo>
                  <a:lnTo>
                    <a:pt x="3" y="793"/>
                  </a:lnTo>
                  <a:lnTo>
                    <a:pt x="0" y="823"/>
                  </a:lnTo>
                  <a:lnTo>
                    <a:pt x="3" y="855"/>
                  </a:lnTo>
                  <a:lnTo>
                    <a:pt x="11" y="885"/>
                  </a:lnTo>
                  <a:lnTo>
                    <a:pt x="17" y="908"/>
                  </a:lnTo>
                  <a:lnTo>
                    <a:pt x="30" y="926"/>
                  </a:lnTo>
                  <a:lnTo>
                    <a:pt x="51" y="946"/>
                  </a:lnTo>
                  <a:lnTo>
                    <a:pt x="70" y="958"/>
                  </a:lnTo>
                  <a:lnTo>
                    <a:pt x="96" y="968"/>
                  </a:lnTo>
                  <a:lnTo>
                    <a:pt x="121" y="972"/>
                  </a:lnTo>
                  <a:lnTo>
                    <a:pt x="154" y="978"/>
                  </a:lnTo>
                  <a:lnTo>
                    <a:pt x="176" y="977"/>
                  </a:lnTo>
                  <a:lnTo>
                    <a:pt x="194" y="974"/>
                  </a:lnTo>
                  <a:lnTo>
                    <a:pt x="212" y="971"/>
                  </a:lnTo>
                  <a:lnTo>
                    <a:pt x="233" y="958"/>
                  </a:lnTo>
                  <a:lnTo>
                    <a:pt x="366" y="705"/>
                  </a:lnTo>
                  <a:lnTo>
                    <a:pt x="366" y="842"/>
                  </a:lnTo>
                  <a:lnTo>
                    <a:pt x="366" y="916"/>
                  </a:lnTo>
                  <a:lnTo>
                    <a:pt x="366" y="953"/>
                  </a:lnTo>
                  <a:lnTo>
                    <a:pt x="413" y="977"/>
                  </a:lnTo>
                  <a:lnTo>
                    <a:pt x="488" y="1000"/>
                  </a:lnTo>
                  <a:lnTo>
                    <a:pt x="592" y="1019"/>
                  </a:lnTo>
                  <a:lnTo>
                    <a:pt x="808" y="1033"/>
                  </a:lnTo>
                  <a:lnTo>
                    <a:pt x="1020" y="1033"/>
                  </a:lnTo>
                  <a:lnTo>
                    <a:pt x="1241" y="1019"/>
                  </a:lnTo>
                  <a:lnTo>
                    <a:pt x="1490" y="991"/>
                  </a:lnTo>
                  <a:lnTo>
                    <a:pt x="1696" y="939"/>
                  </a:lnTo>
                  <a:lnTo>
                    <a:pt x="1769" y="916"/>
                  </a:lnTo>
                  <a:lnTo>
                    <a:pt x="1822" y="884"/>
                  </a:lnTo>
                  <a:lnTo>
                    <a:pt x="1853" y="851"/>
                  </a:lnTo>
                  <a:lnTo>
                    <a:pt x="1858" y="799"/>
                  </a:lnTo>
                  <a:lnTo>
                    <a:pt x="1853" y="691"/>
                  </a:lnTo>
                  <a:lnTo>
                    <a:pt x="1842" y="589"/>
                  </a:lnTo>
                  <a:lnTo>
                    <a:pt x="1810" y="485"/>
                  </a:lnTo>
                  <a:lnTo>
                    <a:pt x="1769" y="419"/>
                  </a:lnTo>
                  <a:lnTo>
                    <a:pt x="1684" y="344"/>
                  </a:lnTo>
                  <a:lnTo>
                    <a:pt x="1600" y="279"/>
                  </a:lnTo>
                  <a:lnTo>
                    <a:pt x="1451" y="223"/>
                  </a:lnTo>
                  <a:lnTo>
                    <a:pt x="1231" y="166"/>
                  </a:lnTo>
                </a:path>
              </a:pathLst>
            </a:custGeom>
            <a:solidFill>
              <a:srgbClr val="0000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562" name="Freeform 18"/>
            <p:cNvSpPr>
              <a:spLocks/>
            </p:cNvSpPr>
            <p:nvPr/>
          </p:nvSpPr>
          <p:spPr bwMode="auto">
            <a:xfrm>
              <a:off x="1587" y="2355"/>
              <a:ext cx="820" cy="111"/>
            </a:xfrm>
            <a:custGeom>
              <a:avLst/>
              <a:gdLst>
                <a:gd name="T0" fmla="*/ 819 w 820"/>
                <a:gd name="T1" fmla="*/ 110 h 111"/>
                <a:gd name="T2" fmla="*/ 677 w 820"/>
                <a:gd name="T3" fmla="*/ 77 h 111"/>
                <a:gd name="T4" fmla="*/ 524 w 820"/>
                <a:gd name="T5" fmla="*/ 44 h 111"/>
                <a:gd name="T6" fmla="*/ 396 w 820"/>
                <a:gd name="T7" fmla="*/ 16 h 111"/>
                <a:gd name="T8" fmla="*/ 315 w 820"/>
                <a:gd name="T9" fmla="*/ 6 h 111"/>
                <a:gd name="T10" fmla="*/ 247 w 820"/>
                <a:gd name="T11" fmla="*/ 2 h 111"/>
                <a:gd name="T12" fmla="*/ 182 w 820"/>
                <a:gd name="T13" fmla="*/ 0 h 111"/>
                <a:gd name="T14" fmla="*/ 117 w 820"/>
                <a:gd name="T15" fmla="*/ 2 h 111"/>
                <a:gd name="T16" fmla="*/ 76 w 820"/>
                <a:gd name="T17" fmla="*/ 9 h 111"/>
                <a:gd name="T18" fmla="*/ 42 w 820"/>
                <a:gd name="T19" fmla="*/ 17 h 111"/>
                <a:gd name="T20" fmla="*/ 0 w 820"/>
                <a:gd name="T21" fmla="*/ 3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0" h="111">
                  <a:moveTo>
                    <a:pt x="819" y="110"/>
                  </a:moveTo>
                  <a:lnTo>
                    <a:pt x="677" y="77"/>
                  </a:lnTo>
                  <a:lnTo>
                    <a:pt x="524" y="44"/>
                  </a:lnTo>
                  <a:lnTo>
                    <a:pt x="396" y="16"/>
                  </a:lnTo>
                  <a:lnTo>
                    <a:pt x="315" y="6"/>
                  </a:lnTo>
                  <a:lnTo>
                    <a:pt x="247" y="2"/>
                  </a:lnTo>
                  <a:lnTo>
                    <a:pt x="182" y="0"/>
                  </a:lnTo>
                  <a:lnTo>
                    <a:pt x="117" y="2"/>
                  </a:lnTo>
                  <a:lnTo>
                    <a:pt x="76" y="9"/>
                  </a:lnTo>
                  <a:lnTo>
                    <a:pt x="42" y="17"/>
                  </a:lnTo>
                  <a:lnTo>
                    <a:pt x="0" y="3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563" name="Freeform 19"/>
            <p:cNvSpPr>
              <a:spLocks/>
            </p:cNvSpPr>
            <p:nvPr/>
          </p:nvSpPr>
          <p:spPr bwMode="auto">
            <a:xfrm>
              <a:off x="2879" y="2099"/>
              <a:ext cx="581" cy="444"/>
            </a:xfrm>
            <a:custGeom>
              <a:avLst/>
              <a:gdLst>
                <a:gd name="T0" fmla="*/ 140 w 581"/>
                <a:gd name="T1" fmla="*/ 212 h 444"/>
                <a:gd name="T2" fmla="*/ 147 w 581"/>
                <a:gd name="T3" fmla="*/ 193 h 444"/>
                <a:gd name="T4" fmla="*/ 142 w 581"/>
                <a:gd name="T5" fmla="*/ 149 h 444"/>
                <a:gd name="T6" fmla="*/ 150 w 581"/>
                <a:gd name="T7" fmla="*/ 121 h 444"/>
                <a:gd name="T8" fmla="*/ 150 w 581"/>
                <a:gd name="T9" fmla="*/ 84 h 444"/>
                <a:gd name="T10" fmla="*/ 151 w 581"/>
                <a:gd name="T11" fmla="*/ 51 h 444"/>
                <a:gd name="T12" fmla="*/ 152 w 581"/>
                <a:gd name="T13" fmla="*/ 36 h 444"/>
                <a:gd name="T14" fmla="*/ 157 w 581"/>
                <a:gd name="T15" fmla="*/ 23 h 444"/>
                <a:gd name="T16" fmla="*/ 168 w 581"/>
                <a:gd name="T17" fmla="*/ 12 h 444"/>
                <a:gd name="T18" fmla="*/ 175 w 581"/>
                <a:gd name="T19" fmla="*/ 5 h 444"/>
                <a:gd name="T20" fmla="*/ 192 w 581"/>
                <a:gd name="T21" fmla="*/ 0 h 444"/>
                <a:gd name="T22" fmla="*/ 219 w 581"/>
                <a:gd name="T23" fmla="*/ 2 h 444"/>
                <a:gd name="T24" fmla="*/ 238 w 581"/>
                <a:gd name="T25" fmla="*/ 16 h 444"/>
                <a:gd name="T26" fmla="*/ 248 w 581"/>
                <a:gd name="T27" fmla="*/ 34 h 444"/>
                <a:gd name="T28" fmla="*/ 248 w 581"/>
                <a:gd name="T29" fmla="*/ 59 h 444"/>
                <a:gd name="T30" fmla="*/ 246 w 581"/>
                <a:gd name="T31" fmla="*/ 106 h 444"/>
                <a:gd name="T32" fmla="*/ 246 w 581"/>
                <a:gd name="T33" fmla="*/ 137 h 444"/>
                <a:gd name="T34" fmla="*/ 263 w 581"/>
                <a:gd name="T35" fmla="*/ 181 h 444"/>
                <a:gd name="T36" fmla="*/ 300 w 581"/>
                <a:gd name="T37" fmla="*/ 199 h 444"/>
                <a:gd name="T38" fmla="*/ 329 w 581"/>
                <a:gd name="T39" fmla="*/ 212 h 444"/>
                <a:gd name="T40" fmla="*/ 366 w 581"/>
                <a:gd name="T41" fmla="*/ 224 h 444"/>
                <a:gd name="T42" fmla="*/ 391 w 581"/>
                <a:gd name="T43" fmla="*/ 231 h 444"/>
                <a:gd name="T44" fmla="*/ 429 w 581"/>
                <a:gd name="T45" fmla="*/ 236 h 444"/>
                <a:gd name="T46" fmla="*/ 461 w 581"/>
                <a:gd name="T47" fmla="*/ 235 h 444"/>
                <a:gd name="T48" fmla="*/ 496 w 581"/>
                <a:gd name="T49" fmla="*/ 237 h 444"/>
                <a:gd name="T50" fmla="*/ 531 w 581"/>
                <a:gd name="T51" fmla="*/ 240 h 444"/>
                <a:gd name="T52" fmla="*/ 555 w 581"/>
                <a:gd name="T53" fmla="*/ 243 h 444"/>
                <a:gd name="T54" fmla="*/ 567 w 581"/>
                <a:gd name="T55" fmla="*/ 248 h 444"/>
                <a:gd name="T56" fmla="*/ 578 w 581"/>
                <a:gd name="T57" fmla="*/ 258 h 444"/>
                <a:gd name="T58" fmla="*/ 580 w 581"/>
                <a:gd name="T59" fmla="*/ 275 h 444"/>
                <a:gd name="T60" fmla="*/ 580 w 581"/>
                <a:gd name="T61" fmla="*/ 290 h 444"/>
                <a:gd name="T62" fmla="*/ 574 w 581"/>
                <a:gd name="T63" fmla="*/ 297 h 444"/>
                <a:gd name="T64" fmla="*/ 559 w 581"/>
                <a:gd name="T65" fmla="*/ 303 h 444"/>
                <a:gd name="T66" fmla="*/ 513 w 581"/>
                <a:gd name="T67" fmla="*/ 303 h 444"/>
                <a:gd name="T68" fmla="*/ 417 w 581"/>
                <a:gd name="T69" fmla="*/ 303 h 444"/>
                <a:gd name="T70" fmla="*/ 449 w 581"/>
                <a:gd name="T71" fmla="*/ 303 h 444"/>
                <a:gd name="T72" fmla="*/ 458 w 581"/>
                <a:gd name="T73" fmla="*/ 308 h 444"/>
                <a:gd name="T74" fmla="*/ 466 w 581"/>
                <a:gd name="T75" fmla="*/ 318 h 444"/>
                <a:gd name="T76" fmla="*/ 467 w 581"/>
                <a:gd name="T77" fmla="*/ 331 h 444"/>
                <a:gd name="T78" fmla="*/ 464 w 581"/>
                <a:gd name="T79" fmla="*/ 345 h 444"/>
                <a:gd name="T80" fmla="*/ 456 w 581"/>
                <a:gd name="T81" fmla="*/ 350 h 444"/>
                <a:gd name="T82" fmla="*/ 449 w 581"/>
                <a:gd name="T83" fmla="*/ 355 h 444"/>
                <a:gd name="T84" fmla="*/ 438 w 581"/>
                <a:gd name="T85" fmla="*/ 355 h 444"/>
                <a:gd name="T86" fmla="*/ 420 w 581"/>
                <a:gd name="T87" fmla="*/ 357 h 444"/>
                <a:gd name="T88" fmla="*/ 403 w 581"/>
                <a:gd name="T89" fmla="*/ 358 h 444"/>
                <a:gd name="T90" fmla="*/ 384 w 581"/>
                <a:gd name="T91" fmla="*/ 362 h 444"/>
                <a:gd name="T92" fmla="*/ 376 w 581"/>
                <a:gd name="T93" fmla="*/ 377 h 444"/>
                <a:gd name="T94" fmla="*/ 374 w 581"/>
                <a:gd name="T95" fmla="*/ 386 h 444"/>
                <a:gd name="T96" fmla="*/ 361 w 581"/>
                <a:gd name="T97" fmla="*/ 395 h 444"/>
                <a:gd name="T98" fmla="*/ 348 w 581"/>
                <a:gd name="T99" fmla="*/ 398 h 444"/>
                <a:gd name="T100" fmla="*/ 320 w 581"/>
                <a:gd name="T101" fmla="*/ 395 h 444"/>
                <a:gd name="T102" fmla="*/ 292 w 581"/>
                <a:gd name="T103" fmla="*/ 396 h 444"/>
                <a:gd name="T104" fmla="*/ 228 w 581"/>
                <a:gd name="T105" fmla="*/ 396 h 444"/>
                <a:gd name="T106" fmla="*/ 193 w 581"/>
                <a:gd name="T107" fmla="*/ 405 h 444"/>
                <a:gd name="T108" fmla="*/ 140 w 581"/>
                <a:gd name="T109" fmla="*/ 428 h 444"/>
                <a:gd name="T110" fmla="*/ 97 w 581"/>
                <a:gd name="T111" fmla="*/ 443 h 444"/>
                <a:gd name="T112" fmla="*/ 0 w 581"/>
                <a:gd name="T113" fmla="*/ 299 h 444"/>
                <a:gd name="T114" fmla="*/ 140 w 581"/>
                <a:gd name="T115" fmla="*/ 21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1" h="444">
                  <a:moveTo>
                    <a:pt x="140" y="212"/>
                  </a:moveTo>
                  <a:lnTo>
                    <a:pt x="147" y="193"/>
                  </a:lnTo>
                  <a:lnTo>
                    <a:pt x="142" y="149"/>
                  </a:lnTo>
                  <a:lnTo>
                    <a:pt x="150" y="121"/>
                  </a:lnTo>
                  <a:lnTo>
                    <a:pt x="150" y="84"/>
                  </a:lnTo>
                  <a:lnTo>
                    <a:pt x="151" y="51"/>
                  </a:lnTo>
                  <a:lnTo>
                    <a:pt x="152" y="36"/>
                  </a:lnTo>
                  <a:lnTo>
                    <a:pt x="157" y="23"/>
                  </a:lnTo>
                  <a:lnTo>
                    <a:pt x="168" y="12"/>
                  </a:lnTo>
                  <a:lnTo>
                    <a:pt x="175" y="5"/>
                  </a:lnTo>
                  <a:lnTo>
                    <a:pt x="192" y="0"/>
                  </a:lnTo>
                  <a:lnTo>
                    <a:pt x="219" y="2"/>
                  </a:lnTo>
                  <a:lnTo>
                    <a:pt x="238" y="16"/>
                  </a:lnTo>
                  <a:lnTo>
                    <a:pt x="248" y="34"/>
                  </a:lnTo>
                  <a:lnTo>
                    <a:pt x="248" y="59"/>
                  </a:lnTo>
                  <a:lnTo>
                    <a:pt x="246" y="106"/>
                  </a:lnTo>
                  <a:lnTo>
                    <a:pt x="246" y="137"/>
                  </a:lnTo>
                  <a:lnTo>
                    <a:pt x="263" y="181"/>
                  </a:lnTo>
                  <a:lnTo>
                    <a:pt x="300" y="199"/>
                  </a:lnTo>
                  <a:lnTo>
                    <a:pt x="329" y="212"/>
                  </a:lnTo>
                  <a:lnTo>
                    <a:pt x="366" y="224"/>
                  </a:lnTo>
                  <a:lnTo>
                    <a:pt x="391" y="231"/>
                  </a:lnTo>
                  <a:lnTo>
                    <a:pt x="429" y="236"/>
                  </a:lnTo>
                  <a:lnTo>
                    <a:pt x="461" y="235"/>
                  </a:lnTo>
                  <a:lnTo>
                    <a:pt x="496" y="237"/>
                  </a:lnTo>
                  <a:lnTo>
                    <a:pt x="531" y="240"/>
                  </a:lnTo>
                  <a:lnTo>
                    <a:pt x="555" y="243"/>
                  </a:lnTo>
                  <a:lnTo>
                    <a:pt x="567" y="248"/>
                  </a:lnTo>
                  <a:lnTo>
                    <a:pt x="578" y="258"/>
                  </a:lnTo>
                  <a:lnTo>
                    <a:pt x="580" y="275"/>
                  </a:lnTo>
                  <a:lnTo>
                    <a:pt x="580" y="290"/>
                  </a:lnTo>
                  <a:lnTo>
                    <a:pt x="574" y="297"/>
                  </a:lnTo>
                  <a:lnTo>
                    <a:pt x="559" y="303"/>
                  </a:lnTo>
                  <a:lnTo>
                    <a:pt x="513" y="303"/>
                  </a:lnTo>
                  <a:lnTo>
                    <a:pt x="417" y="303"/>
                  </a:lnTo>
                  <a:lnTo>
                    <a:pt x="449" y="303"/>
                  </a:lnTo>
                  <a:lnTo>
                    <a:pt x="458" y="308"/>
                  </a:lnTo>
                  <a:lnTo>
                    <a:pt x="466" y="318"/>
                  </a:lnTo>
                  <a:lnTo>
                    <a:pt x="467" y="331"/>
                  </a:lnTo>
                  <a:lnTo>
                    <a:pt x="464" y="345"/>
                  </a:lnTo>
                  <a:lnTo>
                    <a:pt x="456" y="350"/>
                  </a:lnTo>
                  <a:lnTo>
                    <a:pt x="449" y="355"/>
                  </a:lnTo>
                  <a:lnTo>
                    <a:pt x="438" y="355"/>
                  </a:lnTo>
                  <a:lnTo>
                    <a:pt x="420" y="357"/>
                  </a:lnTo>
                  <a:lnTo>
                    <a:pt x="403" y="358"/>
                  </a:lnTo>
                  <a:lnTo>
                    <a:pt x="384" y="362"/>
                  </a:lnTo>
                  <a:lnTo>
                    <a:pt x="376" y="377"/>
                  </a:lnTo>
                  <a:lnTo>
                    <a:pt x="374" y="386"/>
                  </a:lnTo>
                  <a:lnTo>
                    <a:pt x="361" y="395"/>
                  </a:lnTo>
                  <a:lnTo>
                    <a:pt x="348" y="398"/>
                  </a:lnTo>
                  <a:lnTo>
                    <a:pt x="320" y="395"/>
                  </a:lnTo>
                  <a:lnTo>
                    <a:pt x="292" y="396"/>
                  </a:lnTo>
                  <a:lnTo>
                    <a:pt x="228" y="396"/>
                  </a:lnTo>
                  <a:lnTo>
                    <a:pt x="193" y="405"/>
                  </a:lnTo>
                  <a:lnTo>
                    <a:pt x="140" y="428"/>
                  </a:lnTo>
                  <a:lnTo>
                    <a:pt x="97" y="443"/>
                  </a:lnTo>
                  <a:lnTo>
                    <a:pt x="0" y="299"/>
                  </a:lnTo>
                  <a:lnTo>
                    <a:pt x="140" y="212"/>
                  </a:lnTo>
                </a:path>
              </a:pathLst>
            </a:custGeom>
            <a:solidFill>
              <a:srgbClr val="FFC08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564" name="Freeform 20"/>
            <p:cNvSpPr>
              <a:spLocks/>
            </p:cNvSpPr>
            <p:nvPr/>
          </p:nvSpPr>
          <p:spPr bwMode="auto">
            <a:xfrm>
              <a:off x="2863" y="2234"/>
              <a:ext cx="312" cy="363"/>
            </a:xfrm>
            <a:custGeom>
              <a:avLst/>
              <a:gdLst>
                <a:gd name="T0" fmla="*/ 0 w 312"/>
                <a:gd name="T1" fmla="*/ 50 h 363"/>
                <a:gd name="T2" fmla="*/ 57 w 312"/>
                <a:gd name="T3" fmla="*/ 0 h 363"/>
                <a:gd name="T4" fmla="*/ 110 w 312"/>
                <a:gd name="T5" fmla="*/ 22 h 363"/>
                <a:gd name="T6" fmla="*/ 158 w 312"/>
                <a:gd name="T7" fmla="*/ 53 h 363"/>
                <a:gd name="T8" fmla="*/ 197 w 312"/>
                <a:gd name="T9" fmla="*/ 89 h 363"/>
                <a:gd name="T10" fmla="*/ 233 w 312"/>
                <a:gd name="T11" fmla="*/ 133 h 363"/>
                <a:gd name="T12" fmla="*/ 261 w 312"/>
                <a:gd name="T13" fmla="*/ 179 h 363"/>
                <a:gd name="T14" fmla="*/ 286 w 312"/>
                <a:gd name="T15" fmla="*/ 238 h 363"/>
                <a:gd name="T16" fmla="*/ 300 w 312"/>
                <a:gd name="T17" fmla="*/ 283 h 363"/>
                <a:gd name="T18" fmla="*/ 311 w 312"/>
                <a:gd name="T19" fmla="*/ 317 h 363"/>
                <a:gd name="T20" fmla="*/ 211 w 312"/>
                <a:gd name="T21" fmla="*/ 362 h 363"/>
                <a:gd name="T22" fmla="*/ 0 w 312"/>
                <a:gd name="T23" fmla="*/ 5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363">
                  <a:moveTo>
                    <a:pt x="0" y="50"/>
                  </a:moveTo>
                  <a:lnTo>
                    <a:pt x="57" y="0"/>
                  </a:lnTo>
                  <a:lnTo>
                    <a:pt x="110" y="22"/>
                  </a:lnTo>
                  <a:lnTo>
                    <a:pt x="158" y="53"/>
                  </a:lnTo>
                  <a:lnTo>
                    <a:pt x="197" y="89"/>
                  </a:lnTo>
                  <a:lnTo>
                    <a:pt x="233" y="133"/>
                  </a:lnTo>
                  <a:lnTo>
                    <a:pt x="261" y="179"/>
                  </a:lnTo>
                  <a:lnTo>
                    <a:pt x="286" y="238"/>
                  </a:lnTo>
                  <a:lnTo>
                    <a:pt x="300" y="283"/>
                  </a:lnTo>
                  <a:lnTo>
                    <a:pt x="311" y="317"/>
                  </a:lnTo>
                  <a:lnTo>
                    <a:pt x="211" y="362"/>
                  </a:lnTo>
                  <a:lnTo>
                    <a:pt x="0" y="50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565" name="Freeform 21"/>
            <p:cNvSpPr>
              <a:spLocks/>
            </p:cNvSpPr>
            <p:nvPr/>
          </p:nvSpPr>
          <p:spPr bwMode="auto">
            <a:xfrm>
              <a:off x="2267" y="2261"/>
              <a:ext cx="821" cy="531"/>
            </a:xfrm>
            <a:custGeom>
              <a:avLst/>
              <a:gdLst>
                <a:gd name="T0" fmla="*/ 566 w 821"/>
                <a:gd name="T1" fmla="*/ 0 h 531"/>
                <a:gd name="T2" fmla="*/ 619 w 821"/>
                <a:gd name="T3" fmla="*/ 21 h 531"/>
                <a:gd name="T4" fmla="*/ 669 w 821"/>
                <a:gd name="T5" fmla="*/ 47 h 531"/>
                <a:gd name="T6" fmla="*/ 706 w 821"/>
                <a:gd name="T7" fmla="*/ 81 h 531"/>
                <a:gd name="T8" fmla="*/ 751 w 821"/>
                <a:gd name="T9" fmla="*/ 131 h 531"/>
                <a:gd name="T10" fmla="*/ 787 w 821"/>
                <a:gd name="T11" fmla="*/ 188 h 531"/>
                <a:gd name="T12" fmla="*/ 816 w 821"/>
                <a:gd name="T13" fmla="*/ 267 h 531"/>
                <a:gd name="T14" fmla="*/ 820 w 821"/>
                <a:gd name="T15" fmla="*/ 309 h 531"/>
                <a:gd name="T16" fmla="*/ 820 w 821"/>
                <a:gd name="T17" fmla="*/ 370 h 531"/>
                <a:gd name="T18" fmla="*/ 820 w 821"/>
                <a:gd name="T19" fmla="*/ 398 h 531"/>
                <a:gd name="T20" fmla="*/ 804 w 821"/>
                <a:gd name="T21" fmla="*/ 412 h 531"/>
                <a:gd name="T22" fmla="*/ 708 w 821"/>
                <a:gd name="T23" fmla="*/ 429 h 531"/>
                <a:gd name="T24" fmla="*/ 580 w 821"/>
                <a:gd name="T25" fmla="*/ 447 h 531"/>
                <a:gd name="T26" fmla="*/ 472 w 821"/>
                <a:gd name="T27" fmla="*/ 459 h 531"/>
                <a:gd name="T28" fmla="*/ 426 w 821"/>
                <a:gd name="T29" fmla="*/ 466 h 531"/>
                <a:gd name="T30" fmla="*/ 366 w 821"/>
                <a:gd name="T31" fmla="*/ 497 h 531"/>
                <a:gd name="T32" fmla="*/ 282 w 821"/>
                <a:gd name="T33" fmla="*/ 523 h 531"/>
                <a:gd name="T34" fmla="*/ 219 w 821"/>
                <a:gd name="T35" fmla="*/ 530 h 531"/>
                <a:gd name="T36" fmla="*/ 192 w 821"/>
                <a:gd name="T37" fmla="*/ 523 h 531"/>
                <a:gd name="T38" fmla="*/ 139 w 821"/>
                <a:gd name="T39" fmla="*/ 499 h 531"/>
                <a:gd name="T40" fmla="*/ 86 w 821"/>
                <a:gd name="T41" fmla="*/ 459 h 531"/>
                <a:gd name="T42" fmla="*/ 52 w 821"/>
                <a:gd name="T43" fmla="*/ 417 h 531"/>
                <a:gd name="T44" fmla="*/ 12 w 821"/>
                <a:gd name="T45" fmla="*/ 353 h 531"/>
                <a:gd name="T46" fmla="*/ 0 w 821"/>
                <a:gd name="T47" fmla="*/ 286 h 531"/>
                <a:gd name="T48" fmla="*/ 10 w 821"/>
                <a:gd name="T49" fmla="*/ 215 h 531"/>
                <a:gd name="T50" fmla="*/ 23 w 821"/>
                <a:gd name="T51" fmla="*/ 180 h 531"/>
                <a:gd name="T52" fmla="*/ 62 w 821"/>
                <a:gd name="T53" fmla="*/ 162 h 531"/>
                <a:gd name="T54" fmla="*/ 107 w 821"/>
                <a:gd name="T55" fmla="*/ 133 h 531"/>
                <a:gd name="T56" fmla="*/ 176 w 821"/>
                <a:gd name="T57" fmla="*/ 115 h 531"/>
                <a:gd name="T58" fmla="*/ 284 w 821"/>
                <a:gd name="T59" fmla="*/ 91 h 531"/>
                <a:gd name="T60" fmla="*/ 381 w 821"/>
                <a:gd name="T61" fmla="*/ 81 h 531"/>
                <a:gd name="T62" fmla="*/ 408 w 821"/>
                <a:gd name="T63" fmla="*/ 72 h 531"/>
                <a:gd name="T64" fmla="*/ 429 w 821"/>
                <a:gd name="T65" fmla="*/ 56 h 531"/>
                <a:gd name="T66" fmla="*/ 466 w 821"/>
                <a:gd name="T67" fmla="*/ 21 h 531"/>
                <a:gd name="T68" fmla="*/ 496 w 821"/>
                <a:gd name="T69" fmla="*/ 12 h 531"/>
                <a:gd name="T70" fmla="*/ 566 w 821"/>
                <a:gd name="T71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21" h="531">
                  <a:moveTo>
                    <a:pt x="566" y="0"/>
                  </a:moveTo>
                  <a:lnTo>
                    <a:pt x="619" y="21"/>
                  </a:lnTo>
                  <a:lnTo>
                    <a:pt x="669" y="47"/>
                  </a:lnTo>
                  <a:lnTo>
                    <a:pt x="706" y="81"/>
                  </a:lnTo>
                  <a:lnTo>
                    <a:pt x="751" y="131"/>
                  </a:lnTo>
                  <a:lnTo>
                    <a:pt x="787" y="188"/>
                  </a:lnTo>
                  <a:lnTo>
                    <a:pt x="816" y="267"/>
                  </a:lnTo>
                  <a:lnTo>
                    <a:pt x="820" y="309"/>
                  </a:lnTo>
                  <a:lnTo>
                    <a:pt x="820" y="370"/>
                  </a:lnTo>
                  <a:lnTo>
                    <a:pt x="820" y="398"/>
                  </a:lnTo>
                  <a:lnTo>
                    <a:pt x="804" y="412"/>
                  </a:lnTo>
                  <a:lnTo>
                    <a:pt x="708" y="429"/>
                  </a:lnTo>
                  <a:lnTo>
                    <a:pt x="580" y="447"/>
                  </a:lnTo>
                  <a:lnTo>
                    <a:pt x="472" y="459"/>
                  </a:lnTo>
                  <a:lnTo>
                    <a:pt x="426" y="466"/>
                  </a:lnTo>
                  <a:lnTo>
                    <a:pt x="366" y="497"/>
                  </a:lnTo>
                  <a:lnTo>
                    <a:pt x="282" y="523"/>
                  </a:lnTo>
                  <a:lnTo>
                    <a:pt x="219" y="530"/>
                  </a:lnTo>
                  <a:lnTo>
                    <a:pt x="192" y="523"/>
                  </a:lnTo>
                  <a:lnTo>
                    <a:pt x="139" y="499"/>
                  </a:lnTo>
                  <a:lnTo>
                    <a:pt x="86" y="459"/>
                  </a:lnTo>
                  <a:lnTo>
                    <a:pt x="52" y="417"/>
                  </a:lnTo>
                  <a:lnTo>
                    <a:pt x="12" y="353"/>
                  </a:lnTo>
                  <a:lnTo>
                    <a:pt x="0" y="286"/>
                  </a:lnTo>
                  <a:lnTo>
                    <a:pt x="10" y="215"/>
                  </a:lnTo>
                  <a:lnTo>
                    <a:pt x="23" y="180"/>
                  </a:lnTo>
                  <a:lnTo>
                    <a:pt x="62" y="162"/>
                  </a:lnTo>
                  <a:lnTo>
                    <a:pt x="107" y="133"/>
                  </a:lnTo>
                  <a:lnTo>
                    <a:pt x="176" y="115"/>
                  </a:lnTo>
                  <a:lnTo>
                    <a:pt x="284" y="91"/>
                  </a:lnTo>
                  <a:lnTo>
                    <a:pt x="381" y="81"/>
                  </a:lnTo>
                  <a:lnTo>
                    <a:pt x="408" y="72"/>
                  </a:lnTo>
                  <a:lnTo>
                    <a:pt x="429" y="56"/>
                  </a:lnTo>
                  <a:lnTo>
                    <a:pt x="466" y="21"/>
                  </a:lnTo>
                  <a:lnTo>
                    <a:pt x="496" y="12"/>
                  </a:lnTo>
                  <a:lnTo>
                    <a:pt x="566" y="0"/>
                  </a:lnTo>
                </a:path>
              </a:pathLst>
            </a:custGeom>
            <a:solidFill>
              <a:srgbClr val="0000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</p:grpSp>
      <p:grpSp>
        <p:nvGrpSpPr>
          <p:cNvPr id="236566" name="Group 22"/>
          <p:cNvGrpSpPr>
            <a:grpSpLocks/>
          </p:cNvGrpSpPr>
          <p:nvPr/>
        </p:nvGrpSpPr>
        <p:grpSpPr bwMode="auto">
          <a:xfrm>
            <a:off x="5791200" y="2667000"/>
            <a:ext cx="1643063" cy="3190875"/>
            <a:chOff x="4278" y="1707"/>
            <a:chExt cx="1165" cy="2010"/>
          </a:xfrm>
        </p:grpSpPr>
        <p:grpSp>
          <p:nvGrpSpPr>
            <p:cNvPr id="236567" name="Group 23"/>
            <p:cNvGrpSpPr>
              <a:grpSpLocks/>
            </p:cNvGrpSpPr>
            <p:nvPr/>
          </p:nvGrpSpPr>
          <p:grpSpPr bwMode="auto">
            <a:xfrm>
              <a:off x="4362" y="1752"/>
              <a:ext cx="880" cy="892"/>
              <a:chOff x="4362" y="1752"/>
              <a:chExt cx="880" cy="892"/>
            </a:xfrm>
          </p:grpSpPr>
          <p:sp>
            <p:nvSpPr>
              <p:cNvPr id="236568" name="Freeform 24"/>
              <p:cNvSpPr>
                <a:spLocks/>
              </p:cNvSpPr>
              <p:nvPr/>
            </p:nvSpPr>
            <p:spPr bwMode="auto">
              <a:xfrm>
                <a:off x="4362" y="1752"/>
                <a:ext cx="880" cy="892"/>
              </a:xfrm>
              <a:custGeom>
                <a:avLst/>
                <a:gdLst>
                  <a:gd name="T0" fmla="*/ 106 w 880"/>
                  <a:gd name="T1" fmla="*/ 435 h 892"/>
                  <a:gd name="T2" fmla="*/ 48 w 880"/>
                  <a:gd name="T3" fmla="*/ 348 h 892"/>
                  <a:gd name="T4" fmla="*/ 6 w 880"/>
                  <a:gd name="T5" fmla="*/ 232 h 892"/>
                  <a:gd name="T6" fmla="*/ 3 w 880"/>
                  <a:gd name="T7" fmla="*/ 132 h 892"/>
                  <a:gd name="T8" fmla="*/ 60 w 880"/>
                  <a:gd name="T9" fmla="*/ 46 h 892"/>
                  <a:gd name="T10" fmla="*/ 164 w 880"/>
                  <a:gd name="T11" fmla="*/ 4 h 892"/>
                  <a:gd name="T12" fmla="*/ 273 w 880"/>
                  <a:gd name="T13" fmla="*/ 7 h 892"/>
                  <a:gd name="T14" fmla="*/ 342 w 880"/>
                  <a:gd name="T15" fmla="*/ 38 h 892"/>
                  <a:gd name="T16" fmla="*/ 363 w 880"/>
                  <a:gd name="T17" fmla="*/ 73 h 892"/>
                  <a:gd name="T18" fmla="*/ 406 w 880"/>
                  <a:gd name="T19" fmla="*/ 133 h 892"/>
                  <a:gd name="T20" fmla="*/ 448 w 880"/>
                  <a:gd name="T21" fmla="*/ 184 h 892"/>
                  <a:gd name="T22" fmla="*/ 538 w 880"/>
                  <a:gd name="T23" fmla="*/ 193 h 892"/>
                  <a:gd name="T24" fmla="*/ 640 w 880"/>
                  <a:gd name="T25" fmla="*/ 172 h 892"/>
                  <a:gd name="T26" fmla="*/ 763 w 880"/>
                  <a:gd name="T27" fmla="*/ 160 h 892"/>
                  <a:gd name="T28" fmla="*/ 826 w 880"/>
                  <a:gd name="T29" fmla="*/ 172 h 892"/>
                  <a:gd name="T30" fmla="*/ 872 w 880"/>
                  <a:gd name="T31" fmla="*/ 214 h 892"/>
                  <a:gd name="T32" fmla="*/ 872 w 880"/>
                  <a:gd name="T33" fmla="*/ 277 h 892"/>
                  <a:gd name="T34" fmla="*/ 835 w 880"/>
                  <a:gd name="T35" fmla="*/ 312 h 892"/>
                  <a:gd name="T36" fmla="*/ 729 w 880"/>
                  <a:gd name="T37" fmla="*/ 339 h 892"/>
                  <a:gd name="T38" fmla="*/ 602 w 880"/>
                  <a:gd name="T39" fmla="*/ 357 h 892"/>
                  <a:gd name="T40" fmla="*/ 531 w 880"/>
                  <a:gd name="T41" fmla="*/ 357 h 892"/>
                  <a:gd name="T42" fmla="*/ 531 w 880"/>
                  <a:gd name="T43" fmla="*/ 408 h 892"/>
                  <a:gd name="T44" fmla="*/ 437 w 880"/>
                  <a:gd name="T45" fmla="*/ 414 h 892"/>
                  <a:gd name="T46" fmla="*/ 445 w 880"/>
                  <a:gd name="T47" fmla="*/ 449 h 892"/>
                  <a:gd name="T48" fmla="*/ 448 w 880"/>
                  <a:gd name="T49" fmla="*/ 481 h 892"/>
                  <a:gd name="T50" fmla="*/ 541 w 880"/>
                  <a:gd name="T51" fmla="*/ 475 h 892"/>
                  <a:gd name="T52" fmla="*/ 580 w 880"/>
                  <a:gd name="T53" fmla="*/ 579 h 892"/>
                  <a:gd name="T54" fmla="*/ 602 w 880"/>
                  <a:gd name="T55" fmla="*/ 696 h 892"/>
                  <a:gd name="T56" fmla="*/ 605 w 880"/>
                  <a:gd name="T57" fmla="*/ 798 h 892"/>
                  <a:gd name="T58" fmla="*/ 582 w 880"/>
                  <a:gd name="T59" fmla="*/ 870 h 892"/>
                  <a:gd name="T60" fmla="*/ 538 w 880"/>
                  <a:gd name="T61" fmla="*/ 891 h 892"/>
                  <a:gd name="T62" fmla="*/ 458 w 880"/>
                  <a:gd name="T63" fmla="*/ 882 h 892"/>
                  <a:gd name="T64" fmla="*/ 387 w 880"/>
                  <a:gd name="T65" fmla="*/ 855 h 892"/>
                  <a:gd name="T66" fmla="*/ 342 w 880"/>
                  <a:gd name="T67" fmla="*/ 801 h 892"/>
                  <a:gd name="T68" fmla="*/ 315 w 880"/>
                  <a:gd name="T69" fmla="*/ 747 h 892"/>
                  <a:gd name="T70" fmla="*/ 276 w 880"/>
                  <a:gd name="T71" fmla="*/ 684 h 892"/>
                  <a:gd name="T72" fmla="*/ 221 w 880"/>
                  <a:gd name="T73" fmla="*/ 633 h 892"/>
                  <a:gd name="T74" fmla="*/ 178 w 880"/>
                  <a:gd name="T75" fmla="*/ 580 h 892"/>
                  <a:gd name="T76" fmla="*/ 134 w 880"/>
                  <a:gd name="T77" fmla="*/ 499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80" h="892">
                    <a:moveTo>
                      <a:pt x="134" y="499"/>
                    </a:moveTo>
                    <a:lnTo>
                      <a:pt x="106" y="435"/>
                    </a:lnTo>
                    <a:lnTo>
                      <a:pt x="70" y="390"/>
                    </a:lnTo>
                    <a:lnTo>
                      <a:pt x="48" y="348"/>
                    </a:lnTo>
                    <a:lnTo>
                      <a:pt x="23" y="300"/>
                    </a:lnTo>
                    <a:lnTo>
                      <a:pt x="6" y="232"/>
                    </a:lnTo>
                    <a:lnTo>
                      <a:pt x="0" y="185"/>
                    </a:lnTo>
                    <a:lnTo>
                      <a:pt x="3" y="132"/>
                    </a:lnTo>
                    <a:lnTo>
                      <a:pt x="30" y="82"/>
                    </a:lnTo>
                    <a:lnTo>
                      <a:pt x="60" y="46"/>
                    </a:lnTo>
                    <a:lnTo>
                      <a:pt x="101" y="19"/>
                    </a:lnTo>
                    <a:lnTo>
                      <a:pt x="164" y="4"/>
                    </a:lnTo>
                    <a:lnTo>
                      <a:pt x="219" y="0"/>
                    </a:lnTo>
                    <a:lnTo>
                      <a:pt x="273" y="7"/>
                    </a:lnTo>
                    <a:lnTo>
                      <a:pt x="314" y="21"/>
                    </a:lnTo>
                    <a:lnTo>
                      <a:pt x="342" y="38"/>
                    </a:lnTo>
                    <a:lnTo>
                      <a:pt x="347" y="58"/>
                    </a:lnTo>
                    <a:lnTo>
                      <a:pt x="363" y="73"/>
                    </a:lnTo>
                    <a:lnTo>
                      <a:pt x="390" y="103"/>
                    </a:lnTo>
                    <a:lnTo>
                      <a:pt x="406" y="133"/>
                    </a:lnTo>
                    <a:lnTo>
                      <a:pt x="427" y="166"/>
                    </a:lnTo>
                    <a:lnTo>
                      <a:pt x="448" y="184"/>
                    </a:lnTo>
                    <a:lnTo>
                      <a:pt x="493" y="196"/>
                    </a:lnTo>
                    <a:lnTo>
                      <a:pt x="538" y="193"/>
                    </a:lnTo>
                    <a:lnTo>
                      <a:pt x="588" y="181"/>
                    </a:lnTo>
                    <a:lnTo>
                      <a:pt x="640" y="172"/>
                    </a:lnTo>
                    <a:lnTo>
                      <a:pt x="708" y="163"/>
                    </a:lnTo>
                    <a:lnTo>
                      <a:pt x="763" y="160"/>
                    </a:lnTo>
                    <a:lnTo>
                      <a:pt x="795" y="164"/>
                    </a:lnTo>
                    <a:lnTo>
                      <a:pt x="826" y="172"/>
                    </a:lnTo>
                    <a:lnTo>
                      <a:pt x="855" y="191"/>
                    </a:lnTo>
                    <a:lnTo>
                      <a:pt x="872" y="214"/>
                    </a:lnTo>
                    <a:lnTo>
                      <a:pt x="879" y="246"/>
                    </a:lnTo>
                    <a:lnTo>
                      <a:pt x="872" y="277"/>
                    </a:lnTo>
                    <a:lnTo>
                      <a:pt x="855" y="298"/>
                    </a:lnTo>
                    <a:lnTo>
                      <a:pt x="835" y="312"/>
                    </a:lnTo>
                    <a:lnTo>
                      <a:pt x="798" y="326"/>
                    </a:lnTo>
                    <a:lnTo>
                      <a:pt x="729" y="339"/>
                    </a:lnTo>
                    <a:lnTo>
                      <a:pt x="673" y="348"/>
                    </a:lnTo>
                    <a:lnTo>
                      <a:pt x="602" y="357"/>
                    </a:lnTo>
                    <a:lnTo>
                      <a:pt x="551" y="360"/>
                    </a:lnTo>
                    <a:lnTo>
                      <a:pt x="531" y="357"/>
                    </a:lnTo>
                    <a:lnTo>
                      <a:pt x="524" y="382"/>
                    </a:lnTo>
                    <a:lnTo>
                      <a:pt x="531" y="408"/>
                    </a:lnTo>
                    <a:lnTo>
                      <a:pt x="486" y="420"/>
                    </a:lnTo>
                    <a:lnTo>
                      <a:pt x="437" y="414"/>
                    </a:lnTo>
                    <a:lnTo>
                      <a:pt x="441" y="432"/>
                    </a:lnTo>
                    <a:lnTo>
                      <a:pt x="445" y="449"/>
                    </a:lnTo>
                    <a:lnTo>
                      <a:pt x="447" y="467"/>
                    </a:lnTo>
                    <a:lnTo>
                      <a:pt x="448" y="481"/>
                    </a:lnTo>
                    <a:lnTo>
                      <a:pt x="497" y="487"/>
                    </a:lnTo>
                    <a:lnTo>
                      <a:pt x="541" y="475"/>
                    </a:lnTo>
                    <a:lnTo>
                      <a:pt x="562" y="519"/>
                    </a:lnTo>
                    <a:lnTo>
                      <a:pt x="580" y="579"/>
                    </a:lnTo>
                    <a:lnTo>
                      <a:pt x="592" y="629"/>
                    </a:lnTo>
                    <a:lnTo>
                      <a:pt x="602" y="696"/>
                    </a:lnTo>
                    <a:lnTo>
                      <a:pt x="608" y="748"/>
                    </a:lnTo>
                    <a:lnTo>
                      <a:pt x="605" y="798"/>
                    </a:lnTo>
                    <a:lnTo>
                      <a:pt x="599" y="835"/>
                    </a:lnTo>
                    <a:lnTo>
                      <a:pt x="582" y="870"/>
                    </a:lnTo>
                    <a:lnTo>
                      <a:pt x="565" y="888"/>
                    </a:lnTo>
                    <a:lnTo>
                      <a:pt x="538" y="891"/>
                    </a:lnTo>
                    <a:lnTo>
                      <a:pt x="497" y="885"/>
                    </a:lnTo>
                    <a:lnTo>
                      <a:pt x="458" y="882"/>
                    </a:lnTo>
                    <a:lnTo>
                      <a:pt x="420" y="871"/>
                    </a:lnTo>
                    <a:lnTo>
                      <a:pt x="387" y="855"/>
                    </a:lnTo>
                    <a:lnTo>
                      <a:pt x="363" y="829"/>
                    </a:lnTo>
                    <a:lnTo>
                      <a:pt x="342" y="801"/>
                    </a:lnTo>
                    <a:lnTo>
                      <a:pt x="327" y="774"/>
                    </a:lnTo>
                    <a:lnTo>
                      <a:pt x="315" y="747"/>
                    </a:lnTo>
                    <a:lnTo>
                      <a:pt x="300" y="711"/>
                    </a:lnTo>
                    <a:lnTo>
                      <a:pt x="276" y="684"/>
                    </a:lnTo>
                    <a:lnTo>
                      <a:pt x="249" y="660"/>
                    </a:lnTo>
                    <a:lnTo>
                      <a:pt x="221" y="633"/>
                    </a:lnTo>
                    <a:lnTo>
                      <a:pt x="200" y="610"/>
                    </a:lnTo>
                    <a:lnTo>
                      <a:pt x="178" y="580"/>
                    </a:lnTo>
                    <a:lnTo>
                      <a:pt x="159" y="544"/>
                    </a:lnTo>
                    <a:lnTo>
                      <a:pt x="134" y="499"/>
                    </a:lnTo>
                  </a:path>
                </a:pathLst>
              </a:custGeom>
              <a:solidFill>
                <a:srgbClr val="E0A08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o-RO"/>
              </a:p>
            </p:txBody>
          </p:sp>
          <p:sp>
            <p:nvSpPr>
              <p:cNvPr id="236569" name="Freeform 25"/>
              <p:cNvSpPr>
                <a:spLocks/>
              </p:cNvSpPr>
              <p:nvPr/>
            </p:nvSpPr>
            <p:spPr bwMode="auto">
              <a:xfrm>
                <a:off x="4752" y="2079"/>
                <a:ext cx="55" cy="242"/>
              </a:xfrm>
              <a:custGeom>
                <a:avLst/>
                <a:gdLst>
                  <a:gd name="T0" fmla="*/ 31 w 55"/>
                  <a:gd name="T1" fmla="*/ 241 h 242"/>
                  <a:gd name="T2" fmla="*/ 43 w 55"/>
                  <a:gd name="T3" fmla="*/ 208 h 242"/>
                  <a:gd name="T4" fmla="*/ 50 w 55"/>
                  <a:gd name="T5" fmla="*/ 175 h 242"/>
                  <a:gd name="T6" fmla="*/ 54 w 55"/>
                  <a:gd name="T7" fmla="*/ 141 h 242"/>
                  <a:gd name="T8" fmla="*/ 50 w 55"/>
                  <a:gd name="T9" fmla="*/ 99 h 242"/>
                  <a:gd name="T10" fmla="*/ 38 w 55"/>
                  <a:gd name="T11" fmla="*/ 60 h 242"/>
                  <a:gd name="T12" fmla="*/ 20 w 55"/>
                  <a:gd name="T13" fmla="*/ 27 h 242"/>
                  <a:gd name="T14" fmla="*/ 0 w 55"/>
                  <a:gd name="T15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242">
                    <a:moveTo>
                      <a:pt x="31" y="241"/>
                    </a:moveTo>
                    <a:lnTo>
                      <a:pt x="43" y="208"/>
                    </a:lnTo>
                    <a:lnTo>
                      <a:pt x="50" y="175"/>
                    </a:lnTo>
                    <a:lnTo>
                      <a:pt x="54" y="141"/>
                    </a:lnTo>
                    <a:lnTo>
                      <a:pt x="50" y="99"/>
                    </a:lnTo>
                    <a:lnTo>
                      <a:pt x="38" y="60"/>
                    </a:lnTo>
                    <a:lnTo>
                      <a:pt x="20" y="27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o-RO"/>
              </a:p>
            </p:txBody>
          </p:sp>
          <p:sp>
            <p:nvSpPr>
              <p:cNvPr id="236570" name="Freeform 26"/>
              <p:cNvSpPr>
                <a:spLocks/>
              </p:cNvSpPr>
              <p:nvPr/>
            </p:nvSpPr>
            <p:spPr bwMode="auto">
              <a:xfrm>
                <a:off x="4832" y="2073"/>
                <a:ext cx="65" cy="43"/>
              </a:xfrm>
              <a:custGeom>
                <a:avLst/>
                <a:gdLst>
                  <a:gd name="T0" fmla="*/ 64 w 65"/>
                  <a:gd name="T1" fmla="*/ 42 h 43"/>
                  <a:gd name="T2" fmla="*/ 33 w 65"/>
                  <a:gd name="T3" fmla="*/ 39 h 43"/>
                  <a:gd name="T4" fmla="*/ 5 w 65"/>
                  <a:gd name="T5" fmla="*/ 29 h 43"/>
                  <a:gd name="T6" fmla="*/ 0 w 65"/>
                  <a:gd name="T7" fmla="*/ 9 h 43"/>
                  <a:gd name="T8" fmla="*/ 15 w 6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3">
                    <a:moveTo>
                      <a:pt x="64" y="42"/>
                    </a:moveTo>
                    <a:lnTo>
                      <a:pt x="33" y="39"/>
                    </a:lnTo>
                    <a:lnTo>
                      <a:pt x="5" y="29"/>
                    </a:lnTo>
                    <a:lnTo>
                      <a:pt x="0" y="9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o-RO"/>
              </a:p>
            </p:txBody>
          </p:sp>
        </p:grpSp>
        <p:grpSp>
          <p:nvGrpSpPr>
            <p:cNvPr id="236571" name="Group 27"/>
            <p:cNvGrpSpPr>
              <a:grpSpLocks/>
            </p:cNvGrpSpPr>
            <p:nvPr/>
          </p:nvGrpSpPr>
          <p:grpSpPr bwMode="auto">
            <a:xfrm>
              <a:off x="4278" y="1707"/>
              <a:ext cx="463" cy="472"/>
              <a:chOff x="4278" y="1707"/>
              <a:chExt cx="463" cy="472"/>
            </a:xfrm>
          </p:grpSpPr>
          <p:sp>
            <p:nvSpPr>
              <p:cNvPr id="236572" name="Freeform 28"/>
              <p:cNvSpPr>
                <a:spLocks/>
              </p:cNvSpPr>
              <p:nvPr/>
            </p:nvSpPr>
            <p:spPr bwMode="auto">
              <a:xfrm>
                <a:off x="4278" y="1707"/>
                <a:ext cx="463" cy="472"/>
              </a:xfrm>
              <a:custGeom>
                <a:avLst/>
                <a:gdLst>
                  <a:gd name="T0" fmla="*/ 445 w 463"/>
                  <a:gd name="T1" fmla="*/ 53 h 472"/>
                  <a:gd name="T2" fmla="*/ 381 w 463"/>
                  <a:gd name="T3" fmla="*/ 37 h 472"/>
                  <a:gd name="T4" fmla="*/ 338 w 463"/>
                  <a:gd name="T5" fmla="*/ 10 h 472"/>
                  <a:gd name="T6" fmla="*/ 297 w 463"/>
                  <a:gd name="T7" fmla="*/ 0 h 472"/>
                  <a:gd name="T8" fmla="*/ 255 w 463"/>
                  <a:gd name="T9" fmla="*/ 14 h 472"/>
                  <a:gd name="T10" fmla="*/ 201 w 463"/>
                  <a:gd name="T11" fmla="*/ 29 h 472"/>
                  <a:gd name="T12" fmla="*/ 153 w 463"/>
                  <a:gd name="T13" fmla="*/ 23 h 472"/>
                  <a:gd name="T14" fmla="*/ 108 w 463"/>
                  <a:gd name="T15" fmla="*/ 36 h 472"/>
                  <a:gd name="T16" fmla="*/ 61 w 463"/>
                  <a:gd name="T17" fmla="*/ 58 h 472"/>
                  <a:gd name="T18" fmla="*/ 10 w 463"/>
                  <a:gd name="T19" fmla="*/ 101 h 472"/>
                  <a:gd name="T20" fmla="*/ 0 w 463"/>
                  <a:gd name="T21" fmla="*/ 187 h 472"/>
                  <a:gd name="T22" fmla="*/ 20 w 463"/>
                  <a:gd name="T23" fmla="*/ 280 h 472"/>
                  <a:gd name="T24" fmla="*/ 30 w 463"/>
                  <a:gd name="T25" fmla="*/ 331 h 472"/>
                  <a:gd name="T26" fmla="*/ 70 w 463"/>
                  <a:gd name="T27" fmla="*/ 346 h 472"/>
                  <a:gd name="T28" fmla="*/ 98 w 463"/>
                  <a:gd name="T29" fmla="*/ 378 h 472"/>
                  <a:gd name="T30" fmla="*/ 111 w 463"/>
                  <a:gd name="T31" fmla="*/ 429 h 472"/>
                  <a:gd name="T32" fmla="*/ 165 w 463"/>
                  <a:gd name="T33" fmla="*/ 460 h 472"/>
                  <a:gd name="T34" fmla="*/ 226 w 463"/>
                  <a:gd name="T35" fmla="*/ 471 h 472"/>
                  <a:gd name="T36" fmla="*/ 259 w 463"/>
                  <a:gd name="T37" fmla="*/ 462 h 472"/>
                  <a:gd name="T38" fmla="*/ 265 w 463"/>
                  <a:gd name="T39" fmla="*/ 430 h 472"/>
                  <a:gd name="T40" fmla="*/ 249 w 463"/>
                  <a:gd name="T41" fmla="*/ 397 h 472"/>
                  <a:gd name="T42" fmla="*/ 270 w 463"/>
                  <a:gd name="T43" fmla="*/ 368 h 472"/>
                  <a:gd name="T44" fmla="*/ 334 w 463"/>
                  <a:gd name="T45" fmla="*/ 376 h 472"/>
                  <a:gd name="T46" fmla="*/ 370 w 463"/>
                  <a:gd name="T47" fmla="*/ 358 h 472"/>
                  <a:gd name="T48" fmla="*/ 323 w 463"/>
                  <a:gd name="T49" fmla="*/ 331 h 472"/>
                  <a:gd name="T50" fmla="*/ 304 w 463"/>
                  <a:gd name="T51" fmla="*/ 300 h 472"/>
                  <a:gd name="T52" fmla="*/ 309 w 463"/>
                  <a:gd name="T53" fmla="*/ 275 h 472"/>
                  <a:gd name="T54" fmla="*/ 338 w 463"/>
                  <a:gd name="T55" fmla="*/ 238 h 472"/>
                  <a:gd name="T56" fmla="*/ 341 w 463"/>
                  <a:gd name="T57" fmla="*/ 202 h 472"/>
                  <a:gd name="T58" fmla="*/ 324 w 463"/>
                  <a:gd name="T59" fmla="*/ 178 h 472"/>
                  <a:gd name="T60" fmla="*/ 281 w 463"/>
                  <a:gd name="T61" fmla="*/ 158 h 472"/>
                  <a:gd name="T62" fmla="*/ 247 w 463"/>
                  <a:gd name="T63" fmla="*/ 139 h 472"/>
                  <a:gd name="T64" fmla="*/ 245 w 463"/>
                  <a:gd name="T65" fmla="*/ 124 h 472"/>
                  <a:gd name="T66" fmla="*/ 259 w 463"/>
                  <a:gd name="T67" fmla="*/ 109 h 472"/>
                  <a:gd name="T68" fmla="*/ 269 w 463"/>
                  <a:gd name="T69" fmla="*/ 106 h 472"/>
                  <a:gd name="T70" fmla="*/ 316 w 463"/>
                  <a:gd name="T71" fmla="*/ 110 h 472"/>
                  <a:gd name="T72" fmla="*/ 358 w 463"/>
                  <a:gd name="T73" fmla="*/ 106 h 472"/>
                  <a:gd name="T74" fmla="*/ 386 w 463"/>
                  <a:gd name="T75" fmla="*/ 94 h 472"/>
                  <a:gd name="T76" fmla="*/ 413 w 463"/>
                  <a:gd name="T77" fmla="*/ 77 h 472"/>
                  <a:gd name="T78" fmla="*/ 462 w 463"/>
                  <a:gd name="T79" fmla="*/ 71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63" h="472">
                    <a:moveTo>
                      <a:pt x="462" y="71"/>
                    </a:moveTo>
                    <a:lnTo>
                      <a:pt x="445" y="53"/>
                    </a:lnTo>
                    <a:lnTo>
                      <a:pt x="418" y="40"/>
                    </a:lnTo>
                    <a:lnTo>
                      <a:pt x="381" y="37"/>
                    </a:lnTo>
                    <a:lnTo>
                      <a:pt x="360" y="22"/>
                    </a:lnTo>
                    <a:lnTo>
                      <a:pt x="338" y="10"/>
                    </a:lnTo>
                    <a:lnTo>
                      <a:pt x="320" y="3"/>
                    </a:lnTo>
                    <a:lnTo>
                      <a:pt x="297" y="0"/>
                    </a:lnTo>
                    <a:lnTo>
                      <a:pt x="278" y="1"/>
                    </a:lnTo>
                    <a:lnTo>
                      <a:pt x="255" y="14"/>
                    </a:lnTo>
                    <a:lnTo>
                      <a:pt x="232" y="24"/>
                    </a:lnTo>
                    <a:lnTo>
                      <a:pt x="201" y="29"/>
                    </a:lnTo>
                    <a:lnTo>
                      <a:pt x="178" y="26"/>
                    </a:lnTo>
                    <a:lnTo>
                      <a:pt x="153" y="23"/>
                    </a:lnTo>
                    <a:lnTo>
                      <a:pt x="129" y="28"/>
                    </a:lnTo>
                    <a:lnTo>
                      <a:pt x="108" y="36"/>
                    </a:lnTo>
                    <a:lnTo>
                      <a:pt x="83" y="46"/>
                    </a:lnTo>
                    <a:lnTo>
                      <a:pt x="61" y="58"/>
                    </a:lnTo>
                    <a:lnTo>
                      <a:pt x="34" y="77"/>
                    </a:lnTo>
                    <a:lnTo>
                      <a:pt x="10" y="101"/>
                    </a:lnTo>
                    <a:lnTo>
                      <a:pt x="2" y="137"/>
                    </a:lnTo>
                    <a:lnTo>
                      <a:pt x="0" y="187"/>
                    </a:lnTo>
                    <a:lnTo>
                      <a:pt x="5" y="240"/>
                    </a:lnTo>
                    <a:lnTo>
                      <a:pt x="20" y="280"/>
                    </a:lnTo>
                    <a:lnTo>
                      <a:pt x="23" y="308"/>
                    </a:lnTo>
                    <a:lnTo>
                      <a:pt x="30" y="331"/>
                    </a:lnTo>
                    <a:lnTo>
                      <a:pt x="50" y="342"/>
                    </a:lnTo>
                    <a:lnTo>
                      <a:pt x="70" y="346"/>
                    </a:lnTo>
                    <a:lnTo>
                      <a:pt x="87" y="360"/>
                    </a:lnTo>
                    <a:lnTo>
                      <a:pt x="98" y="378"/>
                    </a:lnTo>
                    <a:lnTo>
                      <a:pt x="101" y="405"/>
                    </a:lnTo>
                    <a:lnTo>
                      <a:pt x="111" y="429"/>
                    </a:lnTo>
                    <a:lnTo>
                      <a:pt x="132" y="446"/>
                    </a:lnTo>
                    <a:lnTo>
                      <a:pt x="165" y="460"/>
                    </a:lnTo>
                    <a:lnTo>
                      <a:pt x="196" y="467"/>
                    </a:lnTo>
                    <a:lnTo>
                      <a:pt x="226" y="471"/>
                    </a:lnTo>
                    <a:lnTo>
                      <a:pt x="246" y="468"/>
                    </a:lnTo>
                    <a:lnTo>
                      <a:pt x="259" y="462"/>
                    </a:lnTo>
                    <a:lnTo>
                      <a:pt x="265" y="448"/>
                    </a:lnTo>
                    <a:lnTo>
                      <a:pt x="265" y="430"/>
                    </a:lnTo>
                    <a:lnTo>
                      <a:pt x="255" y="415"/>
                    </a:lnTo>
                    <a:lnTo>
                      <a:pt x="249" y="397"/>
                    </a:lnTo>
                    <a:lnTo>
                      <a:pt x="252" y="378"/>
                    </a:lnTo>
                    <a:lnTo>
                      <a:pt x="270" y="368"/>
                    </a:lnTo>
                    <a:lnTo>
                      <a:pt x="290" y="366"/>
                    </a:lnTo>
                    <a:lnTo>
                      <a:pt x="334" y="376"/>
                    </a:lnTo>
                    <a:lnTo>
                      <a:pt x="351" y="364"/>
                    </a:lnTo>
                    <a:lnTo>
                      <a:pt x="370" y="358"/>
                    </a:lnTo>
                    <a:lnTo>
                      <a:pt x="347" y="346"/>
                    </a:lnTo>
                    <a:lnTo>
                      <a:pt x="323" y="331"/>
                    </a:lnTo>
                    <a:lnTo>
                      <a:pt x="311" y="316"/>
                    </a:lnTo>
                    <a:lnTo>
                      <a:pt x="304" y="300"/>
                    </a:lnTo>
                    <a:lnTo>
                      <a:pt x="305" y="287"/>
                    </a:lnTo>
                    <a:lnTo>
                      <a:pt x="309" y="275"/>
                    </a:lnTo>
                    <a:lnTo>
                      <a:pt x="324" y="258"/>
                    </a:lnTo>
                    <a:lnTo>
                      <a:pt x="338" y="238"/>
                    </a:lnTo>
                    <a:lnTo>
                      <a:pt x="341" y="221"/>
                    </a:lnTo>
                    <a:lnTo>
                      <a:pt x="341" y="202"/>
                    </a:lnTo>
                    <a:lnTo>
                      <a:pt x="336" y="187"/>
                    </a:lnTo>
                    <a:lnTo>
                      <a:pt x="324" y="178"/>
                    </a:lnTo>
                    <a:lnTo>
                      <a:pt x="304" y="167"/>
                    </a:lnTo>
                    <a:lnTo>
                      <a:pt x="281" y="158"/>
                    </a:lnTo>
                    <a:lnTo>
                      <a:pt x="264" y="149"/>
                    </a:lnTo>
                    <a:lnTo>
                      <a:pt x="247" y="139"/>
                    </a:lnTo>
                    <a:lnTo>
                      <a:pt x="235" y="124"/>
                    </a:lnTo>
                    <a:lnTo>
                      <a:pt x="245" y="124"/>
                    </a:lnTo>
                    <a:lnTo>
                      <a:pt x="255" y="115"/>
                    </a:lnTo>
                    <a:lnTo>
                      <a:pt x="259" y="109"/>
                    </a:lnTo>
                    <a:lnTo>
                      <a:pt x="261" y="103"/>
                    </a:lnTo>
                    <a:lnTo>
                      <a:pt x="269" y="106"/>
                    </a:lnTo>
                    <a:lnTo>
                      <a:pt x="294" y="107"/>
                    </a:lnTo>
                    <a:lnTo>
                      <a:pt x="316" y="110"/>
                    </a:lnTo>
                    <a:lnTo>
                      <a:pt x="335" y="109"/>
                    </a:lnTo>
                    <a:lnTo>
                      <a:pt x="358" y="106"/>
                    </a:lnTo>
                    <a:lnTo>
                      <a:pt x="372" y="102"/>
                    </a:lnTo>
                    <a:lnTo>
                      <a:pt x="386" y="94"/>
                    </a:lnTo>
                    <a:lnTo>
                      <a:pt x="400" y="85"/>
                    </a:lnTo>
                    <a:lnTo>
                      <a:pt x="413" y="77"/>
                    </a:lnTo>
                    <a:lnTo>
                      <a:pt x="437" y="76"/>
                    </a:lnTo>
                    <a:lnTo>
                      <a:pt x="462" y="71"/>
                    </a:lnTo>
                  </a:path>
                </a:pathLst>
              </a:custGeom>
              <a:solidFill>
                <a:schemeClr val="bg2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o-RO"/>
              </a:p>
            </p:txBody>
          </p:sp>
          <p:grpSp>
            <p:nvGrpSpPr>
              <p:cNvPr id="236573" name="Group 29"/>
              <p:cNvGrpSpPr>
                <a:grpSpLocks/>
              </p:cNvGrpSpPr>
              <p:nvPr/>
            </p:nvGrpSpPr>
            <p:grpSpPr bwMode="auto">
              <a:xfrm>
                <a:off x="4488" y="1757"/>
                <a:ext cx="239" cy="327"/>
                <a:chOff x="4488" y="1757"/>
                <a:chExt cx="239" cy="327"/>
              </a:xfrm>
            </p:grpSpPr>
            <p:sp>
              <p:nvSpPr>
                <p:cNvPr id="236574" name="Freeform 30"/>
                <p:cNvSpPr>
                  <a:spLocks/>
                </p:cNvSpPr>
                <p:nvPr/>
              </p:nvSpPr>
              <p:spPr bwMode="auto">
                <a:xfrm>
                  <a:off x="4488" y="1799"/>
                  <a:ext cx="39" cy="46"/>
                </a:xfrm>
                <a:custGeom>
                  <a:avLst/>
                  <a:gdLst>
                    <a:gd name="T0" fmla="*/ 38 w 39"/>
                    <a:gd name="T1" fmla="*/ 34 h 46"/>
                    <a:gd name="T2" fmla="*/ 14 w 39"/>
                    <a:gd name="T3" fmla="*/ 26 h 46"/>
                    <a:gd name="T4" fmla="*/ 6 w 39"/>
                    <a:gd name="T5" fmla="*/ 13 h 46"/>
                    <a:gd name="T6" fmla="*/ 3 w 39"/>
                    <a:gd name="T7" fmla="*/ 0 h 46"/>
                    <a:gd name="T8" fmla="*/ 1 w 39"/>
                    <a:gd name="T9" fmla="*/ 18 h 46"/>
                    <a:gd name="T10" fmla="*/ 8 w 39"/>
                    <a:gd name="T11" fmla="*/ 32 h 46"/>
                    <a:gd name="T12" fmla="*/ 21 w 39"/>
                    <a:gd name="T13" fmla="*/ 37 h 46"/>
                    <a:gd name="T14" fmla="*/ 8 w 39"/>
                    <a:gd name="T15" fmla="*/ 42 h 46"/>
                    <a:gd name="T16" fmla="*/ 0 w 39"/>
                    <a:gd name="T17" fmla="*/ 42 h 46"/>
                    <a:gd name="T18" fmla="*/ 8 w 39"/>
                    <a:gd name="T19" fmla="*/ 45 h 46"/>
                    <a:gd name="T20" fmla="*/ 38 w 39"/>
                    <a:gd name="T21" fmla="*/ 3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9" h="46">
                      <a:moveTo>
                        <a:pt x="38" y="34"/>
                      </a:moveTo>
                      <a:lnTo>
                        <a:pt x="14" y="26"/>
                      </a:lnTo>
                      <a:lnTo>
                        <a:pt x="6" y="13"/>
                      </a:lnTo>
                      <a:lnTo>
                        <a:pt x="3" y="0"/>
                      </a:lnTo>
                      <a:lnTo>
                        <a:pt x="1" y="18"/>
                      </a:lnTo>
                      <a:lnTo>
                        <a:pt x="8" y="32"/>
                      </a:lnTo>
                      <a:lnTo>
                        <a:pt x="21" y="37"/>
                      </a:lnTo>
                      <a:lnTo>
                        <a:pt x="8" y="42"/>
                      </a:lnTo>
                      <a:lnTo>
                        <a:pt x="0" y="42"/>
                      </a:lnTo>
                      <a:lnTo>
                        <a:pt x="8" y="45"/>
                      </a:lnTo>
                      <a:lnTo>
                        <a:pt x="38" y="34"/>
                      </a:lnTo>
                    </a:path>
                  </a:pathLst>
                </a:custGeom>
                <a:solidFill>
                  <a:schemeClr val="bg2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o-RO"/>
                </a:p>
              </p:txBody>
            </p:sp>
            <p:sp>
              <p:nvSpPr>
                <p:cNvPr id="236575" name="Freeform 31"/>
                <p:cNvSpPr>
                  <a:spLocks/>
                </p:cNvSpPr>
                <p:nvPr/>
              </p:nvSpPr>
              <p:spPr bwMode="auto">
                <a:xfrm>
                  <a:off x="4566" y="1999"/>
                  <a:ext cx="19" cy="17"/>
                </a:xfrm>
                <a:custGeom>
                  <a:avLst/>
                  <a:gdLst>
                    <a:gd name="T0" fmla="*/ 18 w 19"/>
                    <a:gd name="T1" fmla="*/ 13 h 17"/>
                    <a:gd name="T2" fmla="*/ 7 w 19"/>
                    <a:gd name="T3" fmla="*/ 11 h 17"/>
                    <a:gd name="T4" fmla="*/ 0 w 19"/>
                    <a:gd name="T5" fmla="*/ 0 h 17"/>
                    <a:gd name="T6" fmla="*/ 2 w 19"/>
                    <a:gd name="T7" fmla="*/ 16 h 17"/>
                    <a:gd name="T8" fmla="*/ 18 w 19"/>
                    <a:gd name="T9" fmla="*/ 1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7">
                      <a:moveTo>
                        <a:pt x="18" y="13"/>
                      </a:moveTo>
                      <a:lnTo>
                        <a:pt x="7" y="11"/>
                      </a:lnTo>
                      <a:lnTo>
                        <a:pt x="0" y="0"/>
                      </a:lnTo>
                      <a:lnTo>
                        <a:pt x="2" y="16"/>
                      </a:lnTo>
                      <a:lnTo>
                        <a:pt x="18" y="13"/>
                      </a:lnTo>
                    </a:path>
                  </a:pathLst>
                </a:custGeom>
                <a:solidFill>
                  <a:schemeClr val="bg2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o-RO"/>
                </a:p>
              </p:txBody>
            </p:sp>
            <p:sp>
              <p:nvSpPr>
                <p:cNvPr id="236576" name="Freeform 32"/>
                <p:cNvSpPr>
                  <a:spLocks/>
                </p:cNvSpPr>
                <p:nvPr/>
              </p:nvSpPr>
              <p:spPr bwMode="auto">
                <a:xfrm>
                  <a:off x="4542" y="2009"/>
                  <a:ext cx="61" cy="40"/>
                </a:xfrm>
                <a:custGeom>
                  <a:avLst/>
                  <a:gdLst>
                    <a:gd name="T0" fmla="*/ 45 w 61"/>
                    <a:gd name="T1" fmla="*/ 0 h 40"/>
                    <a:gd name="T2" fmla="*/ 34 w 61"/>
                    <a:gd name="T3" fmla="*/ 14 h 40"/>
                    <a:gd name="T4" fmla="*/ 16 w 61"/>
                    <a:gd name="T5" fmla="*/ 19 h 40"/>
                    <a:gd name="T6" fmla="*/ 0 w 61"/>
                    <a:gd name="T7" fmla="*/ 21 h 40"/>
                    <a:gd name="T8" fmla="*/ 16 w 61"/>
                    <a:gd name="T9" fmla="*/ 24 h 40"/>
                    <a:gd name="T10" fmla="*/ 31 w 61"/>
                    <a:gd name="T11" fmla="*/ 22 h 40"/>
                    <a:gd name="T12" fmla="*/ 40 w 61"/>
                    <a:gd name="T13" fmla="*/ 19 h 40"/>
                    <a:gd name="T14" fmla="*/ 45 w 61"/>
                    <a:gd name="T15" fmla="*/ 31 h 40"/>
                    <a:gd name="T16" fmla="*/ 60 w 61"/>
                    <a:gd name="T17" fmla="*/ 39 h 40"/>
                    <a:gd name="T18" fmla="*/ 52 w 61"/>
                    <a:gd name="T19" fmla="*/ 29 h 40"/>
                    <a:gd name="T20" fmla="*/ 48 w 61"/>
                    <a:gd name="T21" fmla="*/ 22 h 40"/>
                    <a:gd name="T22" fmla="*/ 52 w 61"/>
                    <a:gd name="T23" fmla="*/ 14 h 40"/>
                    <a:gd name="T24" fmla="*/ 45 w 61"/>
                    <a:gd name="T2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1" h="40">
                      <a:moveTo>
                        <a:pt x="45" y="0"/>
                      </a:moveTo>
                      <a:lnTo>
                        <a:pt x="34" y="14"/>
                      </a:lnTo>
                      <a:lnTo>
                        <a:pt x="16" y="19"/>
                      </a:lnTo>
                      <a:lnTo>
                        <a:pt x="0" y="21"/>
                      </a:lnTo>
                      <a:lnTo>
                        <a:pt x="16" y="24"/>
                      </a:lnTo>
                      <a:lnTo>
                        <a:pt x="31" y="22"/>
                      </a:lnTo>
                      <a:lnTo>
                        <a:pt x="40" y="19"/>
                      </a:lnTo>
                      <a:lnTo>
                        <a:pt x="45" y="31"/>
                      </a:lnTo>
                      <a:lnTo>
                        <a:pt x="60" y="39"/>
                      </a:lnTo>
                      <a:lnTo>
                        <a:pt x="52" y="29"/>
                      </a:lnTo>
                      <a:lnTo>
                        <a:pt x="48" y="22"/>
                      </a:lnTo>
                      <a:lnTo>
                        <a:pt x="52" y="14"/>
                      </a:lnTo>
                      <a:lnTo>
                        <a:pt x="45" y="0"/>
                      </a:lnTo>
                    </a:path>
                  </a:pathLst>
                </a:custGeom>
                <a:solidFill>
                  <a:schemeClr val="bg2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o-RO"/>
                </a:p>
              </p:txBody>
            </p:sp>
            <p:sp>
              <p:nvSpPr>
                <p:cNvPr id="236577" name="Freeform 33"/>
                <p:cNvSpPr>
                  <a:spLocks/>
                </p:cNvSpPr>
                <p:nvPr/>
              </p:nvSpPr>
              <p:spPr bwMode="auto">
                <a:xfrm>
                  <a:off x="4523" y="2058"/>
                  <a:ext cx="49" cy="26"/>
                </a:xfrm>
                <a:custGeom>
                  <a:avLst/>
                  <a:gdLst>
                    <a:gd name="T0" fmla="*/ 48 w 49"/>
                    <a:gd name="T1" fmla="*/ 15 h 26"/>
                    <a:gd name="T2" fmla="*/ 23 w 49"/>
                    <a:gd name="T3" fmla="*/ 13 h 26"/>
                    <a:gd name="T4" fmla="*/ 11 w 49"/>
                    <a:gd name="T5" fmla="*/ 6 h 26"/>
                    <a:gd name="T6" fmla="*/ 5 w 49"/>
                    <a:gd name="T7" fmla="*/ 0 h 26"/>
                    <a:gd name="T8" fmla="*/ 11 w 49"/>
                    <a:gd name="T9" fmla="*/ 10 h 26"/>
                    <a:gd name="T10" fmla="*/ 14 w 49"/>
                    <a:gd name="T11" fmla="*/ 15 h 26"/>
                    <a:gd name="T12" fmla="*/ 8 w 49"/>
                    <a:gd name="T13" fmla="*/ 19 h 26"/>
                    <a:gd name="T14" fmla="*/ 0 w 49"/>
                    <a:gd name="T15" fmla="*/ 20 h 26"/>
                    <a:gd name="T16" fmla="*/ 11 w 49"/>
                    <a:gd name="T17" fmla="*/ 24 h 26"/>
                    <a:gd name="T18" fmla="*/ 16 w 49"/>
                    <a:gd name="T19" fmla="*/ 25 h 26"/>
                    <a:gd name="T20" fmla="*/ 22 w 49"/>
                    <a:gd name="T21" fmla="*/ 24 h 26"/>
                    <a:gd name="T22" fmla="*/ 27 w 49"/>
                    <a:gd name="T23" fmla="*/ 19 h 26"/>
                    <a:gd name="T24" fmla="*/ 48 w 49"/>
                    <a:gd name="T25" fmla="*/ 1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9" h="26">
                      <a:moveTo>
                        <a:pt x="48" y="15"/>
                      </a:moveTo>
                      <a:lnTo>
                        <a:pt x="23" y="13"/>
                      </a:lnTo>
                      <a:lnTo>
                        <a:pt x="11" y="6"/>
                      </a:lnTo>
                      <a:lnTo>
                        <a:pt x="5" y="0"/>
                      </a:lnTo>
                      <a:lnTo>
                        <a:pt x="11" y="10"/>
                      </a:lnTo>
                      <a:lnTo>
                        <a:pt x="14" y="15"/>
                      </a:lnTo>
                      <a:lnTo>
                        <a:pt x="8" y="19"/>
                      </a:lnTo>
                      <a:lnTo>
                        <a:pt x="0" y="20"/>
                      </a:lnTo>
                      <a:lnTo>
                        <a:pt x="11" y="24"/>
                      </a:lnTo>
                      <a:lnTo>
                        <a:pt x="16" y="25"/>
                      </a:lnTo>
                      <a:lnTo>
                        <a:pt x="22" y="24"/>
                      </a:lnTo>
                      <a:lnTo>
                        <a:pt x="27" y="19"/>
                      </a:lnTo>
                      <a:lnTo>
                        <a:pt x="48" y="15"/>
                      </a:lnTo>
                    </a:path>
                  </a:pathLst>
                </a:custGeom>
                <a:solidFill>
                  <a:schemeClr val="bg2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o-RO"/>
                </a:p>
              </p:txBody>
            </p:sp>
            <p:sp>
              <p:nvSpPr>
                <p:cNvPr id="236578" name="Freeform 34"/>
                <p:cNvSpPr>
                  <a:spLocks/>
                </p:cNvSpPr>
                <p:nvPr/>
              </p:nvSpPr>
              <p:spPr bwMode="auto">
                <a:xfrm>
                  <a:off x="4679" y="1757"/>
                  <a:ext cx="48" cy="29"/>
                </a:xfrm>
                <a:custGeom>
                  <a:avLst/>
                  <a:gdLst>
                    <a:gd name="T0" fmla="*/ 47 w 48"/>
                    <a:gd name="T1" fmla="*/ 10 h 29"/>
                    <a:gd name="T2" fmla="*/ 26 w 48"/>
                    <a:gd name="T3" fmla="*/ 12 h 29"/>
                    <a:gd name="T4" fmla="*/ 20 w 48"/>
                    <a:gd name="T5" fmla="*/ 16 h 29"/>
                    <a:gd name="T6" fmla="*/ 17 w 48"/>
                    <a:gd name="T7" fmla="*/ 25 h 29"/>
                    <a:gd name="T8" fmla="*/ 11 w 48"/>
                    <a:gd name="T9" fmla="*/ 28 h 29"/>
                    <a:gd name="T10" fmla="*/ 3 w 48"/>
                    <a:gd name="T11" fmla="*/ 25 h 29"/>
                    <a:gd name="T12" fmla="*/ 0 w 48"/>
                    <a:gd name="T13" fmla="*/ 12 h 29"/>
                    <a:gd name="T14" fmla="*/ 3 w 48"/>
                    <a:gd name="T15" fmla="*/ 0 h 29"/>
                    <a:gd name="T16" fmla="*/ 10 w 48"/>
                    <a:gd name="T17" fmla="*/ 0 h 29"/>
                    <a:gd name="T18" fmla="*/ 8 w 48"/>
                    <a:gd name="T19" fmla="*/ 6 h 29"/>
                    <a:gd name="T20" fmla="*/ 10 w 48"/>
                    <a:gd name="T21" fmla="*/ 15 h 29"/>
                    <a:gd name="T22" fmla="*/ 19 w 48"/>
                    <a:gd name="T23" fmla="*/ 7 h 29"/>
                    <a:gd name="T24" fmla="*/ 30 w 48"/>
                    <a:gd name="T25" fmla="*/ 5 h 29"/>
                    <a:gd name="T26" fmla="*/ 47 w 48"/>
                    <a:gd name="T27" fmla="*/ 1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8" h="29">
                      <a:moveTo>
                        <a:pt x="47" y="10"/>
                      </a:moveTo>
                      <a:lnTo>
                        <a:pt x="26" y="12"/>
                      </a:lnTo>
                      <a:lnTo>
                        <a:pt x="20" y="16"/>
                      </a:lnTo>
                      <a:lnTo>
                        <a:pt x="17" y="25"/>
                      </a:lnTo>
                      <a:lnTo>
                        <a:pt x="11" y="28"/>
                      </a:lnTo>
                      <a:lnTo>
                        <a:pt x="3" y="25"/>
                      </a:lnTo>
                      <a:lnTo>
                        <a:pt x="0" y="12"/>
                      </a:lnTo>
                      <a:lnTo>
                        <a:pt x="3" y="0"/>
                      </a:lnTo>
                      <a:lnTo>
                        <a:pt x="10" y="0"/>
                      </a:lnTo>
                      <a:lnTo>
                        <a:pt x="8" y="6"/>
                      </a:lnTo>
                      <a:lnTo>
                        <a:pt x="10" y="15"/>
                      </a:lnTo>
                      <a:lnTo>
                        <a:pt x="19" y="7"/>
                      </a:lnTo>
                      <a:lnTo>
                        <a:pt x="30" y="5"/>
                      </a:lnTo>
                      <a:lnTo>
                        <a:pt x="47" y="10"/>
                      </a:lnTo>
                    </a:path>
                  </a:pathLst>
                </a:custGeom>
                <a:solidFill>
                  <a:schemeClr val="bg2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o-RO"/>
                </a:p>
              </p:txBody>
            </p:sp>
            <p:sp>
              <p:nvSpPr>
                <p:cNvPr id="236579" name="Freeform 35"/>
                <p:cNvSpPr>
                  <a:spLocks/>
                </p:cNvSpPr>
                <p:nvPr/>
              </p:nvSpPr>
              <p:spPr bwMode="auto">
                <a:xfrm>
                  <a:off x="4650" y="1789"/>
                  <a:ext cx="40" cy="17"/>
                </a:xfrm>
                <a:custGeom>
                  <a:avLst/>
                  <a:gdLst>
                    <a:gd name="T0" fmla="*/ 39 w 40"/>
                    <a:gd name="T1" fmla="*/ 0 h 17"/>
                    <a:gd name="T2" fmla="*/ 21 w 40"/>
                    <a:gd name="T3" fmla="*/ 14 h 17"/>
                    <a:gd name="T4" fmla="*/ 8 w 40"/>
                    <a:gd name="T5" fmla="*/ 16 h 17"/>
                    <a:gd name="T6" fmla="*/ 0 w 40"/>
                    <a:gd name="T7" fmla="*/ 8 h 17"/>
                    <a:gd name="T8" fmla="*/ 13 w 40"/>
                    <a:gd name="T9" fmla="*/ 9 h 17"/>
                    <a:gd name="T10" fmla="*/ 23 w 40"/>
                    <a:gd name="T11" fmla="*/ 6 h 17"/>
                    <a:gd name="T12" fmla="*/ 39 w 40"/>
                    <a:gd name="T13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17">
                      <a:moveTo>
                        <a:pt x="39" y="0"/>
                      </a:moveTo>
                      <a:lnTo>
                        <a:pt x="21" y="14"/>
                      </a:lnTo>
                      <a:lnTo>
                        <a:pt x="8" y="16"/>
                      </a:lnTo>
                      <a:lnTo>
                        <a:pt x="0" y="8"/>
                      </a:lnTo>
                      <a:lnTo>
                        <a:pt x="13" y="9"/>
                      </a:lnTo>
                      <a:lnTo>
                        <a:pt x="23" y="6"/>
                      </a:lnTo>
                      <a:lnTo>
                        <a:pt x="39" y="0"/>
                      </a:lnTo>
                    </a:path>
                  </a:pathLst>
                </a:custGeom>
                <a:solidFill>
                  <a:schemeClr val="bg2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o-RO"/>
                </a:p>
              </p:txBody>
            </p:sp>
          </p:grpSp>
        </p:grpSp>
        <p:sp>
          <p:nvSpPr>
            <p:cNvPr id="236580" name="Freeform 36"/>
            <p:cNvSpPr>
              <a:spLocks/>
            </p:cNvSpPr>
            <p:nvPr/>
          </p:nvSpPr>
          <p:spPr bwMode="auto">
            <a:xfrm>
              <a:off x="4671" y="1862"/>
              <a:ext cx="63" cy="40"/>
            </a:xfrm>
            <a:custGeom>
              <a:avLst/>
              <a:gdLst>
                <a:gd name="T0" fmla="*/ 62 w 63"/>
                <a:gd name="T1" fmla="*/ 0 h 40"/>
                <a:gd name="T2" fmla="*/ 42 w 63"/>
                <a:gd name="T3" fmla="*/ 1 h 40"/>
                <a:gd name="T4" fmla="*/ 20 w 63"/>
                <a:gd name="T5" fmla="*/ 8 h 40"/>
                <a:gd name="T6" fmla="*/ 6 w 63"/>
                <a:gd name="T7" fmla="*/ 21 h 40"/>
                <a:gd name="T8" fmla="*/ 0 w 63"/>
                <a:gd name="T9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40">
                  <a:moveTo>
                    <a:pt x="62" y="0"/>
                  </a:moveTo>
                  <a:lnTo>
                    <a:pt x="42" y="1"/>
                  </a:lnTo>
                  <a:lnTo>
                    <a:pt x="20" y="8"/>
                  </a:lnTo>
                  <a:lnTo>
                    <a:pt x="6" y="21"/>
                  </a:lnTo>
                  <a:lnTo>
                    <a:pt x="0" y="39"/>
                  </a:lnTo>
                </a:path>
              </a:pathLst>
            </a:custGeom>
            <a:solidFill>
              <a:schemeClr val="tx1"/>
            </a:solidFill>
            <a:ln w="50800" cap="rnd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581" name="Freeform 37"/>
            <p:cNvSpPr>
              <a:spLocks/>
            </p:cNvSpPr>
            <p:nvPr/>
          </p:nvSpPr>
          <p:spPr bwMode="auto">
            <a:xfrm>
              <a:off x="4725" y="1892"/>
              <a:ext cx="51" cy="54"/>
            </a:xfrm>
            <a:custGeom>
              <a:avLst/>
              <a:gdLst>
                <a:gd name="T0" fmla="*/ 0 w 51"/>
                <a:gd name="T1" fmla="*/ 0 h 54"/>
                <a:gd name="T2" fmla="*/ 10 w 51"/>
                <a:gd name="T3" fmla="*/ 1 h 54"/>
                <a:gd name="T4" fmla="*/ 23 w 51"/>
                <a:gd name="T5" fmla="*/ 7 h 54"/>
                <a:gd name="T6" fmla="*/ 35 w 51"/>
                <a:gd name="T7" fmla="*/ 17 h 54"/>
                <a:gd name="T8" fmla="*/ 45 w 51"/>
                <a:gd name="T9" fmla="*/ 29 h 54"/>
                <a:gd name="T10" fmla="*/ 50 w 51"/>
                <a:gd name="T11" fmla="*/ 43 h 54"/>
                <a:gd name="T12" fmla="*/ 48 w 51"/>
                <a:gd name="T13" fmla="*/ 53 h 54"/>
                <a:gd name="T14" fmla="*/ 38 w 51"/>
                <a:gd name="T15" fmla="*/ 52 h 54"/>
                <a:gd name="T16" fmla="*/ 25 w 51"/>
                <a:gd name="T17" fmla="*/ 48 h 54"/>
                <a:gd name="T18" fmla="*/ 11 w 51"/>
                <a:gd name="T19" fmla="*/ 39 h 54"/>
                <a:gd name="T20" fmla="*/ 4 w 51"/>
                <a:gd name="T21" fmla="*/ 28 h 54"/>
                <a:gd name="T22" fmla="*/ 0 w 51"/>
                <a:gd name="T23" fmla="*/ 11 h 54"/>
                <a:gd name="T24" fmla="*/ 0 w 51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4">
                  <a:moveTo>
                    <a:pt x="0" y="0"/>
                  </a:moveTo>
                  <a:lnTo>
                    <a:pt x="10" y="1"/>
                  </a:lnTo>
                  <a:lnTo>
                    <a:pt x="23" y="7"/>
                  </a:lnTo>
                  <a:lnTo>
                    <a:pt x="35" y="17"/>
                  </a:lnTo>
                  <a:lnTo>
                    <a:pt x="45" y="29"/>
                  </a:lnTo>
                  <a:lnTo>
                    <a:pt x="50" y="43"/>
                  </a:lnTo>
                  <a:lnTo>
                    <a:pt x="48" y="53"/>
                  </a:lnTo>
                  <a:lnTo>
                    <a:pt x="38" y="52"/>
                  </a:lnTo>
                  <a:lnTo>
                    <a:pt x="25" y="48"/>
                  </a:lnTo>
                  <a:lnTo>
                    <a:pt x="11" y="39"/>
                  </a:lnTo>
                  <a:lnTo>
                    <a:pt x="4" y="28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grpSp>
          <p:nvGrpSpPr>
            <p:cNvPr id="236582" name="Group 38"/>
            <p:cNvGrpSpPr>
              <a:grpSpLocks/>
            </p:cNvGrpSpPr>
            <p:nvPr/>
          </p:nvGrpSpPr>
          <p:grpSpPr bwMode="auto">
            <a:xfrm>
              <a:off x="4717" y="3537"/>
              <a:ext cx="509" cy="180"/>
              <a:chOff x="4717" y="3537"/>
              <a:chExt cx="509" cy="180"/>
            </a:xfrm>
          </p:grpSpPr>
          <p:sp>
            <p:nvSpPr>
              <p:cNvPr id="236583" name="Freeform 39"/>
              <p:cNvSpPr>
                <a:spLocks/>
              </p:cNvSpPr>
              <p:nvPr/>
            </p:nvSpPr>
            <p:spPr bwMode="auto">
              <a:xfrm>
                <a:off x="4959" y="3654"/>
                <a:ext cx="267" cy="60"/>
              </a:xfrm>
              <a:custGeom>
                <a:avLst/>
                <a:gdLst>
                  <a:gd name="T0" fmla="*/ 24 w 267"/>
                  <a:gd name="T1" fmla="*/ 0 h 60"/>
                  <a:gd name="T2" fmla="*/ 117 w 267"/>
                  <a:gd name="T3" fmla="*/ 6 h 60"/>
                  <a:gd name="T4" fmla="*/ 160 w 267"/>
                  <a:gd name="T5" fmla="*/ 25 h 60"/>
                  <a:gd name="T6" fmla="*/ 187 w 267"/>
                  <a:gd name="T7" fmla="*/ 29 h 60"/>
                  <a:gd name="T8" fmla="*/ 214 w 267"/>
                  <a:gd name="T9" fmla="*/ 33 h 60"/>
                  <a:gd name="T10" fmla="*/ 259 w 267"/>
                  <a:gd name="T11" fmla="*/ 46 h 60"/>
                  <a:gd name="T12" fmla="*/ 266 w 267"/>
                  <a:gd name="T13" fmla="*/ 50 h 60"/>
                  <a:gd name="T14" fmla="*/ 266 w 267"/>
                  <a:gd name="T15" fmla="*/ 59 h 60"/>
                  <a:gd name="T16" fmla="*/ 147 w 267"/>
                  <a:gd name="T17" fmla="*/ 59 h 60"/>
                  <a:gd name="T18" fmla="*/ 48 w 267"/>
                  <a:gd name="T19" fmla="*/ 40 h 60"/>
                  <a:gd name="T20" fmla="*/ 42 w 267"/>
                  <a:gd name="T21" fmla="*/ 49 h 60"/>
                  <a:gd name="T22" fmla="*/ 4 w 267"/>
                  <a:gd name="T23" fmla="*/ 48 h 60"/>
                  <a:gd name="T24" fmla="*/ 1 w 267"/>
                  <a:gd name="T25" fmla="*/ 41 h 60"/>
                  <a:gd name="T26" fmla="*/ 0 w 267"/>
                  <a:gd name="T27" fmla="*/ 29 h 60"/>
                  <a:gd name="T28" fmla="*/ 2 w 267"/>
                  <a:gd name="T29" fmla="*/ 18 h 60"/>
                  <a:gd name="T30" fmla="*/ 9 w 267"/>
                  <a:gd name="T31" fmla="*/ 6 h 60"/>
                  <a:gd name="T32" fmla="*/ 24 w 267"/>
                  <a:gd name="T3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7" h="60">
                    <a:moveTo>
                      <a:pt x="24" y="0"/>
                    </a:moveTo>
                    <a:lnTo>
                      <a:pt x="117" y="6"/>
                    </a:lnTo>
                    <a:lnTo>
                      <a:pt x="160" y="25"/>
                    </a:lnTo>
                    <a:lnTo>
                      <a:pt x="187" y="29"/>
                    </a:lnTo>
                    <a:lnTo>
                      <a:pt x="214" y="33"/>
                    </a:lnTo>
                    <a:lnTo>
                      <a:pt x="259" y="46"/>
                    </a:lnTo>
                    <a:lnTo>
                      <a:pt x="266" y="50"/>
                    </a:lnTo>
                    <a:lnTo>
                      <a:pt x="266" y="59"/>
                    </a:lnTo>
                    <a:lnTo>
                      <a:pt x="147" y="59"/>
                    </a:lnTo>
                    <a:lnTo>
                      <a:pt x="48" y="40"/>
                    </a:lnTo>
                    <a:lnTo>
                      <a:pt x="42" y="49"/>
                    </a:lnTo>
                    <a:lnTo>
                      <a:pt x="4" y="48"/>
                    </a:lnTo>
                    <a:lnTo>
                      <a:pt x="1" y="41"/>
                    </a:lnTo>
                    <a:lnTo>
                      <a:pt x="0" y="29"/>
                    </a:lnTo>
                    <a:lnTo>
                      <a:pt x="2" y="18"/>
                    </a:lnTo>
                    <a:lnTo>
                      <a:pt x="9" y="6"/>
                    </a:lnTo>
                    <a:lnTo>
                      <a:pt x="24" y="0"/>
                    </a:lnTo>
                  </a:path>
                </a:pathLst>
              </a:custGeom>
              <a:solidFill>
                <a:srgbClr val="30303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o-RO"/>
              </a:p>
            </p:txBody>
          </p:sp>
          <p:sp>
            <p:nvSpPr>
              <p:cNvPr id="236584" name="Freeform 40"/>
              <p:cNvSpPr>
                <a:spLocks/>
              </p:cNvSpPr>
              <p:nvPr/>
            </p:nvSpPr>
            <p:spPr bwMode="auto">
              <a:xfrm>
                <a:off x="4717" y="3537"/>
                <a:ext cx="198" cy="180"/>
              </a:xfrm>
              <a:custGeom>
                <a:avLst/>
                <a:gdLst>
                  <a:gd name="T0" fmla="*/ 106 w 198"/>
                  <a:gd name="T1" fmla="*/ 65 h 180"/>
                  <a:gd name="T2" fmla="*/ 132 w 198"/>
                  <a:gd name="T3" fmla="*/ 60 h 180"/>
                  <a:gd name="T4" fmla="*/ 142 w 198"/>
                  <a:gd name="T5" fmla="*/ 97 h 180"/>
                  <a:gd name="T6" fmla="*/ 187 w 198"/>
                  <a:gd name="T7" fmla="*/ 146 h 180"/>
                  <a:gd name="T8" fmla="*/ 195 w 198"/>
                  <a:gd name="T9" fmla="*/ 164 h 180"/>
                  <a:gd name="T10" fmla="*/ 197 w 198"/>
                  <a:gd name="T11" fmla="*/ 175 h 180"/>
                  <a:gd name="T12" fmla="*/ 190 w 198"/>
                  <a:gd name="T13" fmla="*/ 179 h 180"/>
                  <a:gd name="T14" fmla="*/ 93 w 198"/>
                  <a:gd name="T15" fmla="*/ 111 h 180"/>
                  <a:gd name="T16" fmla="*/ 41 w 198"/>
                  <a:gd name="T17" fmla="*/ 60 h 180"/>
                  <a:gd name="T18" fmla="*/ 33 w 198"/>
                  <a:gd name="T19" fmla="*/ 66 h 180"/>
                  <a:gd name="T20" fmla="*/ 0 w 198"/>
                  <a:gd name="T21" fmla="*/ 40 h 180"/>
                  <a:gd name="T22" fmla="*/ 0 w 198"/>
                  <a:gd name="T23" fmla="*/ 24 h 180"/>
                  <a:gd name="T24" fmla="*/ 4 w 198"/>
                  <a:gd name="T25" fmla="*/ 13 h 180"/>
                  <a:gd name="T26" fmla="*/ 16 w 198"/>
                  <a:gd name="T27" fmla="*/ 5 h 180"/>
                  <a:gd name="T28" fmla="*/ 32 w 198"/>
                  <a:gd name="T29" fmla="*/ 0 h 180"/>
                  <a:gd name="T30" fmla="*/ 106 w 198"/>
                  <a:gd name="T31" fmla="*/ 6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8" h="180">
                    <a:moveTo>
                      <a:pt x="106" y="65"/>
                    </a:moveTo>
                    <a:lnTo>
                      <a:pt x="132" y="60"/>
                    </a:lnTo>
                    <a:lnTo>
                      <a:pt x="142" y="97"/>
                    </a:lnTo>
                    <a:lnTo>
                      <a:pt x="187" y="146"/>
                    </a:lnTo>
                    <a:lnTo>
                      <a:pt x="195" y="164"/>
                    </a:lnTo>
                    <a:lnTo>
                      <a:pt x="197" y="175"/>
                    </a:lnTo>
                    <a:lnTo>
                      <a:pt x="190" y="179"/>
                    </a:lnTo>
                    <a:lnTo>
                      <a:pt x="93" y="111"/>
                    </a:lnTo>
                    <a:lnTo>
                      <a:pt x="41" y="60"/>
                    </a:lnTo>
                    <a:lnTo>
                      <a:pt x="33" y="66"/>
                    </a:lnTo>
                    <a:lnTo>
                      <a:pt x="0" y="40"/>
                    </a:lnTo>
                    <a:lnTo>
                      <a:pt x="0" y="24"/>
                    </a:lnTo>
                    <a:lnTo>
                      <a:pt x="4" y="13"/>
                    </a:lnTo>
                    <a:lnTo>
                      <a:pt x="16" y="5"/>
                    </a:lnTo>
                    <a:lnTo>
                      <a:pt x="32" y="0"/>
                    </a:lnTo>
                    <a:lnTo>
                      <a:pt x="106" y="65"/>
                    </a:lnTo>
                  </a:path>
                </a:pathLst>
              </a:custGeom>
              <a:solidFill>
                <a:srgbClr val="30303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o-RO"/>
              </a:p>
            </p:txBody>
          </p:sp>
        </p:grpSp>
        <p:grpSp>
          <p:nvGrpSpPr>
            <p:cNvPr id="236585" name="Group 41"/>
            <p:cNvGrpSpPr>
              <a:grpSpLocks/>
            </p:cNvGrpSpPr>
            <p:nvPr/>
          </p:nvGrpSpPr>
          <p:grpSpPr bwMode="auto">
            <a:xfrm>
              <a:off x="4728" y="3012"/>
              <a:ext cx="458" cy="658"/>
              <a:chOff x="4728" y="3012"/>
              <a:chExt cx="458" cy="658"/>
            </a:xfrm>
          </p:grpSpPr>
          <p:sp>
            <p:nvSpPr>
              <p:cNvPr id="236586" name="Freeform 42"/>
              <p:cNvSpPr>
                <a:spLocks/>
              </p:cNvSpPr>
              <p:nvPr/>
            </p:nvSpPr>
            <p:spPr bwMode="auto">
              <a:xfrm>
                <a:off x="4728" y="3012"/>
                <a:ext cx="458" cy="658"/>
              </a:xfrm>
              <a:custGeom>
                <a:avLst/>
                <a:gdLst>
                  <a:gd name="T0" fmla="*/ 416 w 458"/>
                  <a:gd name="T1" fmla="*/ 0 h 658"/>
                  <a:gd name="T2" fmla="*/ 321 w 458"/>
                  <a:gd name="T3" fmla="*/ 26 h 658"/>
                  <a:gd name="T4" fmla="*/ 281 w 458"/>
                  <a:gd name="T5" fmla="*/ 32 h 658"/>
                  <a:gd name="T6" fmla="*/ 244 w 458"/>
                  <a:gd name="T7" fmla="*/ 55 h 658"/>
                  <a:gd name="T8" fmla="*/ 198 w 458"/>
                  <a:gd name="T9" fmla="*/ 82 h 658"/>
                  <a:gd name="T10" fmla="*/ 154 w 458"/>
                  <a:gd name="T11" fmla="*/ 91 h 658"/>
                  <a:gd name="T12" fmla="*/ 118 w 458"/>
                  <a:gd name="T13" fmla="*/ 103 h 658"/>
                  <a:gd name="T14" fmla="*/ 97 w 458"/>
                  <a:gd name="T15" fmla="*/ 139 h 658"/>
                  <a:gd name="T16" fmla="*/ 88 w 458"/>
                  <a:gd name="T17" fmla="*/ 161 h 658"/>
                  <a:gd name="T18" fmla="*/ 83 w 458"/>
                  <a:gd name="T19" fmla="*/ 182 h 658"/>
                  <a:gd name="T20" fmla="*/ 86 w 458"/>
                  <a:gd name="T21" fmla="*/ 206 h 658"/>
                  <a:gd name="T22" fmla="*/ 92 w 458"/>
                  <a:gd name="T23" fmla="*/ 239 h 658"/>
                  <a:gd name="T24" fmla="*/ 90 w 458"/>
                  <a:gd name="T25" fmla="*/ 283 h 658"/>
                  <a:gd name="T26" fmla="*/ 85 w 458"/>
                  <a:gd name="T27" fmla="*/ 344 h 658"/>
                  <a:gd name="T28" fmla="*/ 72 w 458"/>
                  <a:gd name="T29" fmla="*/ 397 h 658"/>
                  <a:gd name="T30" fmla="*/ 58 w 458"/>
                  <a:gd name="T31" fmla="*/ 446 h 658"/>
                  <a:gd name="T32" fmla="*/ 29 w 458"/>
                  <a:gd name="T33" fmla="*/ 490 h 658"/>
                  <a:gd name="T34" fmla="*/ 0 w 458"/>
                  <a:gd name="T35" fmla="*/ 522 h 658"/>
                  <a:gd name="T36" fmla="*/ 42 w 458"/>
                  <a:gd name="T37" fmla="*/ 550 h 658"/>
                  <a:gd name="T38" fmla="*/ 75 w 458"/>
                  <a:gd name="T39" fmla="*/ 580 h 658"/>
                  <a:gd name="T40" fmla="*/ 124 w 458"/>
                  <a:gd name="T41" fmla="*/ 611 h 658"/>
                  <a:gd name="T42" fmla="*/ 140 w 458"/>
                  <a:gd name="T43" fmla="*/ 590 h 658"/>
                  <a:gd name="T44" fmla="*/ 149 w 458"/>
                  <a:gd name="T45" fmla="*/ 551 h 658"/>
                  <a:gd name="T46" fmla="*/ 169 w 458"/>
                  <a:gd name="T47" fmla="*/ 517 h 658"/>
                  <a:gd name="T48" fmla="*/ 187 w 458"/>
                  <a:gd name="T49" fmla="*/ 478 h 658"/>
                  <a:gd name="T50" fmla="*/ 203 w 458"/>
                  <a:gd name="T51" fmla="*/ 445 h 658"/>
                  <a:gd name="T52" fmla="*/ 225 w 458"/>
                  <a:gd name="T53" fmla="*/ 409 h 658"/>
                  <a:gd name="T54" fmla="*/ 229 w 458"/>
                  <a:gd name="T55" fmla="*/ 377 h 658"/>
                  <a:gd name="T56" fmla="*/ 234 w 458"/>
                  <a:gd name="T57" fmla="*/ 347 h 658"/>
                  <a:gd name="T58" fmla="*/ 242 w 458"/>
                  <a:gd name="T59" fmla="*/ 317 h 658"/>
                  <a:gd name="T60" fmla="*/ 248 w 458"/>
                  <a:gd name="T61" fmla="*/ 279 h 658"/>
                  <a:gd name="T62" fmla="*/ 271 w 458"/>
                  <a:gd name="T63" fmla="*/ 176 h 658"/>
                  <a:gd name="T64" fmla="*/ 275 w 458"/>
                  <a:gd name="T65" fmla="*/ 236 h 658"/>
                  <a:gd name="T66" fmla="*/ 254 w 458"/>
                  <a:gd name="T67" fmla="*/ 330 h 658"/>
                  <a:gd name="T68" fmla="*/ 251 w 458"/>
                  <a:gd name="T69" fmla="*/ 388 h 658"/>
                  <a:gd name="T70" fmla="*/ 247 w 458"/>
                  <a:gd name="T71" fmla="*/ 430 h 658"/>
                  <a:gd name="T72" fmla="*/ 240 w 458"/>
                  <a:gd name="T73" fmla="*/ 466 h 658"/>
                  <a:gd name="T74" fmla="*/ 234 w 458"/>
                  <a:gd name="T75" fmla="*/ 517 h 658"/>
                  <a:gd name="T76" fmla="*/ 230 w 458"/>
                  <a:gd name="T77" fmla="*/ 577 h 658"/>
                  <a:gd name="T78" fmla="*/ 234 w 458"/>
                  <a:gd name="T79" fmla="*/ 628 h 658"/>
                  <a:gd name="T80" fmla="*/ 244 w 458"/>
                  <a:gd name="T81" fmla="*/ 646 h 658"/>
                  <a:gd name="T82" fmla="*/ 274 w 458"/>
                  <a:gd name="T83" fmla="*/ 646 h 658"/>
                  <a:gd name="T84" fmla="*/ 306 w 458"/>
                  <a:gd name="T85" fmla="*/ 644 h 658"/>
                  <a:gd name="T86" fmla="*/ 343 w 458"/>
                  <a:gd name="T87" fmla="*/ 652 h 658"/>
                  <a:gd name="T88" fmla="*/ 377 w 458"/>
                  <a:gd name="T89" fmla="*/ 657 h 658"/>
                  <a:gd name="T90" fmla="*/ 389 w 458"/>
                  <a:gd name="T91" fmla="*/ 650 h 658"/>
                  <a:gd name="T92" fmla="*/ 393 w 458"/>
                  <a:gd name="T93" fmla="*/ 612 h 658"/>
                  <a:gd name="T94" fmla="*/ 386 w 458"/>
                  <a:gd name="T95" fmla="*/ 554 h 658"/>
                  <a:gd name="T96" fmla="*/ 381 w 458"/>
                  <a:gd name="T97" fmla="*/ 493 h 658"/>
                  <a:gd name="T98" fmla="*/ 377 w 458"/>
                  <a:gd name="T99" fmla="*/ 453 h 658"/>
                  <a:gd name="T100" fmla="*/ 384 w 458"/>
                  <a:gd name="T101" fmla="*/ 428 h 658"/>
                  <a:gd name="T102" fmla="*/ 391 w 458"/>
                  <a:gd name="T103" fmla="*/ 402 h 658"/>
                  <a:gd name="T104" fmla="*/ 401 w 458"/>
                  <a:gd name="T105" fmla="*/ 357 h 658"/>
                  <a:gd name="T106" fmla="*/ 414 w 458"/>
                  <a:gd name="T107" fmla="*/ 316 h 658"/>
                  <a:gd name="T108" fmla="*/ 438 w 458"/>
                  <a:gd name="T109" fmla="*/ 255 h 658"/>
                  <a:gd name="T110" fmla="*/ 447 w 458"/>
                  <a:gd name="T111" fmla="*/ 231 h 658"/>
                  <a:gd name="T112" fmla="*/ 454 w 458"/>
                  <a:gd name="T113" fmla="*/ 200 h 658"/>
                  <a:gd name="T114" fmla="*/ 455 w 458"/>
                  <a:gd name="T115" fmla="*/ 179 h 658"/>
                  <a:gd name="T116" fmla="*/ 457 w 458"/>
                  <a:gd name="T117" fmla="*/ 152 h 658"/>
                  <a:gd name="T118" fmla="*/ 454 w 458"/>
                  <a:gd name="T119" fmla="*/ 121 h 658"/>
                  <a:gd name="T120" fmla="*/ 449 w 458"/>
                  <a:gd name="T121" fmla="*/ 85 h 658"/>
                  <a:gd name="T122" fmla="*/ 438 w 458"/>
                  <a:gd name="T123" fmla="*/ 44 h 658"/>
                  <a:gd name="T124" fmla="*/ 416 w 458"/>
                  <a:gd name="T125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58" h="658">
                    <a:moveTo>
                      <a:pt x="416" y="0"/>
                    </a:moveTo>
                    <a:lnTo>
                      <a:pt x="321" y="26"/>
                    </a:lnTo>
                    <a:lnTo>
                      <a:pt x="281" y="32"/>
                    </a:lnTo>
                    <a:lnTo>
                      <a:pt x="244" y="55"/>
                    </a:lnTo>
                    <a:lnTo>
                      <a:pt x="198" y="82"/>
                    </a:lnTo>
                    <a:lnTo>
                      <a:pt x="154" y="91"/>
                    </a:lnTo>
                    <a:lnTo>
                      <a:pt x="118" y="103"/>
                    </a:lnTo>
                    <a:lnTo>
                      <a:pt x="97" y="139"/>
                    </a:lnTo>
                    <a:lnTo>
                      <a:pt x="88" y="161"/>
                    </a:lnTo>
                    <a:lnTo>
                      <a:pt x="83" y="182"/>
                    </a:lnTo>
                    <a:lnTo>
                      <a:pt x="86" y="206"/>
                    </a:lnTo>
                    <a:lnTo>
                      <a:pt x="92" y="239"/>
                    </a:lnTo>
                    <a:lnTo>
                      <a:pt x="90" y="283"/>
                    </a:lnTo>
                    <a:lnTo>
                      <a:pt x="85" y="344"/>
                    </a:lnTo>
                    <a:lnTo>
                      <a:pt x="72" y="397"/>
                    </a:lnTo>
                    <a:lnTo>
                      <a:pt x="58" y="446"/>
                    </a:lnTo>
                    <a:lnTo>
                      <a:pt x="29" y="490"/>
                    </a:lnTo>
                    <a:lnTo>
                      <a:pt x="0" y="522"/>
                    </a:lnTo>
                    <a:lnTo>
                      <a:pt x="42" y="550"/>
                    </a:lnTo>
                    <a:lnTo>
                      <a:pt x="75" y="580"/>
                    </a:lnTo>
                    <a:lnTo>
                      <a:pt x="124" y="611"/>
                    </a:lnTo>
                    <a:lnTo>
                      <a:pt x="140" y="590"/>
                    </a:lnTo>
                    <a:lnTo>
                      <a:pt x="149" y="551"/>
                    </a:lnTo>
                    <a:lnTo>
                      <a:pt x="169" y="517"/>
                    </a:lnTo>
                    <a:lnTo>
                      <a:pt x="187" y="478"/>
                    </a:lnTo>
                    <a:lnTo>
                      <a:pt x="203" y="445"/>
                    </a:lnTo>
                    <a:lnTo>
                      <a:pt x="225" y="409"/>
                    </a:lnTo>
                    <a:lnTo>
                      <a:pt x="229" y="377"/>
                    </a:lnTo>
                    <a:lnTo>
                      <a:pt x="234" y="347"/>
                    </a:lnTo>
                    <a:lnTo>
                      <a:pt x="242" y="317"/>
                    </a:lnTo>
                    <a:lnTo>
                      <a:pt x="248" y="279"/>
                    </a:lnTo>
                    <a:lnTo>
                      <a:pt x="271" y="176"/>
                    </a:lnTo>
                    <a:lnTo>
                      <a:pt x="275" y="236"/>
                    </a:lnTo>
                    <a:lnTo>
                      <a:pt x="254" y="330"/>
                    </a:lnTo>
                    <a:lnTo>
                      <a:pt x="251" y="388"/>
                    </a:lnTo>
                    <a:lnTo>
                      <a:pt x="247" y="430"/>
                    </a:lnTo>
                    <a:lnTo>
                      <a:pt x="240" y="466"/>
                    </a:lnTo>
                    <a:lnTo>
                      <a:pt x="234" y="517"/>
                    </a:lnTo>
                    <a:lnTo>
                      <a:pt x="230" y="577"/>
                    </a:lnTo>
                    <a:lnTo>
                      <a:pt x="234" y="628"/>
                    </a:lnTo>
                    <a:lnTo>
                      <a:pt x="244" y="646"/>
                    </a:lnTo>
                    <a:lnTo>
                      <a:pt x="274" y="646"/>
                    </a:lnTo>
                    <a:lnTo>
                      <a:pt x="306" y="644"/>
                    </a:lnTo>
                    <a:lnTo>
                      <a:pt x="343" y="652"/>
                    </a:lnTo>
                    <a:lnTo>
                      <a:pt x="377" y="657"/>
                    </a:lnTo>
                    <a:lnTo>
                      <a:pt x="389" y="650"/>
                    </a:lnTo>
                    <a:lnTo>
                      <a:pt x="393" y="612"/>
                    </a:lnTo>
                    <a:lnTo>
                      <a:pt x="386" y="554"/>
                    </a:lnTo>
                    <a:lnTo>
                      <a:pt x="381" y="493"/>
                    </a:lnTo>
                    <a:lnTo>
                      <a:pt x="377" y="453"/>
                    </a:lnTo>
                    <a:lnTo>
                      <a:pt x="384" y="428"/>
                    </a:lnTo>
                    <a:lnTo>
                      <a:pt x="391" y="402"/>
                    </a:lnTo>
                    <a:lnTo>
                      <a:pt x="401" y="357"/>
                    </a:lnTo>
                    <a:lnTo>
                      <a:pt x="414" y="316"/>
                    </a:lnTo>
                    <a:lnTo>
                      <a:pt x="438" y="255"/>
                    </a:lnTo>
                    <a:lnTo>
                      <a:pt x="447" y="231"/>
                    </a:lnTo>
                    <a:lnTo>
                      <a:pt x="454" y="200"/>
                    </a:lnTo>
                    <a:lnTo>
                      <a:pt x="455" y="179"/>
                    </a:lnTo>
                    <a:lnTo>
                      <a:pt x="457" y="152"/>
                    </a:lnTo>
                    <a:lnTo>
                      <a:pt x="454" y="121"/>
                    </a:lnTo>
                    <a:lnTo>
                      <a:pt x="449" y="85"/>
                    </a:lnTo>
                    <a:lnTo>
                      <a:pt x="438" y="44"/>
                    </a:lnTo>
                    <a:lnTo>
                      <a:pt x="416" y="0"/>
                    </a:lnTo>
                  </a:path>
                </a:pathLst>
              </a:custGeom>
              <a:solidFill>
                <a:srgbClr val="00A08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o-RO"/>
              </a:p>
            </p:txBody>
          </p:sp>
          <p:grpSp>
            <p:nvGrpSpPr>
              <p:cNvPr id="236587" name="Group 43"/>
              <p:cNvGrpSpPr>
                <a:grpSpLocks/>
              </p:cNvGrpSpPr>
              <p:nvPr/>
            </p:nvGrpSpPr>
            <p:grpSpPr bwMode="auto">
              <a:xfrm>
                <a:off x="4809" y="3032"/>
                <a:ext cx="361" cy="450"/>
                <a:chOff x="4809" y="3032"/>
                <a:chExt cx="361" cy="450"/>
              </a:xfrm>
            </p:grpSpPr>
            <p:sp>
              <p:nvSpPr>
                <p:cNvPr id="236588" name="Freeform 44"/>
                <p:cNvSpPr>
                  <a:spLocks/>
                </p:cNvSpPr>
                <p:nvPr/>
              </p:nvSpPr>
              <p:spPr bwMode="auto">
                <a:xfrm>
                  <a:off x="4829" y="3032"/>
                  <a:ext cx="341" cy="117"/>
                </a:xfrm>
                <a:custGeom>
                  <a:avLst/>
                  <a:gdLst>
                    <a:gd name="T0" fmla="*/ 326 w 341"/>
                    <a:gd name="T1" fmla="*/ 0 h 117"/>
                    <a:gd name="T2" fmla="*/ 175 w 341"/>
                    <a:gd name="T3" fmla="*/ 26 h 117"/>
                    <a:gd name="T4" fmla="*/ 0 w 341"/>
                    <a:gd name="T5" fmla="*/ 111 h 117"/>
                    <a:gd name="T6" fmla="*/ 7 w 341"/>
                    <a:gd name="T7" fmla="*/ 116 h 117"/>
                    <a:gd name="T8" fmla="*/ 29 w 341"/>
                    <a:gd name="T9" fmla="*/ 107 h 117"/>
                    <a:gd name="T10" fmla="*/ 39 w 341"/>
                    <a:gd name="T11" fmla="*/ 99 h 117"/>
                    <a:gd name="T12" fmla="*/ 62 w 341"/>
                    <a:gd name="T13" fmla="*/ 91 h 117"/>
                    <a:gd name="T14" fmla="*/ 79 w 341"/>
                    <a:gd name="T15" fmla="*/ 90 h 117"/>
                    <a:gd name="T16" fmla="*/ 92 w 341"/>
                    <a:gd name="T17" fmla="*/ 90 h 117"/>
                    <a:gd name="T18" fmla="*/ 111 w 341"/>
                    <a:gd name="T19" fmla="*/ 88 h 117"/>
                    <a:gd name="T20" fmla="*/ 133 w 341"/>
                    <a:gd name="T21" fmla="*/ 85 h 117"/>
                    <a:gd name="T22" fmla="*/ 151 w 341"/>
                    <a:gd name="T23" fmla="*/ 77 h 117"/>
                    <a:gd name="T24" fmla="*/ 161 w 341"/>
                    <a:gd name="T25" fmla="*/ 70 h 117"/>
                    <a:gd name="T26" fmla="*/ 170 w 341"/>
                    <a:gd name="T27" fmla="*/ 60 h 117"/>
                    <a:gd name="T28" fmla="*/ 184 w 341"/>
                    <a:gd name="T29" fmla="*/ 46 h 117"/>
                    <a:gd name="T30" fmla="*/ 197 w 341"/>
                    <a:gd name="T31" fmla="*/ 42 h 117"/>
                    <a:gd name="T32" fmla="*/ 217 w 341"/>
                    <a:gd name="T33" fmla="*/ 36 h 117"/>
                    <a:gd name="T34" fmla="*/ 236 w 341"/>
                    <a:gd name="T35" fmla="*/ 36 h 117"/>
                    <a:gd name="T36" fmla="*/ 258 w 341"/>
                    <a:gd name="T37" fmla="*/ 39 h 117"/>
                    <a:gd name="T38" fmla="*/ 277 w 341"/>
                    <a:gd name="T39" fmla="*/ 42 h 117"/>
                    <a:gd name="T40" fmla="*/ 297 w 341"/>
                    <a:gd name="T41" fmla="*/ 36 h 117"/>
                    <a:gd name="T42" fmla="*/ 319 w 341"/>
                    <a:gd name="T43" fmla="*/ 35 h 117"/>
                    <a:gd name="T44" fmla="*/ 340 w 341"/>
                    <a:gd name="T45" fmla="*/ 44 h 117"/>
                    <a:gd name="T46" fmla="*/ 335 w 341"/>
                    <a:gd name="T47" fmla="*/ 26 h 117"/>
                    <a:gd name="T48" fmla="*/ 329 w 341"/>
                    <a:gd name="T49" fmla="*/ 13 h 117"/>
                    <a:gd name="T50" fmla="*/ 326 w 341"/>
                    <a:gd name="T51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41" h="117">
                      <a:moveTo>
                        <a:pt x="326" y="0"/>
                      </a:moveTo>
                      <a:lnTo>
                        <a:pt x="175" y="26"/>
                      </a:lnTo>
                      <a:lnTo>
                        <a:pt x="0" y="111"/>
                      </a:lnTo>
                      <a:lnTo>
                        <a:pt x="7" y="116"/>
                      </a:lnTo>
                      <a:lnTo>
                        <a:pt x="29" y="107"/>
                      </a:lnTo>
                      <a:lnTo>
                        <a:pt x="39" y="99"/>
                      </a:lnTo>
                      <a:lnTo>
                        <a:pt x="62" y="91"/>
                      </a:lnTo>
                      <a:lnTo>
                        <a:pt x="79" y="90"/>
                      </a:lnTo>
                      <a:lnTo>
                        <a:pt x="92" y="90"/>
                      </a:lnTo>
                      <a:lnTo>
                        <a:pt x="111" y="88"/>
                      </a:lnTo>
                      <a:lnTo>
                        <a:pt x="133" y="85"/>
                      </a:lnTo>
                      <a:lnTo>
                        <a:pt x="151" y="77"/>
                      </a:lnTo>
                      <a:lnTo>
                        <a:pt x="161" y="70"/>
                      </a:lnTo>
                      <a:lnTo>
                        <a:pt x="170" y="60"/>
                      </a:lnTo>
                      <a:lnTo>
                        <a:pt x="184" y="46"/>
                      </a:lnTo>
                      <a:lnTo>
                        <a:pt x="197" y="42"/>
                      </a:lnTo>
                      <a:lnTo>
                        <a:pt x="217" y="36"/>
                      </a:lnTo>
                      <a:lnTo>
                        <a:pt x="236" y="36"/>
                      </a:lnTo>
                      <a:lnTo>
                        <a:pt x="258" y="39"/>
                      </a:lnTo>
                      <a:lnTo>
                        <a:pt x="277" y="42"/>
                      </a:lnTo>
                      <a:lnTo>
                        <a:pt x="297" y="36"/>
                      </a:lnTo>
                      <a:lnTo>
                        <a:pt x="319" y="35"/>
                      </a:lnTo>
                      <a:lnTo>
                        <a:pt x="340" y="44"/>
                      </a:lnTo>
                      <a:lnTo>
                        <a:pt x="335" y="26"/>
                      </a:lnTo>
                      <a:lnTo>
                        <a:pt x="329" y="13"/>
                      </a:lnTo>
                      <a:lnTo>
                        <a:pt x="326" y="0"/>
                      </a:lnTo>
                    </a:path>
                  </a:pathLst>
                </a:custGeom>
                <a:solidFill>
                  <a:srgbClr val="00606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o-RO"/>
                </a:p>
              </p:txBody>
            </p:sp>
            <p:sp>
              <p:nvSpPr>
                <p:cNvPr id="236589" name="Freeform 45"/>
                <p:cNvSpPr>
                  <a:spLocks/>
                </p:cNvSpPr>
                <p:nvPr/>
              </p:nvSpPr>
              <p:spPr bwMode="auto">
                <a:xfrm>
                  <a:off x="5073" y="3444"/>
                  <a:ext cx="39" cy="17"/>
                </a:xfrm>
                <a:custGeom>
                  <a:avLst/>
                  <a:gdLst>
                    <a:gd name="T0" fmla="*/ 38 w 39"/>
                    <a:gd name="T1" fmla="*/ 16 h 17"/>
                    <a:gd name="T2" fmla="*/ 17 w 39"/>
                    <a:gd name="T3" fmla="*/ 14 h 17"/>
                    <a:gd name="T4" fmla="*/ 10 w 39"/>
                    <a:gd name="T5" fmla="*/ 9 h 17"/>
                    <a:gd name="T6" fmla="*/ 0 w 39"/>
                    <a:gd name="T7" fmla="*/ 0 h 17"/>
                    <a:gd name="T8" fmla="*/ 20 w 39"/>
                    <a:gd name="T9" fmla="*/ 12 h 17"/>
                    <a:gd name="T10" fmla="*/ 38 w 39"/>
                    <a:gd name="T11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17">
                      <a:moveTo>
                        <a:pt x="38" y="16"/>
                      </a:moveTo>
                      <a:lnTo>
                        <a:pt x="17" y="14"/>
                      </a:lnTo>
                      <a:lnTo>
                        <a:pt x="10" y="9"/>
                      </a:lnTo>
                      <a:lnTo>
                        <a:pt x="0" y="0"/>
                      </a:lnTo>
                      <a:lnTo>
                        <a:pt x="20" y="12"/>
                      </a:lnTo>
                      <a:lnTo>
                        <a:pt x="38" y="16"/>
                      </a:lnTo>
                    </a:path>
                  </a:pathLst>
                </a:custGeom>
                <a:solidFill>
                  <a:srgbClr val="00606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o-RO"/>
                </a:p>
              </p:txBody>
            </p:sp>
            <p:grpSp>
              <p:nvGrpSpPr>
                <p:cNvPr id="236590" name="Group 46"/>
                <p:cNvGrpSpPr>
                  <a:grpSpLocks/>
                </p:cNvGrpSpPr>
                <p:nvPr/>
              </p:nvGrpSpPr>
              <p:grpSpPr bwMode="auto">
                <a:xfrm>
                  <a:off x="4809" y="3373"/>
                  <a:ext cx="28" cy="54"/>
                  <a:chOff x="4809" y="3373"/>
                  <a:chExt cx="28" cy="54"/>
                </a:xfrm>
              </p:grpSpPr>
              <p:sp>
                <p:nvSpPr>
                  <p:cNvPr id="236591" name="Freeform 47"/>
                  <p:cNvSpPr>
                    <a:spLocks/>
                  </p:cNvSpPr>
                  <p:nvPr/>
                </p:nvSpPr>
                <p:spPr bwMode="auto">
                  <a:xfrm>
                    <a:off x="4811" y="3373"/>
                    <a:ext cx="26" cy="33"/>
                  </a:xfrm>
                  <a:custGeom>
                    <a:avLst/>
                    <a:gdLst>
                      <a:gd name="T0" fmla="*/ 0 w 26"/>
                      <a:gd name="T1" fmla="*/ 0 h 33"/>
                      <a:gd name="T2" fmla="*/ 8 w 26"/>
                      <a:gd name="T3" fmla="*/ 24 h 33"/>
                      <a:gd name="T4" fmla="*/ 15 w 26"/>
                      <a:gd name="T5" fmla="*/ 28 h 33"/>
                      <a:gd name="T6" fmla="*/ 25 w 26"/>
                      <a:gd name="T7" fmla="*/ 32 h 33"/>
                      <a:gd name="T8" fmla="*/ 11 w 26"/>
                      <a:gd name="T9" fmla="*/ 21 h 33"/>
                      <a:gd name="T10" fmla="*/ 0 w 26"/>
                      <a:gd name="T11" fmla="*/ 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6" h="33">
                        <a:moveTo>
                          <a:pt x="0" y="0"/>
                        </a:moveTo>
                        <a:lnTo>
                          <a:pt x="8" y="24"/>
                        </a:lnTo>
                        <a:lnTo>
                          <a:pt x="15" y="28"/>
                        </a:lnTo>
                        <a:lnTo>
                          <a:pt x="25" y="32"/>
                        </a:lnTo>
                        <a:lnTo>
                          <a:pt x="11" y="21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006060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o-RO"/>
                  </a:p>
                </p:txBody>
              </p:sp>
              <p:sp>
                <p:nvSpPr>
                  <p:cNvPr id="236592" name="Freeform 48"/>
                  <p:cNvSpPr>
                    <a:spLocks/>
                  </p:cNvSpPr>
                  <p:nvPr/>
                </p:nvSpPr>
                <p:spPr bwMode="auto">
                  <a:xfrm>
                    <a:off x="4809" y="3376"/>
                    <a:ext cx="21" cy="51"/>
                  </a:xfrm>
                  <a:custGeom>
                    <a:avLst/>
                    <a:gdLst>
                      <a:gd name="T0" fmla="*/ 2 w 21"/>
                      <a:gd name="T1" fmla="*/ 0 h 51"/>
                      <a:gd name="T2" fmla="*/ 3 w 21"/>
                      <a:gd name="T3" fmla="*/ 21 h 51"/>
                      <a:gd name="T4" fmla="*/ 3 w 21"/>
                      <a:gd name="T5" fmla="*/ 32 h 51"/>
                      <a:gd name="T6" fmla="*/ 10 w 21"/>
                      <a:gd name="T7" fmla="*/ 43 h 51"/>
                      <a:gd name="T8" fmla="*/ 20 w 21"/>
                      <a:gd name="T9" fmla="*/ 50 h 51"/>
                      <a:gd name="T10" fmla="*/ 4 w 21"/>
                      <a:gd name="T11" fmla="*/ 43 h 51"/>
                      <a:gd name="T12" fmla="*/ 0 w 21"/>
                      <a:gd name="T13" fmla="*/ 29 h 51"/>
                      <a:gd name="T14" fmla="*/ 2 w 21"/>
                      <a:gd name="T15" fmla="*/ 0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1" h="51">
                        <a:moveTo>
                          <a:pt x="2" y="0"/>
                        </a:moveTo>
                        <a:lnTo>
                          <a:pt x="3" y="21"/>
                        </a:lnTo>
                        <a:lnTo>
                          <a:pt x="3" y="32"/>
                        </a:lnTo>
                        <a:lnTo>
                          <a:pt x="10" y="43"/>
                        </a:lnTo>
                        <a:lnTo>
                          <a:pt x="20" y="50"/>
                        </a:lnTo>
                        <a:lnTo>
                          <a:pt x="4" y="43"/>
                        </a:lnTo>
                        <a:lnTo>
                          <a:pt x="0" y="29"/>
                        </a:lnTo>
                        <a:lnTo>
                          <a:pt x="2" y="0"/>
                        </a:lnTo>
                      </a:path>
                    </a:pathLst>
                  </a:custGeom>
                  <a:solidFill>
                    <a:srgbClr val="006060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o-RO"/>
                  </a:p>
                </p:txBody>
              </p:sp>
            </p:grpSp>
            <p:sp>
              <p:nvSpPr>
                <p:cNvPr id="236593" name="Freeform 49"/>
                <p:cNvSpPr>
                  <a:spLocks/>
                </p:cNvSpPr>
                <p:nvPr/>
              </p:nvSpPr>
              <p:spPr bwMode="auto">
                <a:xfrm>
                  <a:off x="5072" y="3465"/>
                  <a:ext cx="38" cy="17"/>
                </a:xfrm>
                <a:custGeom>
                  <a:avLst/>
                  <a:gdLst>
                    <a:gd name="T0" fmla="*/ 37 w 38"/>
                    <a:gd name="T1" fmla="*/ 1 h 17"/>
                    <a:gd name="T2" fmla="*/ 25 w 38"/>
                    <a:gd name="T3" fmla="*/ 1 h 17"/>
                    <a:gd name="T4" fmla="*/ 10 w 38"/>
                    <a:gd name="T5" fmla="*/ 3 h 17"/>
                    <a:gd name="T6" fmla="*/ 3 w 38"/>
                    <a:gd name="T7" fmla="*/ 5 h 17"/>
                    <a:gd name="T8" fmla="*/ 3 w 38"/>
                    <a:gd name="T9" fmla="*/ 16 h 17"/>
                    <a:gd name="T10" fmla="*/ 0 w 38"/>
                    <a:gd name="T11" fmla="*/ 3 h 17"/>
                    <a:gd name="T12" fmla="*/ 5 w 38"/>
                    <a:gd name="T13" fmla="*/ 0 h 17"/>
                    <a:gd name="T14" fmla="*/ 37 w 38"/>
                    <a:gd name="T15" fmla="*/ 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17">
                      <a:moveTo>
                        <a:pt x="37" y="1"/>
                      </a:moveTo>
                      <a:lnTo>
                        <a:pt x="25" y="1"/>
                      </a:lnTo>
                      <a:lnTo>
                        <a:pt x="10" y="3"/>
                      </a:lnTo>
                      <a:lnTo>
                        <a:pt x="3" y="5"/>
                      </a:lnTo>
                      <a:lnTo>
                        <a:pt x="3" y="16"/>
                      </a:lnTo>
                      <a:lnTo>
                        <a:pt x="0" y="3"/>
                      </a:lnTo>
                      <a:lnTo>
                        <a:pt x="5" y="0"/>
                      </a:lnTo>
                      <a:lnTo>
                        <a:pt x="37" y="1"/>
                      </a:lnTo>
                    </a:path>
                  </a:pathLst>
                </a:custGeom>
                <a:solidFill>
                  <a:srgbClr val="00606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o-RO"/>
                </a:p>
              </p:txBody>
            </p:sp>
          </p:grpSp>
        </p:grpSp>
        <p:grpSp>
          <p:nvGrpSpPr>
            <p:cNvPr id="236594" name="Group 50"/>
            <p:cNvGrpSpPr>
              <a:grpSpLocks/>
            </p:cNvGrpSpPr>
            <p:nvPr/>
          </p:nvGrpSpPr>
          <p:grpSpPr bwMode="auto">
            <a:xfrm>
              <a:off x="5228" y="2412"/>
              <a:ext cx="215" cy="255"/>
              <a:chOff x="5228" y="2412"/>
              <a:chExt cx="215" cy="255"/>
            </a:xfrm>
          </p:grpSpPr>
          <p:sp>
            <p:nvSpPr>
              <p:cNvPr id="236595" name="Freeform 51"/>
              <p:cNvSpPr>
                <a:spLocks/>
              </p:cNvSpPr>
              <p:nvPr/>
            </p:nvSpPr>
            <p:spPr bwMode="auto">
              <a:xfrm>
                <a:off x="5228" y="2412"/>
                <a:ext cx="215" cy="255"/>
              </a:xfrm>
              <a:custGeom>
                <a:avLst/>
                <a:gdLst>
                  <a:gd name="T0" fmla="*/ 195 w 215"/>
                  <a:gd name="T1" fmla="*/ 2 h 255"/>
                  <a:gd name="T2" fmla="*/ 153 w 215"/>
                  <a:gd name="T3" fmla="*/ 27 h 255"/>
                  <a:gd name="T4" fmla="*/ 128 w 215"/>
                  <a:gd name="T5" fmla="*/ 44 h 255"/>
                  <a:gd name="T6" fmla="*/ 95 w 215"/>
                  <a:gd name="T7" fmla="*/ 72 h 255"/>
                  <a:gd name="T8" fmla="*/ 77 w 215"/>
                  <a:gd name="T9" fmla="*/ 70 h 255"/>
                  <a:gd name="T10" fmla="*/ 58 w 215"/>
                  <a:gd name="T11" fmla="*/ 73 h 255"/>
                  <a:gd name="T12" fmla="*/ 46 w 215"/>
                  <a:gd name="T13" fmla="*/ 81 h 255"/>
                  <a:gd name="T14" fmla="*/ 34 w 215"/>
                  <a:gd name="T15" fmla="*/ 94 h 255"/>
                  <a:gd name="T16" fmla="*/ 21 w 215"/>
                  <a:gd name="T17" fmla="*/ 110 h 255"/>
                  <a:gd name="T18" fmla="*/ 4 w 215"/>
                  <a:gd name="T19" fmla="*/ 122 h 255"/>
                  <a:gd name="T20" fmla="*/ 0 w 215"/>
                  <a:gd name="T21" fmla="*/ 141 h 255"/>
                  <a:gd name="T22" fmla="*/ 20 w 215"/>
                  <a:gd name="T23" fmla="*/ 170 h 255"/>
                  <a:gd name="T24" fmla="*/ 25 w 215"/>
                  <a:gd name="T25" fmla="*/ 197 h 255"/>
                  <a:gd name="T26" fmla="*/ 39 w 215"/>
                  <a:gd name="T27" fmla="*/ 224 h 255"/>
                  <a:gd name="T28" fmla="*/ 56 w 215"/>
                  <a:gd name="T29" fmla="*/ 242 h 255"/>
                  <a:gd name="T30" fmla="*/ 73 w 215"/>
                  <a:gd name="T31" fmla="*/ 254 h 255"/>
                  <a:gd name="T32" fmla="*/ 93 w 215"/>
                  <a:gd name="T33" fmla="*/ 254 h 255"/>
                  <a:gd name="T34" fmla="*/ 130 w 215"/>
                  <a:gd name="T35" fmla="*/ 240 h 255"/>
                  <a:gd name="T36" fmla="*/ 155 w 215"/>
                  <a:gd name="T37" fmla="*/ 225 h 255"/>
                  <a:gd name="T38" fmla="*/ 172 w 215"/>
                  <a:gd name="T39" fmla="*/ 209 h 255"/>
                  <a:gd name="T40" fmla="*/ 182 w 215"/>
                  <a:gd name="T41" fmla="*/ 195 h 255"/>
                  <a:gd name="T42" fmla="*/ 185 w 215"/>
                  <a:gd name="T43" fmla="*/ 182 h 255"/>
                  <a:gd name="T44" fmla="*/ 182 w 215"/>
                  <a:gd name="T45" fmla="*/ 172 h 255"/>
                  <a:gd name="T46" fmla="*/ 175 w 215"/>
                  <a:gd name="T47" fmla="*/ 166 h 255"/>
                  <a:gd name="T48" fmla="*/ 174 w 215"/>
                  <a:gd name="T49" fmla="*/ 157 h 255"/>
                  <a:gd name="T50" fmla="*/ 170 w 215"/>
                  <a:gd name="T51" fmla="*/ 148 h 255"/>
                  <a:gd name="T52" fmla="*/ 162 w 215"/>
                  <a:gd name="T53" fmla="*/ 145 h 255"/>
                  <a:gd name="T54" fmla="*/ 153 w 215"/>
                  <a:gd name="T55" fmla="*/ 144 h 255"/>
                  <a:gd name="T56" fmla="*/ 153 w 215"/>
                  <a:gd name="T57" fmla="*/ 132 h 255"/>
                  <a:gd name="T58" fmla="*/ 146 w 215"/>
                  <a:gd name="T59" fmla="*/ 121 h 255"/>
                  <a:gd name="T60" fmla="*/ 138 w 215"/>
                  <a:gd name="T61" fmla="*/ 116 h 255"/>
                  <a:gd name="T62" fmla="*/ 119 w 215"/>
                  <a:gd name="T63" fmla="*/ 108 h 255"/>
                  <a:gd name="T64" fmla="*/ 132 w 215"/>
                  <a:gd name="T65" fmla="*/ 102 h 255"/>
                  <a:gd name="T66" fmla="*/ 152 w 215"/>
                  <a:gd name="T67" fmla="*/ 87 h 255"/>
                  <a:gd name="T68" fmla="*/ 171 w 215"/>
                  <a:gd name="T69" fmla="*/ 70 h 255"/>
                  <a:gd name="T70" fmla="*/ 191 w 215"/>
                  <a:gd name="T71" fmla="*/ 50 h 255"/>
                  <a:gd name="T72" fmla="*/ 210 w 215"/>
                  <a:gd name="T73" fmla="*/ 26 h 255"/>
                  <a:gd name="T74" fmla="*/ 214 w 215"/>
                  <a:gd name="T75" fmla="*/ 17 h 255"/>
                  <a:gd name="T76" fmla="*/ 214 w 215"/>
                  <a:gd name="T77" fmla="*/ 8 h 255"/>
                  <a:gd name="T78" fmla="*/ 210 w 215"/>
                  <a:gd name="T79" fmla="*/ 3 h 255"/>
                  <a:gd name="T80" fmla="*/ 202 w 215"/>
                  <a:gd name="T81" fmla="*/ 0 h 255"/>
                  <a:gd name="T82" fmla="*/ 195 w 215"/>
                  <a:gd name="T83" fmla="*/ 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5" h="255">
                    <a:moveTo>
                      <a:pt x="195" y="2"/>
                    </a:moveTo>
                    <a:lnTo>
                      <a:pt x="153" y="27"/>
                    </a:lnTo>
                    <a:lnTo>
                      <a:pt x="128" y="44"/>
                    </a:lnTo>
                    <a:lnTo>
                      <a:pt x="95" y="72"/>
                    </a:lnTo>
                    <a:lnTo>
                      <a:pt x="77" y="70"/>
                    </a:lnTo>
                    <a:lnTo>
                      <a:pt x="58" y="73"/>
                    </a:lnTo>
                    <a:lnTo>
                      <a:pt x="46" y="81"/>
                    </a:lnTo>
                    <a:lnTo>
                      <a:pt x="34" y="94"/>
                    </a:lnTo>
                    <a:lnTo>
                      <a:pt x="21" y="110"/>
                    </a:lnTo>
                    <a:lnTo>
                      <a:pt x="4" y="122"/>
                    </a:lnTo>
                    <a:lnTo>
                      <a:pt x="0" y="141"/>
                    </a:lnTo>
                    <a:lnTo>
                      <a:pt x="20" y="170"/>
                    </a:lnTo>
                    <a:lnTo>
                      <a:pt x="25" y="197"/>
                    </a:lnTo>
                    <a:lnTo>
                      <a:pt x="39" y="224"/>
                    </a:lnTo>
                    <a:lnTo>
                      <a:pt x="56" y="242"/>
                    </a:lnTo>
                    <a:lnTo>
                      <a:pt x="73" y="254"/>
                    </a:lnTo>
                    <a:lnTo>
                      <a:pt x="93" y="254"/>
                    </a:lnTo>
                    <a:lnTo>
                      <a:pt x="130" y="240"/>
                    </a:lnTo>
                    <a:lnTo>
                      <a:pt x="155" y="225"/>
                    </a:lnTo>
                    <a:lnTo>
                      <a:pt x="172" y="209"/>
                    </a:lnTo>
                    <a:lnTo>
                      <a:pt x="182" y="195"/>
                    </a:lnTo>
                    <a:lnTo>
                      <a:pt x="185" y="182"/>
                    </a:lnTo>
                    <a:lnTo>
                      <a:pt x="182" y="172"/>
                    </a:lnTo>
                    <a:lnTo>
                      <a:pt x="175" y="166"/>
                    </a:lnTo>
                    <a:lnTo>
                      <a:pt x="174" y="157"/>
                    </a:lnTo>
                    <a:lnTo>
                      <a:pt x="170" y="148"/>
                    </a:lnTo>
                    <a:lnTo>
                      <a:pt x="162" y="145"/>
                    </a:lnTo>
                    <a:lnTo>
                      <a:pt x="153" y="144"/>
                    </a:lnTo>
                    <a:lnTo>
                      <a:pt x="153" y="132"/>
                    </a:lnTo>
                    <a:lnTo>
                      <a:pt x="146" y="121"/>
                    </a:lnTo>
                    <a:lnTo>
                      <a:pt x="138" y="116"/>
                    </a:lnTo>
                    <a:lnTo>
                      <a:pt x="119" y="108"/>
                    </a:lnTo>
                    <a:lnTo>
                      <a:pt x="132" y="102"/>
                    </a:lnTo>
                    <a:lnTo>
                      <a:pt x="152" y="87"/>
                    </a:lnTo>
                    <a:lnTo>
                      <a:pt x="171" y="70"/>
                    </a:lnTo>
                    <a:lnTo>
                      <a:pt x="191" y="50"/>
                    </a:lnTo>
                    <a:lnTo>
                      <a:pt x="210" y="26"/>
                    </a:lnTo>
                    <a:lnTo>
                      <a:pt x="214" y="17"/>
                    </a:lnTo>
                    <a:lnTo>
                      <a:pt x="214" y="8"/>
                    </a:lnTo>
                    <a:lnTo>
                      <a:pt x="210" y="3"/>
                    </a:lnTo>
                    <a:lnTo>
                      <a:pt x="202" y="0"/>
                    </a:lnTo>
                    <a:lnTo>
                      <a:pt x="195" y="2"/>
                    </a:lnTo>
                  </a:path>
                </a:pathLst>
              </a:custGeom>
              <a:solidFill>
                <a:srgbClr val="E0A08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o-RO"/>
              </a:p>
            </p:txBody>
          </p:sp>
          <p:grpSp>
            <p:nvGrpSpPr>
              <p:cNvPr id="236596" name="Group 52"/>
              <p:cNvGrpSpPr>
                <a:grpSpLocks/>
              </p:cNvGrpSpPr>
              <p:nvPr/>
            </p:nvGrpSpPr>
            <p:grpSpPr bwMode="auto">
              <a:xfrm>
                <a:off x="5268" y="2481"/>
                <a:ext cx="141" cy="115"/>
                <a:chOff x="5268" y="2481"/>
                <a:chExt cx="141" cy="115"/>
              </a:xfrm>
            </p:grpSpPr>
            <p:sp>
              <p:nvSpPr>
                <p:cNvPr id="236597" name="Freeform 53"/>
                <p:cNvSpPr>
                  <a:spLocks/>
                </p:cNvSpPr>
                <p:nvPr/>
              </p:nvSpPr>
              <p:spPr bwMode="auto">
                <a:xfrm>
                  <a:off x="5381" y="2579"/>
                  <a:ext cx="28" cy="17"/>
                </a:xfrm>
                <a:custGeom>
                  <a:avLst/>
                  <a:gdLst>
                    <a:gd name="T0" fmla="*/ 27 w 28"/>
                    <a:gd name="T1" fmla="*/ 0 h 17"/>
                    <a:gd name="T2" fmla="*/ 16 w 28"/>
                    <a:gd name="T3" fmla="*/ 1 h 17"/>
                    <a:gd name="T4" fmla="*/ 6 w 28"/>
                    <a:gd name="T5" fmla="*/ 6 h 17"/>
                    <a:gd name="T6" fmla="*/ 0 w 28"/>
                    <a:gd name="T7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" h="17">
                      <a:moveTo>
                        <a:pt x="27" y="0"/>
                      </a:moveTo>
                      <a:lnTo>
                        <a:pt x="16" y="1"/>
                      </a:lnTo>
                      <a:lnTo>
                        <a:pt x="6" y="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o-RO"/>
                </a:p>
              </p:txBody>
            </p:sp>
            <p:sp>
              <p:nvSpPr>
                <p:cNvPr id="236598" name="Freeform 54"/>
                <p:cNvSpPr>
                  <a:spLocks/>
                </p:cNvSpPr>
                <p:nvPr/>
              </p:nvSpPr>
              <p:spPr bwMode="auto">
                <a:xfrm>
                  <a:off x="5363" y="2552"/>
                  <a:ext cx="23" cy="19"/>
                </a:xfrm>
                <a:custGeom>
                  <a:avLst/>
                  <a:gdLst>
                    <a:gd name="T0" fmla="*/ 22 w 23"/>
                    <a:gd name="T1" fmla="*/ 0 h 19"/>
                    <a:gd name="T2" fmla="*/ 14 w 23"/>
                    <a:gd name="T3" fmla="*/ 2 h 19"/>
                    <a:gd name="T4" fmla="*/ 6 w 23"/>
                    <a:gd name="T5" fmla="*/ 5 h 19"/>
                    <a:gd name="T6" fmla="*/ 2 w 23"/>
                    <a:gd name="T7" fmla="*/ 11 h 19"/>
                    <a:gd name="T8" fmla="*/ 0 w 23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9">
                      <a:moveTo>
                        <a:pt x="22" y="0"/>
                      </a:moveTo>
                      <a:lnTo>
                        <a:pt x="14" y="2"/>
                      </a:lnTo>
                      <a:lnTo>
                        <a:pt x="6" y="5"/>
                      </a:lnTo>
                      <a:lnTo>
                        <a:pt x="2" y="11"/>
                      </a:lnTo>
                      <a:lnTo>
                        <a:pt x="0" y="18"/>
                      </a:lnTo>
                    </a:path>
                  </a:pathLst>
                </a:custGeom>
                <a:no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o-RO"/>
                </a:p>
              </p:txBody>
            </p:sp>
            <p:sp>
              <p:nvSpPr>
                <p:cNvPr id="236599" name="Freeform 55"/>
                <p:cNvSpPr>
                  <a:spLocks/>
                </p:cNvSpPr>
                <p:nvPr/>
              </p:nvSpPr>
              <p:spPr bwMode="auto">
                <a:xfrm>
                  <a:off x="5336" y="2525"/>
                  <a:ext cx="28" cy="19"/>
                </a:xfrm>
                <a:custGeom>
                  <a:avLst/>
                  <a:gdLst>
                    <a:gd name="T0" fmla="*/ 27 w 28"/>
                    <a:gd name="T1" fmla="*/ 0 h 19"/>
                    <a:gd name="T2" fmla="*/ 16 w 28"/>
                    <a:gd name="T3" fmla="*/ 2 h 19"/>
                    <a:gd name="T4" fmla="*/ 5 w 28"/>
                    <a:gd name="T5" fmla="*/ 8 h 19"/>
                    <a:gd name="T6" fmla="*/ 0 w 28"/>
                    <a:gd name="T7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" h="19">
                      <a:moveTo>
                        <a:pt x="27" y="0"/>
                      </a:moveTo>
                      <a:lnTo>
                        <a:pt x="16" y="2"/>
                      </a:lnTo>
                      <a:lnTo>
                        <a:pt x="5" y="8"/>
                      </a:lnTo>
                      <a:lnTo>
                        <a:pt x="0" y="18"/>
                      </a:lnTo>
                    </a:path>
                  </a:pathLst>
                </a:custGeom>
                <a:no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o-RO"/>
                </a:p>
              </p:txBody>
            </p:sp>
            <p:sp>
              <p:nvSpPr>
                <p:cNvPr id="236600" name="Freeform 56"/>
                <p:cNvSpPr>
                  <a:spLocks/>
                </p:cNvSpPr>
                <p:nvPr/>
              </p:nvSpPr>
              <p:spPr bwMode="auto">
                <a:xfrm>
                  <a:off x="5268" y="2481"/>
                  <a:ext cx="58" cy="38"/>
                </a:xfrm>
                <a:custGeom>
                  <a:avLst/>
                  <a:gdLst>
                    <a:gd name="T0" fmla="*/ 57 w 58"/>
                    <a:gd name="T1" fmla="*/ 0 h 38"/>
                    <a:gd name="T2" fmla="*/ 42 w 58"/>
                    <a:gd name="T3" fmla="*/ 4 h 38"/>
                    <a:gd name="T4" fmla="*/ 29 w 58"/>
                    <a:gd name="T5" fmla="*/ 9 h 38"/>
                    <a:gd name="T6" fmla="*/ 20 w 58"/>
                    <a:gd name="T7" fmla="*/ 19 h 38"/>
                    <a:gd name="T8" fmla="*/ 13 w 58"/>
                    <a:gd name="T9" fmla="*/ 31 h 38"/>
                    <a:gd name="T10" fmla="*/ 0 w 58"/>
                    <a:gd name="T11" fmla="*/ 37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38">
                      <a:moveTo>
                        <a:pt x="57" y="0"/>
                      </a:moveTo>
                      <a:lnTo>
                        <a:pt x="42" y="4"/>
                      </a:lnTo>
                      <a:lnTo>
                        <a:pt x="29" y="9"/>
                      </a:lnTo>
                      <a:lnTo>
                        <a:pt x="20" y="19"/>
                      </a:lnTo>
                      <a:lnTo>
                        <a:pt x="13" y="31"/>
                      </a:lnTo>
                      <a:lnTo>
                        <a:pt x="0" y="37"/>
                      </a:lnTo>
                    </a:path>
                  </a:pathLst>
                </a:custGeom>
                <a:no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o-RO"/>
                </a:p>
              </p:txBody>
            </p:sp>
          </p:grpSp>
        </p:grpSp>
        <p:grpSp>
          <p:nvGrpSpPr>
            <p:cNvPr id="236601" name="Group 57"/>
            <p:cNvGrpSpPr>
              <a:grpSpLocks/>
            </p:cNvGrpSpPr>
            <p:nvPr/>
          </p:nvGrpSpPr>
          <p:grpSpPr bwMode="auto">
            <a:xfrm>
              <a:off x="4726" y="2550"/>
              <a:ext cx="575" cy="599"/>
              <a:chOff x="4726" y="2550"/>
              <a:chExt cx="575" cy="599"/>
            </a:xfrm>
          </p:grpSpPr>
          <p:grpSp>
            <p:nvGrpSpPr>
              <p:cNvPr id="236602" name="Group 58"/>
              <p:cNvGrpSpPr>
                <a:grpSpLocks/>
              </p:cNvGrpSpPr>
              <p:nvPr/>
            </p:nvGrpSpPr>
            <p:grpSpPr bwMode="auto">
              <a:xfrm>
                <a:off x="4733" y="2550"/>
                <a:ext cx="568" cy="173"/>
                <a:chOff x="4733" y="2550"/>
                <a:chExt cx="568" cy="173"/>
              </a:xfrm>
            </p:grpSpPr>
            <p:grpSp>
              <p:nvGrpSpPr>
                <p:cNvPr id="236603" name="Group 59"/>
                <p:cNvGrpSpPr>
                  <a:grpSpLocks/>
                </p:cNvGrpSpPr>
                <p:nvPr/>
              </p:nvGrpSpPr>
              <p:grpSpPr bwMode="auto">
                <a:xfrm>
                  <a:off x="4733" y="2606"/>
                  <a:ext cx="250" cy="117"/>
                  <a:chOff x="4733" y="2606"/>
                  <a:chExt cx="250" cy="117"/>
                </a:xfrm>
              </p:grpSpPr>
              <p:sp>
                <p:nvSpPr>
                  <p:cNvPr id="236604" name="Freeform 60"/>
                  <p:cNvSpPr>
                    <a:spLocks/>
                  </p:cNvSpPr>
                  <p:nvPr/>
                </p:nvSpPr>
                <p:spPr bwMode="auto">
                  <a:xfrm>
                    <a:off x="4733" y="2606"/>
                    <a:ext cx="226" cy="117"/>
                  </a:xfrm>
                  <a:custGeom>
                    <a:avLst/>
                    <a:gdLst>
                      <a:gd name="T0" fmla="*/ 225 w 226"/>
                      <a:gd name="T1" fmla="*/ 116 h 117"/>
                      <a:gd name="T2" fmla="*/ 204 w 226"/>
                      <a:gd name="T3" fmla="*/ 36 h 117"/>
                      <a:gd name="T4" fmla="*/ 147 w 226"/>
                      <a:gd name="T5" fmla="*/ 20 h 117"/>
                      <a:gd name="T6" fmla="*/ 77 w 226"/>
                      <a:gd name="T7" fmla="*/ 7 h 117"/>
                      <a:gd name="T8" fmla="*/ 0 w 226"/>
                      <a:gd name="T9" fmla="*/ 0 h 117"/>
                      <a:gd name="T10" fmla="*/ 50 w 226"/>
                      <a:gd name="T11" fmla="*/ 107 h 117"/>
                      <a:gd name="T12" fmla="*/ 114 w 226"/>
                      <a:gd name="T13" fmla="*/ 92 h 117"/>
                      <a:gd name="T14" fmla="*/ 225 w 226"/>
                      <a:gd name="T15" fmla="*/ 116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26" h="117">
                        <a:moveTo>
                          <a:pt x="225" y="116"/>
                        </a:moveTo>
                        <a:lnTo>
                          <a:pt x="204" y="36"/>
                        </a:lnTo>
                        <a:lnTo>
                          <a:pt x="147" y="20"/>
                        </a:lnTo>
                        <a:lnTo>
                          <a:pt x="77" y="7"/>
                        </a:lnTo>
                        <a:lnTo>
                          <a:pt x="0" y="0"/>
                        </a:lnTo>
                        <a:lnTo>
                          <a:pt x="50" y="107"/>
                        </a:lnTo>
                        <a:lnTo>
                          <a:pt x="114" y="92"/>
                        </a:lnTo>
                        <a:lnTo>
                          <a:pt x="225" y="116"/>
                        </a:lnTo>
                      </a:path>
                    </a:pathLst>
                  </a:custGeom>
                  <a:solidFill>
                    <a:srgbClr val="E0FFFF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o-RO"/>
                  </a:p>
                </p:txBody>
              </p:sp>
              <p:sp>
                <p:nvSpPr>
                  <p:cNvPr id="236605" name="Freeform 61"/>
                  <p:cNvSpPr>
                    <a:spLocks/>
                  </p:cNvSpPr>
                  <p:nvPr/>
                </p:nvSpPr>
                <p:spPr bwMode="auto">
                  <a:xfrm>
                    <a:off x="4926" y="2644"/>
                    <a:ext cx="57" cy="57"/>
                  </a:xfrm>
                  <a:custGeom>
                    <a:avLst/>
                    <a:gdLst>
                      <a:gd name="T0" fmla="*/ 56 w 57"/>
                      <a:gd name="T1" fmla="*/ 37 h 57"/>
                      <a:gd name="T2" fmla="*/ 45 w 57"/>
                      <a:gd name="T3" fmla="*/ 13 h 57"/>
                      <a:gd name="T4" fmla="*/ 10 w 57"/>
                      <a:gd name="T5" fmla="*/ 0 h 57"/>
                      <a:gd name="T6" fmla="*/ 0 w 57"/>
                      <a:gd name="T7" fmla="*/ 37 h 57"/>
                      <a:gd name="T8" fmla="*/ 20 w 57"/>
                      <a:gd name="T9" fmla="*/ 56 h 57"/>
                      <a:gd name="T10" fmla="*/ 56 w 57"/>
                      <a:gd name="T11" fmla="*/ 37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7" h="57">
                        <a:moveTo>
                          <a:pt x="56" y="37"/>
                        </a:moveTo>
                        <a:lnTo>
                          <a:pt x="45" y="13"/>
                        </a:lnTo>
                        <a:lnTo>
                          <a:pt x="10" y="0"/>
                        </a:lnTo>
                        <a:lnTo>
                          <a:pt x="0" y="37"/>
                        </a:lnTo>
                        <a:lnTo>
                          <a:pt x="20" y="56"/>
                        </a:lnTo>
                        <a:lnTo>
                          <a:pt x="56" y="37"/>
                        </a:lnTo>
                      </a:path>
                    </a:pathLst>
                  </a:custGeom>
                  <a:solidFill>
                    <a:srgbClr val="0000FF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o-RO"/>
                  </a:p>
                </p:txBody>
              </p:sp>
              <p:sp>
                <p:nvSpPr>
                  <p:cNvPr id="236606" name="Freeform 62"/>
                  <p:cNvSpPr>
                    <a:spLocks/>
                  </p:cNvSpPr>
                  <p:nvPr/>
                </p:nvSpPr>
                <p:spPr bwMode="auto">
                  <a:xfrm>
                    <a:off x="4923" y="2684"/>
                    <a:ext cx="19" cy="19"/>
                  </a:xfrm>
                  <a:custGeom>
                    <a:avLst/>
                    <a:gdLst>
                      <a:gd name="T0" fmla="*/ 6 w 19"/>
                      <a:gd name="T1" fmla="*/ 0 h 19"/>
                      <a:gd name="T2" fmla="*/ 0 w 19"/>
                      <a:gd name="T3" fmla="*/ 18 h 19"/>
                      <a:gd name="T4" fmla="*/ 18 w 19"/>
                      <a:gd name="T5" fmla="*/ 9 h 19"/>
                      <a:gd name="T6" fmla="*/ 6 w 19"/>
                      <a:gd name="T7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19">
                        <a:moveTo>
                          <a:pt x="6" y="0"/>
                        </a:moveTo>
                        <a:lnTo>
                          <a:pt x="0" y="18"/>
                        </a:lnTo>
                        <a:lnTo>
                          <a:pt x="18" y="9"/>
                        </a:lnTo>
                        <a:lnTo>
                          <a:pt x="6" y="0"/>
                        </a:lnTo>
                      </a:path>
                    </a:pathLst>
                  </a:custGeom>
                  <a:solidFill>
                    <a:srgbClr val="C0FFFF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o-RO"/>
                  </a:p>
                </p:txBody>
              </p:sp>
            </p:grpSp>
            <p:grpSp>
              <p:nvGrpSpPr>
                <p:cNvPr id="236607" name="Group 63"/>
                <p:cNvGrpSpPr>
                  <a:grpSpLocks/>
                </p:cNvGrpSpPr>
                <p:nvPr/>
              </p:nvGrpSpPr>
              <p:grpSpPr bwMode="auto">
                <a:xfrm>
                  <a:off x="5147" y="2550"/>
                  <a:ext cx="154" cy="162"/>
                  <a:chOff x="5147" y="2550"/>
                  <a:chExt cx="154" cy="162"/>
                </a:xfrm>
              </p:grpSpPr>
              <p:sp>
                <p:nvSpPr>
                  <p:cNvPr id="236608" name="Freeform 64"/>
                  <p:cNvSpPr>
                    <a:spLocks/>
                  </p:cNvSpPr>
                  <p:nvPr/>
                </p:nvSpPr>
                <p:spPr bwMode="auto">
                  <a:xfrm>
                    <a:off x="5147" y="2550"/>
                    <a:ext cx="154" cy="162"/>
                  </a:xfrm>
                  <a:custGeom>
                    <a:avLst/>
                    <a:gdLst>
                      <a:gd name="T0" fmla="*/ 153 w 154"/>
                      <a:gd name="T1" fmla="*/ 125 h 162"/>
                      <a:gd name="T2" fmla="*/ 127 w 154"/>
                      <a:gd name="T3" fmla="*/ 101 h 162"/>
                      <a:gd name="T4" fmla="*/ 105 w 154"/>
                      <a:gd name="T5" fmla="*/ 67 h 162"/>
                      <a:gd name="T6" fmla="*/ 90 w 154"/>
                      <a:gd name="T7" fmla="*/ 22 h 162"/>
                      <a:gd name="T8" fmla="*/ 76 w 154"/>
                      <a:gd name="T9" fmla="*/ 0 h 162"/>
                      <a:gd name="T10" fmla="*/ 58 w 154"/>
                      <a:gd name="T11" fmla="*/ 12 h 162"/>
                      <a:gd name="T12" fmla="*/ 31 w 154"/>
                      <a:gd name="T13" fmla="*/ 27 h 162"/>
                      <a:gd name="T14" fmla="*/ 0 w 154"/>
                      <a:gd name="T15" fmla="*/ 34 h 162"/>
                      <a:gd name="T16" fmla="*/ 47 w 154"/>
                      <a:gd name="T17" fmla="*/ 77 h 162"/>
                      <a:gd name="T18" fmla="*/ 60 w 154"/>
                      <a:gd name="T19" fmla="*/ 97 h 162"/>
                      <a:gd name="T20" fmla="*/ 67 w 154"/>
                      <a:gd name="T21" fmla="*/ 121 h 162"/>
                      <a:gd name="T22" fmla="*/ 83 w 154"/>
                      <a:gd name="T23" fmla="*/ 139 h 162"/>
                      <a:gd name="T24" fmla="*/ 91 w 154"/>
                      <a:gd name="T25" fmla="*/ 161 h 162"/>
                      <a:gd name="T26" fmla="*/ 105 w 154"/>
                      <a:gd name="T27" fmla="*/ 146 h 162"/>
                      <a:gd name="T28" fmla="*/ 124 w 154"/>
                      <a:gd name="T29" fmla="*/ 133 h 162"/>
                      <a:gd name="T30" fmla="*/ 153 w 154"/>
                      <a:gd name="T31" fmla="*/ 125 h 1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54" h="162">
                        <a:moveTo>
                          <a:pt x="153" y="125"/>
                        </a:moveTo>
                        <a:lnTo>
                          <a:pt x="127" y="101"/>
                        </a:lnTo>
                        <a:lnTo>
                          <a:pt x="105" y="67"/>
                        </a:lnTo>
                        <a:lnTo>
                          <a:pt x="90" y="22"/>
                        </a:lnTo>
                        <a:lnTo>
                          <a:pt x="76" y="0"/>
                        </a:lnTo>
                        <a:lnTo>
                          <a:pt x="58" y="12"/>
                        </a:lnTo>
                        <a:lnTo>
                          <a:pt x="31" y="27"/>
                        </a:lnTo>
                        <a:lnTo>
                          <a:pt x="0" y="34"/>
                        </a:lnTo>
                        <a:lnTo>
                          <a:pt x="47" y="77"/>
                        </a:lnTo>
                        <a:lnTo>
                          <a:pt x="60" y="97"/>
                        </a:lnTo>
                        <a:lnTo>
                          <a:pt x="67" y="121"/>
                        </a:lnTo>
                        <a:lnTo>
                          <a:pt x="83" y="139"/>
                        </a:lnTo>
                        <a:lnTo>
                          <a:pt x="91" y="161"/>
                        </a:lnTo>
                        <a:lnTo>
                          <a:pt x="105" y="146"/>
                        </a:lnTo>
                        <a:lnTo>
                          <a:pt x="124" y="133"/>
                        </a:lnTo>
                        <a:lnTo>
                          <a:pt x="153" y="125"/>
                        </a:lnTo>
                      </a:path>
                    </a:pathLst>
                  </a:custGeom>
                  <a:solidFill>
                    <a:srgbClr val="E0FFFF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o-RO"/>
                  </a:p>
                </p:txBody>
              </p:sp>
              <p:sp>
                <p:nvSpPr>
                  <p:cNvPr id="236609" name="Freeform 65"/>
                  <p:cNvSpPr>
                    <a:spLocks/>
                  </p:cNvSpPr>
                  <p:nvPr/>
                </p:nvSpPr>
                <p:spPr bwMode="auto">
                  <a:xfrm>
                    <a:off x="5196" y="2571"/>
                    <a:ext cx="19" cy="20"/>
                  </a:xfrm>
                  <a:custGeom>
                    <a:avLst/>
                    <a:gdLst>
                      <a:gd name="T0" fmla="*/ 6 w 19"/>
                      <a:gd name="T1" fmla="*/ 0 h 20"/>
                      <a:gd name="T2" fmla="*/ 18 w 19"/>
                      <a:gd name="T3" fmla="*/ 14 h 20"/>
                      <a:gd name="T4" fmla="*/ 10 w 19"/>
                      <a:gd name="T5" fmla="*/ 19 h 20"/>
                      <a:gd name="T6" fmla="*/ 0 w 19"/>
                      <a:gd name="T7" fmla="*/ 5 h 20"/>
                      <a:gd name="T8" fmla="*/ 6 w 19"/>
                      <a:gd name="T9" fmla="*/ 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" h="20">
                        <a:moveTo>
                          <a:pt x="6" y="0"/>
                        </a:moveTo>
                        <a:lnTo>
                          <a:pt x="18" y="14"/>
                        </a:lnTo>
                        <a:lnTo>
                          <a:pt x="10" y="19"/>
                        </a:lnTo>
                        <a:lnTo>
                          <a:pt x="0" y="5"/>
                        </a:lnTo>
                        <a:lnTo>
                          <a:pt x="6" y="0"/>
                        </a:lnTo>
                      </a:path>
                    </a:pathLst>
                  </a:custGeom>
                  <a:solidFill>
                    <a:srgbClr val="C0C0E0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o-RO"/>
                  </a:p>
                </p:txBody>
              </p:sp>
            </p:grpSp>
          </p:grpSp>
          <p:grpSp>
            <p:nvGrpSpPr>
              <p:cNvPr id="236610" name="Group 66"/>
              <p:cNvGrpSpPr>
                <a:grpSpLocks/>
              </p:cNvGrpSpPr>
              <p:nvPr/>
            </p:nvGrpSpPr>
            <p:grpSpPr bwMode="auto">
              <a:xfrm>
                <a:off x="4726" y="2579"/>
                <a:ext cx="530" cy="570"/>
                <a:chOff x="4726" y="2579"/>
                <a:chExt cx="530" cy="570"/>
              </a:xfrm>
            </p:grpSpPr>
            <p:sp>
              <p:nvSpPr>
                <p:cNvPr id="236611" name="Freeform 67"/>
                <p:cNvSpPr>
                  <a:spLocks/>
                </p:cNvSpPr>
                <p:nvPr/>
              </p:nvSpPr>
              <p:spPr bwMode="auto">
                <a:xfrm>
                  <a:off x="4726" y="2582"/>
                  <a:ext cx="530" cy="567"/>
                </a:xfrm>
                <a:custGeom>
                  <a:avLst/>
                  <a:gdLst>
                    <a:gd name="T0" fmla="*/ 488 w 530"/>
                    <a:gd name="T1" fmla="*/ 144 h 567"/>
                    <a:gd name="T2" fmla="*/ 522 w 530"/>
                    <a:gd name="T3" fmla="*/ 126 h 567"/>
                    <a:gd name="T4" fmla="*/ 512 w 530"/>
                    <a:gd name="T5" fmla="*/ 105 h 567"/>
                    <a:gd name="T6" fmla="*/ 490 w 530"/>
                    <a:gd name="T7" fmla="*/ 73 h 567"/>
                    <a:gd name="T8" fmla="*/ 452 w 530"/>
                    <a:gd name="T9" fmla="*/ 32 h 567"/>
                    <a:gd name="T10" fmla="*/ 419 w 530"/>
                    <a:gd name="T11" fmla="*/ 0 h 567"/>
                    <a:gd name="T12" fmla="*/ 392 w 530"/>
                    <a:gd name="T13" fmla="*/ 19 h 567"/>
                    <a:gd name="T14" fmla="*/ 350 w 530"/>
                    <a:gd name="T15" fmla="*/ 56 h 567"/>
                    <a:gd name="T16" fmla="*/ 315 w 530"/>
                    <a:gd name="T17" fmla="*/ 74 h 567"/>
                    <a:gd name="T18" fmla="*/ 269 w 530"/>
                    <a:gd name="T19" fmla="*/ 87 h 567"/>
                    <a:gd name="T20" fmla="*/ 229 w 530"/>
                    <a:gd name="T21" fmla="*/ 108 h 567"/>
                    <a:gd name="T22" fmla="*/ 190 w 530"/>
                    <a:gd name="T23" fmla="*/ 129 h 567"/>
                    <a:gd name="T24" fmla="*/ 149 w 530"/>
                    <a:gd name="T25" fmla="*/ 114 h 567"/>
                    <a:gd name="T26" fmla="*/ 110 w 530"/>
                    <a:gd name="T27" fmla="*/ 102 h 567"/>
                    <a:gd name="T28" fmla="*/ 74 w 530"/>
                    <a:gd name="T29" fmla="*/ 99 h 567"/>
                    <a:gd name="T30" fmla="*/ 42 w 530"/>
                    <a:gd name="T31" fmla="*/ 106 h 567"/>
                    <a:gd name="T32" fmla="*/ 15 w 530"/>
                    <a:gd name="T33" fmla="*/ 122 h 567"/>
                    <a:gd name="T34" fmla="*/ 3 w 530"/>
                    <a:gd name="T35" fmla="*/ 138 h 567"/>
                    <a:gd name="T36" fmla="*/ 0 w 530"/>
                    <a:gd name="T37" fmla="*/ 154 h 567"/>
                    <a:gd name="T38" fmla="*/ 4 w 530"/>
                    <a:gd name="T39" fmla="*/ 174 h 567"/>
                    <a:gd name="T40" fmla="*/ 15 w 530"/>
                    <a:gd name="T41" fmla="*/ 199 h 567"/>
                    <a:gd name="T42" fmla="*/ 29 w 530"/>
                    <a:gd name="T43" fmla="*/ 228 h 567"/>
                    <a:gd name="T44" fmla="*/ 40 w 530"/>
                    <a:gd name="T45" fmla="*/ 256 h 567"/>
                    <a:gd name="T46" fmla="*/ 49 w 530"/>
                    <a:gd name="T47" fmla="*/ 288 h 567"/>
                    <a:gd name="T48" fmla="*/ 47 w 530"/>
                    <a:gd name="T49" fmla="*/ 322 h 567"/>
                    <a:gd name="T50" fmla="*/ 49 w 530"/>
                    <a:gd name="T51" fmla="*/ 366 h 567"/>
                    <a:gd name="T52" fmla="*/ 56 w 530"/>
                    <a:gd name="T53" fmla="*/ 413 h 567"/>
                    <a:gd name="T54" fmla="*/ 69 w 530"/>
                    <a:gd name="T55" fmla="*/ 453 h 567"/>
                    <a:gd name="T56" fmla="*/ 79 w 530"/>
                    <a:gd name="T57" fmla="*/ 476 h 567"/>
                    <a:gd name="T58" fmla="*/ 90 w 530"/>
                    <a:gd name="T59" fmla="*/ 509 h 567"/>
                    <a:gd name="T60" fmla="*/ 95 w 530"/>
                    <a:gd name="T61" fmla="*/ 566 h 567"/>
                    <a:gd name="T62" fmla="*/ 122 w 530"/>
                    <a:gd name="T63" fmla="*/ 548 h 567"/>
                    <a:gd name="T64" fmla="*/ 162 w 530"/>
                    <a:gd name="T65" fmla="*/ 532 h 567"/>
                    <a:gd name="T66" fmla="*/ 193 w 530"/>
                    <a:gd name="T67" fmla="*/ 530 h 567"/>
                    <a:gd name="T68" fmla="*/ 223 w 530"/>
                    <a:gd name="T69" fmla="*/ 521 h 567"/>
                    <a:gd name="T70" fmla="*/ 269 w 530"/>
                    <a:gd name="T71" fmla="*/ 491 h 567"/>
                    <a:gd name="T72" fmla="*/ 328 w 530"/>
                    <a:gd name="T73" fmla="*/ 476 h 567"/>
                    <a:gd name="T74" fmla="*/ 371 w 530"/>
                    <a:gd name="T75" fmla="*/ 480 h 567"/>
                    <a:gd name="T76" fmla="*/ 409 w 530"/>
                    <a:gd name="T77" fmla="*/ 469 h 567"/>
                    <a:gd name="T78" fmla="*/ 440 w 530"/>
                    <a:gd name="T79" fmla="*/ 450 h 567"/>
                    <a:gd name="T80" fmla="*/ 459 w 530"/>
                    <a:gd name="T81" fmla="*/ 441 h 567"/>
                    <a:gd name="T82" fmla="*/ 492 w 530"/>
                    <a:gd name="T83" fmla="*/ 432 h 567"/>
                    <a:gd name="T84" fmla="*/ 529 w 530"/>
                    <a:gd name="T85" fmla="*/ 427 h 567"/>
                    <a:gd name="T86" fmla="*/ 495 w 530"/>
                    <a:gd name="T87" fmla="*/ 373 h 567"/>
                    <a:gd name="T88" fmla="*/ 464 w 530"/>
                    <a:gd name="T89" fmla="*/ 340 h 567"/>
                    <a:gd name="T90" fmla="*/ 437 w 530"/>
                    <a:gd name="T91" fmla="*/ 306 h 567"/>
                    <a:gd name="T92" fmla="*/ 413 w 530"/>
                    <a:gd name="T93" fmla="*/ 282 h 567"/>
                    <a:gd name="T94" fmla="*/ 389 w 530"/>
                    <a:gd name="T95" fmla="*/ 261 h 567"/>
                    <a:gd name="T96" fmla="*/ 379 w 530"/>
                    <a:gd name="T97" fmla="*/ 234 h 567"/>
                    <a:gd name="T98" fmla="*/ 397 w 530"/>
                    <a:gd name="T99" fmla="*/ 213 h 567"/>
                    <a:gd name="T100" fmla="*/ 419 w 530"/>
                    <a:gd name="T101" fmla="*/ 198 h 567"/>
                    <a:gd name="T102" fmla="*/ 459 w 530"/>
                    <a:gd name="T103" fmla="*/ 173 h 567"/>
                    <a:gd name="T104" fmla="*/ 488 w 530"/>
                    <a:gd name="T105" fmla="*/ 144 h 5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530" h="567">
                      <a:moveTo>
                        <a:pt x="488" y="144"/>
                      </a:moveTo>
                      <a:lnTo>
                        <a:pt x="522" y="126"/>
                      </a:lnTo>
                      <a:lnTo>
                        <a:pt x="512" y="105"/>
                      </a:lnTo>
                      <a:lnTo>
                        <a:pt x="490" y="73"/>
                      </a:lnTo>
                      <a:lnTo>
                        <a:pt x="452" y="32"/>
                      </a:lnTo>
                      <a:lnTo>
                        <a:pt x="419" y="0"/>
                      </a:lnTo>
                      <a:lnTo>
                        <a:pt x="392" y="19"/>
                      </a:lnTo>
                      <a:lnTo>
                        <a:pt x="350" y="56"/>
                      </a:lnTo>
                      <a:lnTo>
                        <a:pt x="315" y="74"/>
                      </a:lnTo>
                      <a:lnTo>
                        <a:pt x="269" y="87"/>
                      </a:lnTo>
                      <a:lnTo>
                        <a:pt x="229" y="108"/>
                      </a:lnTo>
                      <a:lnTo>
                        <a:pt x="190" y="129"/>
                      </a:lnTo>
                      <a:lnTo>
                        <a:pt x="149" y="114"/>
                      </a:lnTo>
                      <a:lnTo>
                        <a:pt x="110" y="102"/>
                      </a:lnTo>
                      <a:lnTo>
                        <a:pt x="74" y="99"/>
                      </a:lnTo>
                      <a:lnTo>
                        <a:pt x="42" y="106"/>
                      </a:lnTo>
                      <a:lnTo>
                        <a:pt x="15" y="122"/>
                      </a:lnTo>
                      <a:lnTo>
                        <a:pt x="3" y="138"/>
                      </a:lnTo>
                      <a:lnTo>
                        <a:pt x="0" y="154"/>
                      </a:lnTo>
                      <a:lnTo>
                        <a:pt x="4" y="174"/>
                      </a:lnTo>
                      <a:lnTo>
                        <a:pt x="15" y="199"/>
                      </a:lnTo>
                      <a:lnTo>
                        <a:pt x="29" y="228"/>
                      </a:lnTo>
                      <a:lnTo>
                        <a:pt x="40" y="256"/>
                      </a:lnTo>
                      <a:lnTo>
                        <a:pt x="49" y="288"/>
                      </a:lnTo>
                      <a:lnTo>
                        <a:pt x="47" y="322"/>
                      </a:lnTo>
                      <a:lnTo>
                        <a:pt x="49" y="366"/>
                      </a:lnTo>
                      <a:lnTo>
                        <a:pt x="56" y="413"/>
                      </a:lnTo>
                      <a:lnTo>
                        <a:pt x="69" y="453"/>
                      </a:lnTo>
                      <a:lnTo>
                        <a:pt x="79" y="476"/>
                      </a:lnTo>
                      <a:lnTo>
                        <a:pt x="90" y="509"/>
                      </a:lnTo>
                      <a:lnTo>
                        <a:pt x="95" y="566"/>
                      </a:lnTo>
                      <a:lnTo>
                        <a:pt x="122" y="548"/>
                      </a:lnTo>
                      <a:lnTo>
                        <a:pt x="162" y="532"/>
                      </a:lnTo>
                      <a:lnTo>
                        <a:pt x="193" y="530"/>
                      </a:lnTo>
                      <a:lnTo>
                        <a:pt x="223" y="521"/>
                      </a:lnTo>
                      <a:lnTo>
                        <a:pt x="269" y="491"/>
                      </a:lnTo>
                      <a:lnTo>
                        <a:pt x="328" y="476"/>
                      </a:lnTo>
                      <a:lnTo>
                        <a:pt x="371" y="480"/>
                      </a:lnTo>
                      <a:lnTo>
                        <a:pt x="409" y="469"/>
                      </a:lnTo>
                      <a:lnTo>
                        <a:pt x="440" y="450"/>
                      </a:lnTo>
                      <a:lnTo>
                        <a:pt x="459" y="441"/>
                      </a:lnTo>
                      <a:lnTo>
                        <a:pt x="492" y="432"/>
                      </a:lnTo>
                      <a:lnTo>
                        <a:pt x="529" y="427"/>
                      </a:lnTo>
                      <a:lnTo>
                        <a:pt x="495" y="373"/>
                      </a:lnTo>
                      <a:lnTo>
                        <a:pt x="464" y="340"/>
                      </a:lnTo>
                      <a:lnTo>
                        <a:pt x="437" y="306"/>
                      </a:lnTo>
                      <a:lnTo>
                        <a:pt x="413" y="282"/>
                      </a:lnTo>
                      <a:lnTo>
                        <a:pt x="389" y="261"/>
                      </a:lnTo>
                      <a:lnTo>
                        <a:pt x="379" y="234"/>
                      </a:lnTo>
                      <a:lnTo>
                        <a:pt x="397" y="213"/>
                      </a:lnTo>
                      <a:lnTo>
                        <a:pt x="419" y="198"/>
                      </a:lnTo>
                      <a:lnTo>
                        <a:pt x="459" y="173"/>
                      </a:lnTo>
                      <a:lnTo>
                        <a:pt x="488" y="144"/>
                      </a:lnTo>
                    </a:path>
                  </a:pathLst>
                </a:custGeom>
                <a:solidFill>
                  <a:srgbClr val="80FFE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o-RO"/>
                </a:p>
              </p:txBody>
            </p:sp>
            <p:grpSp>
              <p:nvGrpSpPr>
                <p:cNvPr id="236612" name="Group 68"/>
                <p:cNvGrpSpPr>
                  <a:grpSpLocks/>
                </p:cNvGrpSpPr>
                <p:nvPr/>
              </p:nvGrpSpPr>
              <p:grpSpPr bwMode="auto">
                <a:xfrm>
                  <a:off x="4773" y="2579"/>
                  <a:ext cx="471" cy="332"/>
                  <a:chOff x="4773" y="2579"/>
                  <a:chExt cx="471" cy="332"/>
                </a:xfrm>
              </p:grpSpPr>
              <p:sp>
                <p:nvSpPr>
                  <p:cNvPr id="236613" name="Freeform 69"/>
                  <p:cNvSpPr>
                    <a:spLocks/>
                  </p:cNvSpPr>
                  <p:nvPr/>
                </p:nvSpPr>
                <p:spPr bwMode="auto">
                  <a:xfrm>
                    <a:off x="5046" y="2819"/>
                    <a:ext cx="66" cy="92"/>
                  </a:xfrm>
                  <a:custGeom>
                    <a:avLst/>
                    <a:gdLst>
                      <a:gd name="T0" fmla="*/ 65 w 66"/>
                      <a:gd name="T1" fmla="*/ 0 h 92"/>
                      <a:gd name="T2" fmla="*/ 45 w 66"/>
                      <a:gd name="T3" fmla="*/ 13 h 92"/>
                      <a:gd name="T4" fmla="*/ 29 w 66"/>
                      <a:gd name="T5" fmla="*/ 24 h 92"/>
                      <a:gd name="T6" fmla="*/ 16 w 66"/>
                      <a:gd name="T7" fmla="*/ 38 h 92"/>
                      <a:gd name="T8" fmla="*/ 11 w 66"/>
                      <a:gd name="T9" fmla="*/ 53 h 92"/>
                      <a:gd name="T10" fmla="*/ 0 w 66"/>
                      <a:gd name="T11" fmla="*/ 91 h 92"/>
                      <a:gd name="T12" fmla="*/ 4 w 66"/>
                      <a:gd name="T13" fmla="*/ 53 h 92"/>
                      <a:gd name="T14" fmla="*/ 7 w 66"/>
                      <a:gd name="T15" fmla="*/ 25 h 92"/>
                      <a:gd name="T16" fmla="*/ 25 w 66"/>
                      <a:gd name="T17" fmla="*/ 19 h 92"/>
                      <a:gd name="T18" fmla="*/ 49 w 66"/>
                      <a:gd name="T19" fmla="*/ 8 h 92"/>
                      <a:gd name="T20" fmla="*/ 65 w 66"/>
                      <a:gd name="T21" fmla="*/ 0 h 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6" h="92">
                        <a:moveTo>
                          <a:pt x="65" y="0"/>
                        </a:moveTo>
                        <a:lnTo>
                          <a:pt x="45" y="13"/>
                        </a:lnTo>
                        <a:lnTo>
                          <a:pt x="29" y="24"/>
                        </a:lnTo>
                        <a:lnTo>
                          <a:pt x="16" y="38"/>
                        </a:lnTo>
                        <a:lnTo>
                          <a:pt x="11" y="53"/>
                        </a:lnTo>
                        <a:lnTo>
                          <a:pt x="0" y="91"/>
                        </a:lnTo>
                        <a:lnTo>
                          <a:pt x="4" y="53"/>
                        </a:lnTo>
                        <a:lnTo>
                          <a:pt x="7" y="25"/>
                        </a:lnTo>
                        <a:lnTo>
                          <a:pt x="25" y="19"/>
                        </a:lnTo>
                        <a:lnTo>
                          <a:pt x="49" y="8"/>
                        </a:lnTo>
                        <a:lnTo>
                          <a:pt x="65" y="0"/>
                        </a:lnTo>
                      </a:path>
                    </a:pathLst>
                  </a:custGeom>
                  <a:solidFill>
                    <a:srgbClr val="00C0A0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o-RO"/>
                  </a:p>
                </p:txBody>
              </p:sp>
              <p:sp>
                <p:nvSpPr>
                  <p:cNvPr id="236614" name="Freeform 70"/>
                  <p:cNvSpPr>
                    <a:spLocks/>
                  </p:cNvSpPr>
                  <p:nvPr/>
                </p:nvSpPr>
                <p:spPr bwMode="auto">
                  <a:xfrm>
                    <a:off x="4892" y="2695"/>
                    <a:ext cx="49" cy="54"/>
                  </a:xfrm>
                  <a:custGeom>
                    <a:avLst/>
                    <a:gdLst>
                      <a:gd name="T0" fmla="*/ 48 w 49"/>
                      <a:gd name="T1" fmla="*/ 0 h 54"/>
                      <a:gd name="T2" fmla="*/ 40 w 49"/>
                      <a:gd name="T3" fmla="*/ 8 h 54"/>
                      <a:gd name="T4" fmla="*/ 30 w 49"/>
                      <a:gd name="T5" fmla="*/ 15 h 54"/>
                      <a:gd name="T6" fmla="*/ 24 w 49"/>
                      <a:gd name="T7" fmla="*/ 23 h 54"/>
                      <a:gd name="T8" fmla="*/ 24 w 49"/>
                      <a:gd name="T9" fmla="*/ 34 h 54"/>
                      <a:gd name="T10" fmla="*/ 27 w 49"/>
                      <a:gd name="T11" fmla="*/ 53 h 54"/>
                      <a:gd name="T12" fmla="*/ 16 w 49"/>
                      <a:gd name="T13" fmla="*/ 29 h 54"/>
                      <a:gd name="T14" fmla="*/ 14 w 49"/>
                      <a:gd name="T15" fmla="*/ 16 h 54"/>
                      <a:gd name="T16" fmla="*/ 10 w 49"/>
                      <a:gd name="T17" fmla="*/ 8 h 54"/>
                      <a:gd name="T18" fmla="*/ 0 w 49"/>
                      <a:gd name="T19" fmla="*/ 0 h 54"/>
                      <a:gd name="T20" fmla="*/ 21 w 49"/>
                      <a:gd name="T21" fmla="*/ 8 h 54"/>
                      <a:gd name="T22" fmla="*/ 27 w 49"/>
                      <a:gd name="T23" fmla="*/ 12 h 54"/>
                      <a:gd name="T24" fmla="*/ 48 w 49"/>
                      <a:gd name="T25" fmla="*/ 0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49" h="54">
                        <a:moveTo>
                          <a:pt x="48" y="0"/>
                        </a:moveTo>
                        <a:lnTo>
                          <a:pt x="40" y="8"/>
                        </a:lnTo>
                        <a:lnTo>
                          <a:pt x="30" y="15"/>
                        </a:lnTo>
                        <a:lnTo>
                          <a:pt x="24" y="23"/>
                        </a:lnTo>
                        <a:lnTo>
                          <a:pt x="24" y="34"/>
                        </a:lnTo>
                        <a:lnTo>
                          <a:pt x="27" y="53"/>
                        </a:lnTo>
                        <a:lnTo>
                          <a:pt x="16" y="29"/>
                        </a:lnTo>
                        <a:lnTo>
                          <a:pt x="14" y="16"/>
                        </a:lnTo>
                        <a:lnTo>
                          <a:pt x="10" y="8"/>
                        </a:lnTo>
                        <a:lnTo>
                          <a:pt x="0" y="0"/>
                        </a:lnTo>
                        <a:lnTo>
                          <a:pt x="21" y="8"/>
                        </a:lnTo>
                        <a:lnTo>
                          <a:pt x="27" y="12"/>
                        </a:lnTo>
                        <a:lnTo>
                          <a:pt x="48" y="0"/>
                        </a:lnTo>
                      </a:path>
                    </a:pathLst>
                  </a:custGeom>
                  <a:solidFill>
                    <a:srgbClr val="00C0A0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o-RO"/>
                  </a:p>
                </p:txBody>
              </p:sp>
              <p:sp>
                <p:nvSpPr>
                  <p:cNvPr id="236615" name="Freeform 71"/>
                  <p:cNvSpPr>
                    <a:spLocks/>
                  </p:cNvSpPr>
                  <p:nvPr/>
                </p:nvSpPr>
                <p:spPr bwMode="auto">
                  <a:xfrm>
                    <a:off x="4773" y="2836"/>
                    <a:ext cx="89" cy="64"/>
                  </a:xfrm>
                  <a:custGeom>
                    <a:avLst/>
                    <a:gdLst>
                      <a:gd name="T0" fmla="*/ 0 w 89"/>
                      <a:gd name="T1" fmla="*/ 13 h 64"/>
                      <a:gd name="T2" fmla="*/ 6 w 89"/>
                      <a:gd name="T3" fmla="*/ 19 h 64"/>
                      <a:gd name="T4" fmla="*/ 19 w 89"/>
                      <a:gd name="T5" fmla="*/ 22 h 64"/>
                      <a:gd name="T6" fmla="*/ 29 w 89"/>
                      <a:gd name="T7" fmla="*/ 19 h 64"/>
                      <a:gd name="T8" fmla="*/ 42 w 89"/>
                      <a:gd name="T9" fmla="*/ 11 h 64"/>
                      <a:gd name="T10" fmla="*/ 67 w 89"/>
                      <a:gd name="T11" fmla="*/ 2 h 64"/>
                      <a:gd name="T12" fmla="*/ 88 w 89"/>
                      <a:gd name="T13" fmla="*/ 0 h 64"/>
                      <a:gd name="T14" fmla="*/ 65 w 89"/>
                      <a:gd name="T15" fmla="*/ 5 h 64"/>
                      <a:gd name="T16" fmla="*/ 51 w 89"/>
                      <a:gd name="T17" fmla="*/ 13 h 64"/>
                      <a:gd name="T18" fmla="*/ 42 w 89"/>
                      <a:gd name="T19" fmla="*/ 21 h 64"/>
                      <a:gd name="T20" fmla="*/ 29 w 89"/>
                      <a:gd name="T21" fmla="*/ 26 h 64"/>
                      <a:gd name="T22" fmla="*/ 16 w 89"/>
                      <a:gd name="T23" fmla="*/ 30 h 64"/>
                      <a:gd name="T24" fmla="*/ 21 w 89"/>
                      <a:gd name="T25" fmla="*/ 37 h 64"/>
                      <a:gd name="T26" fmla="*/ 31 w 89"/>
                      <a:gd name="T27" fmla="*/ 40 h 64"/>
                      <a:gd name="T28" fmla="*/ 45 w 89"/>
                      <a:gd name="T29" fmla="*/ 41 h 64"/>
                      <a:gd name="T30" fmla="*/ 58 w 89"/>
                      <a:gd name="T31" fmla="*/ 44 h 64"/>
                      <a:gd name="T32" fmla="*/ 67 w 89"/>
                      <a:gd name="T33" fmla="*/ 49 h 64"/>
                      <a:gd name="T34" fmla="*/ 51 w 89"/>
                      <a:gd name="T35" fmla="*/ 47 h 64"/>
                      <a:gd name="T36" fmla="*/ 37 w 89"/>
                      <a:gd name="T37" fmla="*/ 46 h 64"/>
                      <a:gd name="T38" fmla="*/ 27 w 89"/>
                      <a:gd name="T39" fmla="*/ 47 h 64"/>
                      <a:gd name="T40" fmla="*/ 19 w 89"/>
                      <a:gd name="T41" fmla="*/ 44 h 64"/>
                      <a:gd name="T42" fmla="*/ 12 w 89"/>
                      <a:gd name="T43" fmla="*/ 39 h 64"/>
                      <a:gd name="T44" fmla="*/ 10 w 89"/>
                      <a:gd name="T45" fmla="*/ 47 h 64"/>
                      <a:gd name="T46" fmla="*/ 14 w 89"/>
                      <a:gd name="T47" fmla="*/ 56 h 64"/>
                      <a:gd name="T48" fmla="*/ 27 w 89"/>
                      <a:gd name="T49" fmla="*/ 63 h 64"/>
                      <a:gd name="T50" fmla="*/ 11 w 89"/>
                      <a:gd name="T51" fmla="*/ 57 h 64"/>
                      <a:gd name="T52" fmla="*/ 3 w 89"/>
                      <a:gd name="T53" fmla="*/ 51 h 64"/>
                      <a:gd name="T54" fmla="*/ 4 w 89"/>
                      <a:gd name="T55" fmla="*/ 33 h 64"/>
                      <a:gd name="T56" fmla="*/ 0 w 89"/>
                      <a:gd name="T57" fmla="*/ 13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89" h="64">
                        <a:moveTo>
                          <a:pt x="0" y="13"/>
                        </a:moveTo>
                        <a:lnTo>
                          <a:pt x="6" y="19"/>
                        </a:lnTo>
                        <a:lnTo>
                          <a:pt x="19" y="22"/>
                        </a:lnTo>
                        <a:lnTo>
                          <a:pt x="29" y="19"/>
                        </a:lnTo>
                        <a:lnTo>
                          <a:pt x="42" y="11"/>
                        </a:lnTo>
                        <a:lnTo>
                          <a:pt x="67" y="2"/>
                        </a:lnTo>
                        <a:lnTo>
                          <a:pt x="88" y="0"/>
                        </a:lnTo>
                        <a:lnTo>
                          <a:pt x="65" y="5"/>
                        </a:lnTo>
                        <a:lnTo>
                          <a:pt x="51" y="13"/>
                        </a:lnTo>
                        <a:lnTo>
                          <a:pt x="42" y="21"/>
                        </a:lnTo>
                        <a:lnTo>
                          <a:pt x="29" y="26"/>
                        </a:lnTo>
                        <a:lnTo>
                          <a:pt x="16" y="30"/>
                        </a:lnTo>
                        <a:lnTo>
                          <a:pt x="21" y="37"/>
                        </a:lnTo>
                        <a:lnTo>
                          <a:pt x="31" y="40"/>
                        </a:lnTo>
                        <a:lnTo>
                          <a:pt x="45" y="41"/>
                        </a:lnTo>
                        <a:lnTo>
                          <a:pt x="58" y="44"/>
                        </a:lnTo>
                        <a:lnTo>
                          <a:pt x="67" y="49"/>
                        </a:lnTo>
                        <a:lnTo>
                          <a:pt x="51" y="47"/>
                        </a:lnTo>
                        <a:lnTo>
                          <a:pt x="37" y="46"/>
                        </a:lnTo>
                        <a:lnTo>
                          <a:pt x="27" y="47"/>
                        </a:lnTo>
                        <a:lnTo>
                          <a:pt x="19" y="44"/>
                        </a:lnTo>
                        <a:lnTo>
                          <a:pt x="12" y="39"/>
                        </a:lnTo>
                        <a:lnTo>
                          <a:pt x="10" y="47"/>
                        </a:lnTo>
                        <a:lnTo>
                          <a:pt x="14" y="56"/>
                        </a:lnTo>
                        <a:lnTo>
                          <a:pt x="27" y="63"/>
                        </a:lnTo>
                        <a:lnTo>
                          <a:pt x="11" y="57"/>
                        </a:lnTo>
                        <a:lnTo>
                          <a:pt x="3" y="51"/>
                        </a:lnTo>
                        <a:lnTo>
                          <a:pt x="4" y="33"/>
                        </a:lnTo>
                        <a:lnTo>
                          <a:pt x="0" y="13"/>
                        </a:lnTo>
                      </a:path>
                    </a:pathLst>
                  </a:custGeom>
                  <a:solidFill>
                    <a:srgbClr val="00C0A0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o-RO"/>
                  </a:p>
                </p:txBody>
              </p:sp>
              <p:sp>
                <p:nvSpPr>
                  <p:cNvPr id="236616" name="Freeform 72"/>
                  <p:cNvSpPr>
                    <a:spLocks/>
                  </p:cNvSpPr>
                  <p:nvPr/>
                </p:nvSpPr>
                <p:spPr bwMode="auto">
                  <a:xfrm>
                    <a:off x="5043" y="2651"/>
                    <a:ext cx="44" cy="19"/>
                  </a:xfrm>
                  <a:custGeom>
                    <a:avLst/>
                    <a:gdLst>
                      <a:gd name="T0" fmla="*/ 0 w 44"/>
                      <a:gd name="T1" fmla="*/ 2 h 19"/>
                      <a:gd name="T2" fmla="*/ 19 w 44"/>
                      <a:gd name="T3" fmla="*/ 4 h 19"/>
                      <a:gd name="T4" fmla="*/ 43 w 44"/>
                      <a:gd name="T5" fmla="*/ 18 h 19"/>
                      <a:gd name="T6" fmla="*/ 31 w 44"/>
                      <a:gd name="T7" fmla="*/ 8 h 19"/>
                      <a:gd name="T8" fmla="*/ 19 w 44"/>
                      <a:gd name="T9" fmla="*/ 0 h 19"/>
                      <a:gd name="T10" fmla="*/ 0 w 44"/>
                      <a:gd name="T11" fmla="*/ 2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4" h="19">
                        <a:moveTo>
                          <a:pt x="0" y="2"/>
                        </a:moveTo>
                        <a:lnTo>
                          <a:pt x="19" y="4"/>
                        </a:lnTo>
                        <a:lnTo>
                          <a:pt x="43" y="18"/>
                        </a:lnTo>
                        <a:lnTo>
                          <a:pt x="31" y="8"/>
                        </a:lnTo>
                        <a:lnTo>
                          <a:pt x="19" y="0"/>
                        </a:lnTo>
                        <a:lnTo>
                          <a:pt x="0" y="2"/>
                        </a:lnTo>
                      </a:path>
                    </a:pathLst>
                  </a:custGeom>
                  <a:solidFill>
                    <a:srgbClr val="00C0A0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o-RO"/>
                  </a:p>
                </p:txBody>
              </p:sp>
              <p:sp>
                <p:nvSpPr>
                  <p:cNvPr id="236617" name="Freeform 73"/>
                  <p:cNvSpPr>
                    <a:spLocks/>
                  </p:cNvSpPr>
                  <p:nvPr/>
                </p:nvSpPr>
                <p:spPr bwMode="auto">
                  <a:xfrm>
                    <a:off x="5149" y="2579"/>
                    <a:ext cx="95" cy="117"/>
                  </a:xfrm>
                  <a:custGeom>
                    <a:avLst/>
                    <a:gdLst>
                      <a:gd name="T0" fmla="*/ 94 w 95"/>
                      <a:gd name="T1" fmla="*/ 116 h 117"/>
                      <a:gd name="T2" fmla="*/ 82 w 95"/>
                      <a:gd name="T3" fmla="*/ 97 h 117"/>
                      <a:gd name="T4" fmla="*/ 74 w 95"/>
                      <a:gd name="T5" fmla="*/ 87 h 117"/>
                      <a:gd name="T6" fmla="*/ 65 w 95"/>
                      <a:gd name="T7" fmla="*/ 73 h 117"/>
                      <a:gd name="T8" fmla="*/ 55 w 95"/>
                      <a:gd name="T9" fmla="*/ 62 h 117"/>
                      <a:gd name="T10" fmla="*/ 44 w 95"/>
                      <a:gd name="T11" fmla="*/ 50 h 117"/>
                      <a:gd name="T12" fmla="*/ 35 w 95"/>
                      <a:gd name="T13" fmla="*/ 41 h 117"/>
                      <a:gd name="T14" fmla="*/ 21 w 95"/>
                      <a:gd name="T15" fmla="*/ 28 h 117"/>
                      <a:gd name="T16" fmla="*/ 11 w 95"/>
                      <a:gd name="T17" fmla="*/ 16 h 117"/>
                      <a:gd name="T18" fmla="*/ 0 w 95"/>
                      <a:gd name="T19" fmla="*/ 8 h 117"/>
                      <a:gd name="T20" fmla="*/ 1 w 95"/>
                      <a:gd name="T21" fmla="*/ 0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5" h="117">
                        <a:moveTo>
                          <a:pt x="94" y="116"/>
                        </a:moveTo>
                        <a:lnTo>
                          <a:pt x="82" y="97"/>
                        </a:lnTo>
                        <a:lnTo>
                          <a:pt x="74" y="87"/>
                        </a:lnTo>
                        <a:lnTo>
                          <a:pt x="65" y="73"/>
                        </a:lnTo>
                        <a:lnTo>
                          <a:pt x="55" y="62"/>
                        </a:lnTo>
                        <a:lnTo>
                          <a:pt x="44" y="50"/>
                        </a:lnTo>
                        <a:lnTo>
                          <a:pt x="35" y="41"/>
                        </a:lnTo>
                        <a:lnTo>
                          <a:pt x="21" y="28"/>
                        </a:lnTo>
                        <a:lnTo>
                          <a:pt x="11" y="16"/>
                        </a:lnTo>
                        <a:lnTo>
                          <a:pt x="0" y="8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o-RO"/>
                  </a:p>
                </p:txBody>
              </p:sp>
            </p:grpSp>
          </p:grpSp>
        </p:grpSp>
      </p:grpSp>
      <p:sp>
        <p:nvSpPr>
          <p:cNvPr id="236618" name="Rectangle 74"/>
          <p:cNvSpPr>
            <a:spLocks noChangeArrowheads="1"/>
          </p:cNvSpPr>
          <p:nvPr/>
        </p:nvSpPr>
        <p:spPr bwMode="auto">
          <a:xfrm>
            <a:off x="6732240" y="2276872"/>
            <a:ext cx="2677015" cy="770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altLang="ro-RO" sz="4400" dirty="0">
                <a:solidFill>
                  <a:srgbClr val="FF0000"/>
                </a:solidFill>
                <a:latin typeface="OzHandicraft BT" pitchFamily="66" charset="0"/>
              </a:rPr>
              <a:t>H A C </a:t>
            </a:r>
            <a:r>
              <a:rPr lang="en-US" altLang="ro-RO" sz="4400" dirty="0" err="1">
                <a:solidFill>
                  <a:srgbClr val="FF0000"/>
                </a:solidFill>
                <a:latin typeface="OzHandicraft BT" pitchFamily="66" charset="0"/>
              </a:rPr>
              <a:t>C</a:t>
            </a:r>
            <a:r>
              <a:rPr lang="en-US" altLang="ro-RO" sz="4400" dirty="0">
                <a:solidFill>
                  <a:srgbClr val="FF0000"/>
                </a:solidFill>
                <a:latin typeface="OzHandicraft BT" pitchFamily="66" charset="0"/>
              </a:rPr>
              <a:t> P</a:t>
            </a:r>
          </a:p>
        </p:txBody>
      </p:sp>
      <p:grpSp>
        <p:nvGrpSpPr>
          <p:cNvPr id="236619" name="Group 75"/>
          <p:cNvGrpSpPr>
            <a:grpSpLocks/>
          </p:cNvGrpSpPr>
          <p:nvPr/>
        </p:nvGrpSpPr>
        <p:grpSpPr bwMode="auto">
          <a:xfrm>
            <a:off x="4495800" y="2590800"/>
            <a:ext cx="1617663" cy="3365500"/>
            <a:chOff x="3369" y="1653"/>
            <a:chExt cx="1147" cy="2120"/>
          </a:xfrm>
        </p:grpSpPr>
        <p:sp>
          <p:nvSpPr>
            <p:cNvPr id="236620" name="Freeform 76"/>
            <p:cNvSpPr>
              <a:spLocks/>
            </p:cNvSpPr>
            <p:nvPr/>
          </p:nvSpPr>
          <p:spPr bwMode="auto">
            <a:xfrm>
              <a:off x="3813" y="3626"/>
              <a:ext cx="273" cy="147"/>
            </a:xfrm>
            <a:custGeom>
              <a:avLst/>
              <a:gdLst>
                <a:gd name="T0" fmla="*/ 159 w 273"/>
                <a:gd name="T1" fmla="*/ 24 h 147"/>
                <a:gd name="T2" fmla="*/ 149 w 273"/>
                <a:gd name="T3" fmla="*/ 37 h 147"/>
                <a:gd name="T4" fmla="*/ 132 w 273"/>
                <a:gd name="T5" fmla="*/ 45 h 147"/>
                <a:gd name="T6" fmla="*/ 110 w 273"/>
                <a:gd name="T7" fmla="*/ 51 h 147"/>
                <a:gd name="T8" fmla="*/ 84 w 273"/>
                <a:gd name="T9" fmla="*/ 61 h 147"/>
                <a:gd name="T10" fmla="*/ 67 w 273"/>
                <a:gd name="T11" fmla="*/ 79 h 147"/>
                <a:gd name="T12" fmla="*/ 42 w 273"/>
                <a:gd name="T13" fmla="*/ 96 h 147"/>
                <a:gd name="T14" fmla="*/ 22 w 273"/>
                <a:gd name="T15" fmla="*/ 110 h 147"/>
                <a:gd name="T16" fmla="*/ 8 w 273"/>
                <a:gd name="T17" fmla="*/ 123 h 147"/>
                <a:gd name="T18" fmla="*/ 0 w 273"/>
                <a:gd name="T19" fmla="*/ 135 h 147"/>
                <a:gd name="T20" fmla="*/ 4 w 273"/>
                <a:gd name="T21" fmla="*/ 144 h 147"/>
                <a:gd name="T22" fmla="*/ 13 w 273"/>
                <a:gd name="T23" fmla="*/ 146 h 147"/>
                <a:gd name="T24" fmla="*/ 56 w 273"/>
                <a:gd name="T25" fmla="*/ 136 h 147"/>
                <a:gd name="T26" fmla="*/ 109 w 273"/>
                <a:gd name="T27" fmla="*/ 119 h 147"/>
                <a:gd name="T28" fmla="*/ 157 w 273"/>
                <a:gd name="T29" fmla="*/ 99 h 147"/>
                <a:gd name="T30" fmla="*/ 195 w 273"/>
                <a:gd name="T31" fmla="*/ 76 h 147"/>
                <a:gd name="T32" fmla="*/ 215 w 273"/>
                <a:gd name="T33" fmla="*/ 60 h 147"/>
                <a:gd name="T34" fmla="*/ 219 w 273"/>
                <a:gd name="T35" fmla="*/ 70 h 147"/>
                <a:gd name="T36" fmla="*/ 248 w 273"/>
                <a:gd name="T37" fmla="*/ 59 h 147"/>
                <a:gd name="T38" fmla="*/ 269 w 273"/>
                <a:gd name="T39" fmla="*/ 55 h 147"/>
                <a:gd name="T40" fmla="*/ 272 w 273"/>
                <a:gd name="T41" fmla="*/ 44 h 147"/>
                <a:gd name="T42" fmla="*/ 270 w 273"/>
                <a:gd name="T43" fmla="*/ 32 h 147"/>
                <a:gd name="T44" fmla="*/ 267 w 273"/>
                <a:gd name="T45" fmla="*/ 21 h 147"/>
                <a:gd name="T46" fmla="*/ 263 w 273"/>
                <a:gd name="T47" fmla="*/ 12 h 147"/>
                <a:gd name="T48" fmla="*/ 254 w 273"/>
                <a:gd name="T49" fmla="*/ 0 h 147"/>
                <a:gd name="T50" fmla="*/ 240 w 273"/>
                <a:gd name="T51" fmla="*/ 11 h 147"/>
                <a:gd name="T52" fmla="*/ 219 w 273"/>
                <a:gd name="T53" fmla="*/ 16 h 147"/>
                <a:gd name="T54" fmla="*/ 193 w 273"/>
                <a:gd name="T55" fmla="*/ 18 h 147"/>
                <a:gd name="T56" fmla="*/ 159 w 273"/>
                <a:gd name="T57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3" h="147">
                  <a:moveTo>
                    <a:pt x="159" y="24"/>
                  </a:moveTo>
                  <a:lnTo>
                    <a:pt x="149" y="37"/>
                  </a:lnTo>
                  <a:lnTo>
                    <a:pt x="132" y="45"/>
                  </a:lnTo>
                  <a:lnTo>
                    <a:pt x="110" y="51"/>
                  </a:lnTo>
                  <a:lnTo>
                    <a:pt x="84" y="61"/>
                  </a:lnTo>
                  <a:lnTo>
                    <a:pt x="67" y="79"/>
                  </a:lnTo>
                  <a:lnTo>
                    <a:pt x="42" y="96"/>
                  </a:lnTo>
                  <a:lnTo>
                    <a:pt x="22" y="110"/>
                  </a:lnTo>
                  <a:lnTo>
                    <a:pt x="8" y="123"/>
                  </a:lnTo>
                  <a:lnTo>
                    <a:pt x="0" y="135"/>
                  </a:lnTo>
                  <a:lnTo>
                    <a:pt x="4" y="144"/>
                  </a:lnTo>
                  <a:lnTo>
                    <a:pt x="13" y="146"/>
                  </a:lnTo>
                  <a:lnTo>
                    <a:pt x="56" y="136"/>
                  </a:lnTo>
                  <a:lnTo>
                    <a:pt x="109" y="119"/>
                  </a:lnTo>
                  <a:lnTo>
                    <a:pt x="157" y="99"/>
                  </a:lnTo>
                  <a:lnTo>
                    <a:pt x="195" y="76"/>
                  </a:lnTo>
                  <a:lnTo>
                    <a:pt x="215" y="60"/>
                  </a:lnTo>
                  <a:lnTo>
                    <a:pt x="219" y="70"/>
                  </a:lnTo>
                  <a:lnTo>
                    <a:pt x="248" y="59"/>
                  </a:lnTo>
                  <a:lnTo>
                    <a:pt x="269" y="55"/>
                  </a:lnTo>
                  <a:lnTo>
                    <a:pt x="272" y="44"/>
                  </a:lnTo>
                  <a:lnTo>
                    <a:pt x="270" y="32"/>
                  </a:lnTo>
                  <a:lnTo>
                    <a:pt x="267" y="21"/>
                  </a:lnTo>
                  <a:lnTo>
                    <a:pt x="263" y="12"/>
                  </a:lnTo>
                  <a:lnTo>
                    <a:pt x="254" y="0"/>
                  </a:lnTo>
                  <a:lnTo>
                    <a:pt x="240" y="11"/>
                  </a:lnTo>
                  <a:lnTo>
                    <a:pt x="219" y="16"/>
                  </a:lnTo>
                  <a:lnTo>
                    <a:pt x="193" y="18"/>
                  </a:lnTo>
                  <a:lnTo>
                    <a:pt x="159" y="24"/>
                  </a:lnTo>
                </a:path>
              </a:pathLst>
            </a:custGeom>
            <a:solidFill>
              <a:srgbClr val="60608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21" name="Freeform 77"/>
            <p:cNvSpPr>
              <a:spLocks/>
            </p:cNvSpPr>
            <p:nvPr/>
          </p:nvSpPr>
          <p:spPr bwMode="auto">
            <a:xfrm>
              <a:off x="3608" y="3596"/>
              <a:ext cx="271" cy="150"/>
            </a:xfrm>
            <a:custGeom>
              <a:avLst/>
              <a:gdLst>
                <a:gd name="T0" fmla="*/ 157 w 271"/>
                <a:gd name="T1" fmla="*/ 24 h 150"/>
                <a:gd name="T2" fmla="*/ 148 w 271"/>
                <a:gd name="T3" fmla="*/ 37 h 150"/>
                <a:gd name="T4" fmla="*/ 133 w 271"/>
                <a:gd name="T5" fmla="*/ 46 h 150"/>
                <a:gd name="T6" fmla="*/ 110 w 271"/>
                <a:gd name="T7" fmla="*/ 51 h 150"/>
                <a:gd name="T8" fmla="*/ 84 w 271"/>
                <a:gd name="T9" fmla="*/ 62 h 150"/>
                <a:gd name="T10" fmla="*/ 66 w 271"/>
                <a:gd name="T11" fmla="*/ 79 h 150"/>
                <a:gd name="T12" fmla="*/ 43 w 271"/>
                <a:gd name="T13" fmla="*/ 97 h 150"/>
                <a:gd name="T14" fmla="*/ 22 w 271"/>
                <a:gd name="T15" fmla="*/ 111 h 150"/>
                <a:gd name="T16" fmla="*/ 9 w 271"/>
                <a:gd name="T17" fmla="*/ 124 h 150"/>
                <a:gd name="T18" fmla="*/ 0 w 271"/>
                <a:gd name="T19" fmla="*/ 137 h 150"/>
                <a:gd name="T20" fmla="*/ 3 w 271"/>
                <a:gd name="T21" fmla="*/ 146 h 150"/>
                <a:gd name="T22" fmla="*/ 13 w 271"/>
                <a:gd name="T23" fmla="*/ 149 h 150"/>
                <a:gd name="T24" fmla="*/ 56 w 271"/>
                <a:gd name="T25" fmla="*/ 137 h 150"/>
                <a:gd name="T26" fmla="*/ 109 w 271"/>
                <a:gd name="T27" fmla="*/ 119 h 150"/>
                <a:gd name="T28" fmla="*/ 155 w 271"/>
                <a:gd name="T29" fmla="*/ 99 h 150"/>
                <a:gd name="T30" fmla="*/ 194 w 271"/>
                <a:gd name="T31" fmla="*/ 76 h 150"/>
                <a:gd name="T32" fmla="*/ 212 w 271"/>
                <a:gd name="T33" fmla="*/ 60 h 150"/>
                <a:gd name="T34" fmla="*/ 217 w 271"/>
                <a:gd name="T35" fmla="*/ 71 h 150"/>
                <a:gd name="T36" fmla="*/ 245 w 271"/>
                <a:gd name="T37" fmla="*/ 59 h 150"/>
                <a:gd name="T38" fmla="*/ 268 w 271"/>
                <a:gd name="T39" fmla="*/ 55 h 150"/>
                <a:gd name="T40" fmla="*/ 270 w 271"/>
                <a:gd name="T41" fmla="*/ 45 h 150"/>
                <a:gd name="T42" fmla="*/ 268 w 271"/>
                <a:gd name="T43" fmla="*/ 33 h 150"/>
                <a:gd name="T44" fmla="*/ 266 w 271"/>
                <a:gd name="T45" fmla="*/ 21 h 150"/>
                <a:gd name="T46" fmla="*/ 261 w 271"/>
                <a:gd name="T47" fmla="*/ 12 h 150"/>
                <a:gd name="T48" fmla="*/ 253 w 271"/>
                <a:gd name="T49" fmla="*/ 0 h 150"/>
                <a:gd name="T50" fmla="*/ 238 w 271"/>
                <a:gd name="T51" fmla="*/ 11 h 150"/>
                <a:gd name="T52" fmla="*/ 216 w 271"/>
                <a:gd name="T53" fmla="*/ 16 h 150"/>
                <a:gd name="T54" fmla="*/ 192 w 271"/>
                <a:gd name="T55" fmla="*/ 19 h 150"/>
                <a:gd name="T56" fmla="*/ 157 w 271"/>
                <a:gd name="T57" fmla="*/ 2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1" h="150">
                  <a:moveTo>
                    <a:pt x="157" y="24"/>
                  </a:moveTo>
                  <a:lnTo>
                    <a:pt x="148" y="37"/>
                  </a:lnTo>
                  <a:lnTo>
                    <a:pt x="133" y="46"/>
                  </a:lnTo>
                  <a:lnTo>
                    <a:pt x="110" y="51"/>
                  </a:lnTo>
                  <a:lnTo>
                    <a:pt x="84" y="62"/>
                  </a:lnTo>
                  <a:lnTo>
                    <a:pt x="66" y="79"/>
                  </a:lnTo>
                  <a:lnTo>
                    <a:pt x="43" y="97"/>
                  </a:lnTo>
                  <a:lnTo>
                    <a:pt x="22" y="111"/>
                  </a:lnTo>
                  <a:lnTo>
                    <a:pt x="9" y="124"/>
                  </a:lnTo>
                  <a:lnTo>
                    <a:pt x="0" y="137"/>
                  </a:lnTo>
                  <a:lnTo>
                    <a:pt x="3" y="146"/>
                  </a:lnTo>
                  <a:lnTo>
                    <a:pt x="13" y="149"/>
                  </a:lnTo>
                  <a:lnTo>
                    <a:pt x="56" y="137"/>
                  </a:lnTo>
                  <a:lnTo>
                    <a:pt x="109" y="119"/>
                  </a:lnTo>
                  <a:lnTo>
                    <a:pt x="155" y="99"/>
                  </a:lnTo>
                  <a:lnTo>
                    <a:pt x="194" y="76"/>
                  </a:lnTo>
                  <a:lnTo>
                    <a:pt x="212" y="60"/>
                  </a:lnTo>
                  <a:lnTo>
                    <a:pt x="217" y="71"/>
                  </a:lnTo>
                  <a:lnTo>
                    <a:pt x="245" y="59"/>
                  </a:lnTo>
                  <a:lnTo>
                    <a:pt x="268" y="55"/>
                  </a:lnTo>
                  <a:lnTo>
                    <a:pt x="270" y="45"/>
                  </a:lnTo>
                  <a:lnTo>
                    <a:pt x="268" y="33"/>
                  </a:lnTo>
                  <a:lnTo>
                    <a:pt x="266" y="21"/>
                  </a:lnTo>
                  <a:lnTo>
                    <a:pt x="261" y="12"/>
                  </a:lnTo>
                  <a:lnTo>
                    <a:pt x="253" y="0"/>
                  </a:lnTo>
                  <a:lnTo>
                    <a:pt x="238" y="11"/>
                  </a:lnTo>
                  <a:lnTo>
                    <a:pt x="216" y="16"/>
                  </a:lnTo>
                  <a:lnTo>
                    <a:pt x="192" y="19"/>
                  </a:lnTo>
                  <a:lnTo>
                    <a:pt x="157" y="24"/>
                  </a:lnTo>
                </a:path>
              </a:pathLst>
            </a:custGeom>
            <a:solidFill>
              <a:srgbClr val="60608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22" name="Freeform 78"/>
            <p:cNvSpPr>
              <a:spLocks/>
            </p:cNvSpPr>
            <p:nvPr/>
          </p:nvSpPr>
          <p:spPr bwMode="auto">
            <a:xfrm>
              <a:off x="3678" y="3018"/>
              <a:ext cx="464" cy="680"/>
            </a:xfrm>
            <a:custGeom>
              <a:avLst/>
              <a:gdLst>
                <a:gd name="T0" fmla="*/ 159 w 464"/>
                <a:gd name="T1" fmla="*/ 17 h 680"/>
                <a:gd name="T2" fmla="*/ 110 w 464"/>
                <a:gd name="T3" fmla="*/ 86 h 680"/>
                <a:gd name="T4" fmla="*/ 91 w 464"/>
                <a:gd name="T5" fmla="*/ 150 h 680"/>
                <a:gd name="T6" fmla="*/ 78 w 464"/>
                <a:gd name="T7" fmla="*/ 212 h 680"/>
                <a:gd name="T8" fmla="*/ 67 w 464"/>
                <a:gd name="T9" fmla="*/ 263 h 680"/>
                <a:gd name="T10" fmla="*/ 39 w 464"/>
                <a:gd name="T11" fmla="*/ 305 h 680"/>
                <a:gd name="T12" fmla="*/ 32 w 464"/>
                <a:gd name="T13" fmla="*/ 341 h 680"/>
                <a:gd name="T14" fmla="*/ 39 w 464"/>
                <a:gd name="T15" fmla="*/ 378 h 680"/>
                <a:gd name="T16" fmla="*/ 57 w 464"/>
                <a:gd name="T17" fmla="*/ 436 h 680"/>
                <a:gd name="T18" fmla="*/ 60 w 464"/>
                <a:gd name="T19" fmla="*/ 484 h 680"/>
                <a:gd name="T20" fmla="*/ 49 w 464"/>
                <a:gd name="T21" fmla="*/ 526 h 680"/>
                <a:gd name="T22" fmla="*/ 32 w 464"/>
                <a:gd name="T23" fmla="*/ 574 h 680"/>
                <a:gd name="T24" fmla="*/ 12 w 464"/>
                <a:gd name="T25" fmla="*/ 620 h 680"/>
                <a:gd name="T26" fmla="*/ 0 w 464"/>
                <a:gd name="T27" fmla="*/ 656 h 680"/>
                <a:gd name="T28" fmla="*/ 41 w 464"/>
                <a:gd name="T29" fmla="*/ 642 h 680"/>
                <a:gd name="T30" fmla="*/ 92 w 464"/>
                <a:gd name="T31" fmla="*/ 617 h 680"/>
                <a:gd name="T32" fmla="*/ 150 w 464"/>
                <a:gd name="T33" fmla="*/ 606 h 680"/>
                <a:gd name="T34" fmla="*/ 187 w 464"/>
                <a:gd name="T35" fmla="*/ 595 h 680"/>
                <a:gd name="T36" fmla="*/ 195 w 464"/>
                <a:gd name="T37" fmla="*/ 565 h 680"/>
                <a:gd name="T38" fmla="*/ 186 w 464"/>
                <a:gd name="T39" fmla="*/ 530 h 680"/>
                <a:gd name="T40" fmla="*/ 195 w 464"/>
                <a:gd name="T41" fmla="*/ 483 h 680"/>
                <a:gd name="T42" fmla="*/ 203 w 464"/>
                <a:gd name="T43" fmla="*/ 431 h 680"/>
                <a:gd name="T44" fmla="*/ 194 w 464"/>
                <a:gd name="T45" fmla="*/ 390 h 680"/>
                <a:gd name="T46" fmla="*/ 178 w 464"/>
                <a:gd name="T47" fmla="*/ 355 h 680"/>
                <a:gd name="T48" fmla="*/ 182 w 464"/>
                <a:gd name="T49" fmla="*/ 331 h 680"/>
                <a:gd name="T50" fmla="*/ 194 w 464"/>
                <a:gd name="T51" fmla="*/ 296 h 680"/>
                <a:gd name="T52" fmla="*/ 213 w 464"/>
                <a:gd name="T53" fmla="*/ 259 h 680"/>
                <a:gd name="T54" fmla="*/ 239 w 464"/>
                <a:gd name="T55" fmla="*/ 217 h 680"/>
                <a:gd name="T56" fmla="*/ 258 w 464"/>
                <a:gd name="T57" fmla="*/ 159 h 680"/>
                <a:gd name="T58" fmla="*/ 277 w 464"/>
                <a:gd name="T59" fmla="*/ 97 h 680"/>
                <a:gd name="T60" fmla="*/ 273 w 464"/>
                <a:gd name="T61" fmla="*/ 159 h 680"/>
                <a:gd name="T62" fmla="*/ 277 w 464"/>
                <a:gd name="T63" fmla="*/ 229 h 680"/>
                <a:gd name="T64" fmla="*/ 280 w 464"/>
                <a:gd name="T65" fmla="*/ 260 h 680"/>
                <a:gd name="T66" fmla="*/ 277 w 464"/>
                <a:gd name="T67" fmla="*/ 307 h 680"/>
                <a:gd name="T68" fmla="*/ 265 w 464"/>
                <a:gd name="T69" fmla="*/ 355 h 680"/>
                <a:gd name="T70" fmla="*/ 267 w 464"/>
                <a:gd name="T71" fmla="*/ 407 h 680"/>
                <a:gd name="T72" fmla="*/ 270 w 464"/>
                <a:gd name="T73" fmla="*/ 459 h 680"/>
                <a:gd name="T74" fmla="*/ 267 w 464"/>
                <a:gd name="T75" fmla="*/ 528 h 680"/>
                <a:gd name="T76" fmla="*/ 255 w 464"/>
                <a:gd name="T77" fmla="*/ 578 h 680"/>
                <a:gd name="T78" fmla="*/ 238 w 464"/>
                <a:gd name="T79" fmla="*/ 627 h 680"/>
                <a:gd name="T80" fmla="*/ 211 w 464"/>
                <a:gd name="T81" fmla="*/ 679 h 680"/>
                <a:gd name="T82" fmla="*/ 261 w 464"/>
                <a:gd name="T83" fmla="*/ 659 h 680"/>
                <a:gd name="T84" fmla="*/ 303 w 464"/>
                <a:gd name="T85" fmla="*/ 639 h 680"/>
                <a:gd name="T86" fmla="*/ 350 w 464"/>
                <a:gd name="T87" fmla="*/ 631 h 680"/>
                <a:gd name="T88" fmla="*/ 391 w 464"/>
                <a:gd name="T89" fmla="*/ 623 h 680"/>
                <a:gd name="T90" fmla="*/ 394 w 464"/>
                <a:gd name="T91" fmla="*/ 599 h 680"/>
                <a:gd name="T92" fmla="*/ 397 w 464"/>
                <a:gd name="T93" fmla="*/ 569 h 680"/>
                <a:gd name="T94" fmla="*/ 393 w 464"/>
                <a:gd name="T95" fmla="*/ 536 h 680"/>
                <a:gd name="T96" fmla="*/ 388 w 464"/>
                <a:gd name="T97" fmla="*/ 500 h 680"/>
                <a:gd name="T98" fmla="*/ 402 w 464"/>
                <a:gd name="T99" fmla="*/ 458 h 680"/>
                <a:gd name="T100" fmla="*/ 413 w 464"/>
                <a:gd name="T101" fmla="*/ 419 h 680"/>
                <a:gd name="T102" fmla="*/ 423 w 464"/>
                <a:gd name="T103" fmla="*/ 372 h 680"/>
                <a:gd name="T104" fmla="*/ 432 w 464"/>
                <a:gd name="T105" fmla="*/ 330 h 680"/>
                <a:gd name="T106" fmla="*/ 437 w 464"/>
                <a:gd name="T107" fmla="*/ 295 h 680"/>
                <a:gd name="T108" fmla="*/ 433 w 464"/>
                <a:gd name="T109" fmla="*/ 260 h 680"/>
                <a:gd name="T110" fmla="*/ 427 w 464"/>
                <a:gd name="T111" fmla="*/ 229 h 680"/>
                <a:gd name="T112" fmla="*/ 432 w 464"/>
                <a:gd name="T113" fmla="*/ 184 h 680"/>
                <a:gd name="T114" fmla="*/ 443 w 464"/>
                <a:gd name="T115" fmla="*/ 146 h 680"/>
                <a:gd name="T116" fmla="*/ 459 w 464"/>
                <a:gd name="T117" fmla="*/ 97 h 680"/>
                <a:gd name="T118" fmla="*/ 463 w 464"/>
                <a:gd name="T119" fmla="*/ 0 h 680"/>
                <a:gd name="T120" fmla="*/ 195 w 464"/>
                <a:gd name="T121" fmla="*/ 31 h 680"/>
                <a:gd name="T122" fmla="*/ 159 w 464"/>
                <a:gd name="T123" fmla="*/ 17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4" h="680">
                  <a:moveTo>
                    <a:pt x="159" y="17"/>
                  </a:moveTo>
                  <a:lnTo>
                    <a:pt x="110" y="86"/>
                  </a:lnTo>
                  <a:lnTo>
                    <a:pt x="91" y="150"/>
                  </a:lnTo>
                  <a:lnTo>
                    <a:pt x="78" y="212"/>
                  </a:lnTo>
                  <a:lnTo>
                    <a:pt x="67" y="263"/>
                  </a:lnTo>
                  <a:lnTo>
                    <a:pt x="39" y="305"/>
                  </a:lnTo>
                  <a:lnTo>
                    <a:pt x="32" y="341"/>
                  </a:lnTo>
                  <a:lnTo>
                    <a:pt x="39" y="378"/>
                  </a:lnTo>
                  <a:lnTo>
                    <a:pt x="57" y="436"/>
                  </a:lnTo>
                  <a:lnTo>
                    <a:pt x="60" y="484"/>
                  </a:lnTo>
                  <a:lnTo>
                    <a:pt x="49" y="526"/>
                  </a:lnTo>
                  <a:lnTo>
                    <a:pt x="32" y="574"/>
                  </a:lnTo>
                  <a:lnTo>
                    <a:pt x="12" y="620"/>
                  </a:lnTo>
                  <a:lnTo>
                    <a:pt x="0" y="656"/>
                  </a:lnTo>
                  <a:lnTo>
                    <a:pt x="41" y="642"/>
                  </a:lnTo>
                  <a:lnTo>
                    <a:pt x="92" y="617"/>
                  </a:lnTo>
                  <a:lnTo>
                    <a:pt x="150" y="606"/>
                  </a:lnTo>
                  <a:lnTo>
                    <a:pt x="187" y="595"/>
                  </a:lnTo>
                  <a:lnTo>
                    <a:pt x="195" y="565"/>
                  </a:lnTo>
                  <a:lnTo>
                    <a:pt x="186" y="530"/>
                  </a:lnTo>
                  <a:lnTo>
                    <a:pt x="195" y="483"/>
                  </a:lnTo>
                  <a:lnTo>
                    <a:pt x="203" y="431"/>
                  </a:lnTo>
                  <a:lnTo>
                    <a:pt x="194" y="390"/>
                  </a:lnTo>
                  <a:lnTo>
                    <a:pt x="178" y="355"/>
                  </a:lnTo>
                  <a:lnTo>
                    <a:pt x="182" y="331"/>
                  </a:lnTo>
                  <a:lnTo>
                    <a:pt x="194" y="296"/>
                  </a:lnTo>
                  <a:lnTo>
                    <a:pt x="213" y="259"/>
                  </a:lnTo>
                  <a:lnTo>
                    <a:pt x="239" y="217"/>
                  </a:lnTo>
                  <a:lnTo>
                    <a:pt x="258" y="159"/>
                  </a:lnTo>
                  <a:lnTo>
                    <a:pt x="277" y="97"/>
                  </a:lnTo>
                  <a:lnTo>
                    <a:pt x="273" y="159"/>
                  </a:lnTo>
                  <a:lnTo>
                    <a:pt x="277" y="229"/>
                  </a:lnTo>
                  <a:lnTo>
                    <a:pt x="280" y="260"/>
                  </a:lnTo>
                  <a:lnTo>
                    <a:pt x="277" y="307"/>
                  </a:lnTo>
                  <a:lnTo>
                    <a:pt x="265" y="355"/>
                  </a:lnTo>
                  <a:lnTo>
                    <a:pt x="267" y="407"/>
                  </a:lnTo>
                  <a:lnTo>
                    <a:pt x="270" y="459"/>
                  </a:lnTo>
                  <a:lnTo>
                    <a:pt x="267" y="528"/>
                  </a:lnTo>
                  <a:lnTo>
                    <a:pt x="255" y="578"/>
                  </a:lnTo>
                  <a:lnTo>
                    <a:pt x="238" y="627"/>
                  </a:lnTo>
                  <a:lnTo>
                    <a:pt x="211" y="679"/>
                  </a:lnTo>
                  <a:lnTo>
                    <a:pt x="261" y="659"/>
                  </a:lnTo>
                  <a:lnTo>
                    <a:pt x="303" y="639"/>
                  </a:lnTo>
                  <a:lnTo>
                    <a:pt x="350" y="631"/>
                  </a:lnTo>
                  <a:lnTo>
                    <a:pt x="391" y="623"/>
                  </a:lnTo>
                  <a:lnTo>
                    <a:pt x="394" y="599"/>
                  </a:lnTo>
                  <a:lnTo>
                    <a:pt x="397" y="569"/>
                  </a:lnTo>
                  <a:lnTo>
                    <a:pt x="393" y="536"/>
                  </a:lnTo>
                  <a:lnTo>
                    <a:pt x="388" y="500"/>
                  </a:lnTo>
                  <a:lnTo>
                    <a:pt x="402" y="458"/>
                  </a:lnTo>
                  <a:lnTo>
                    <a:pt x="413" y="419"/>
                  </a:lnTo>
                  <a:lnTo>
                    <a:pt x="423" y="372"/>
                  </a:lnTo>
                  <a:lnTo>
                    <a:pt x="432" y="330"/>
                  </a:lnTo>
                  <a:lnTo>
                    <a:pt x="437" y="295"/>
                  </a:lnTo>
                  <a:lnTo>
                    <a:pt x="433" y="260"/>
                  </a:lnTo>
                  <a:lnTo>
                    <a:pt x="427" y="229"/>
                  </a:lnTo>
                  <a:lnTo>
                    <a:pt x="432" y="184"/>
                  </a:lnTo>
                  <a:lnTo>
                    <a:pt x="443" y="146"/>
                  </a:lnTo>
                  <a:lnTo>
                    <a:pt x="459" y="97"/>
                  </a:lnTo>
                  <a:lnTo>
                    <a:pt x="463" y="0"/>
                  </a:lnTo>
                  <a:lnTo>
                    <a:pt x="195" y="31"/>
                  </a:lnTo>
                  <a:lnTo>
                    <a:pt x="159" y="17"/>
                  </a:lnTo>
                </a:path>
              </a:pathLst>
            </a:custGeom>
            <a:solidFill>
              <a:srgbClr val="8080A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23" name="Freeform 79"/>
            <p:cNvSpPr>
              <a:spLocks/>
            </p:cNvSpPr>
            <p:nvPr/>
          </p:nvSpPr>
          <p:spPr bwMode="auto">
            <a:xfrm>
              <a:off x="4166" y="2579"/>
              <a:ext cx="181" cy="184"/>
            </a:xfrm>
            <a:custGeom>
              <a:avLst/>
              <a:gdLst>
                <a:gd name="T0" fmla="*/ 0 w 181"/>
                <a:gd name="T1" fmla="*/ 109 h 184"/>
                <a:gd name="T2" fmla="*/ 11 w 181"/>
                <a:gd name="T3" fmla="*/ 67 h 184"/>
                <a:gd name="T4" fmla="*/ 23 w 181"/>
                <a:gd name="T5" fmla="*/ 42 h 184"/>
                <a:gd name="T6" fmla="*/ 43 w 181"/>
                <a:gd name="T7" fmla="*/ 19 h 184"/>
                <a:gd name="T8" fmla="*/ 70 w 181"/>
                <a:gd name="T9" fmla="*/ 0 h 184"/>
                <a:gd name="T10" fmla="*/ 77 w 181"/>
                <a:gd name="T11" fmla="*/ 33 h 184"/>
                <a:gd name="T12" fmla="*/ 93 w 181"/>
                <a:gd name="T13" fmla="*/ 61 h 184"/>
                <a:gd name="T14" fmla="*/ 124 w 181"/>
                <a:gd name="T15" fmla="*/ 97 h 184"/>
                <a:gd name="T16" fmla="*/ 162 w 181"/>
                <a:gd name="T17" fmla="*/ 125 h 184"/>
                <a:gd name="T18" fmla="*/ 180 w 181"/>
                <a:gd name="T19" fmla="*/ 128 h 184"/>
                <a:gd name="T20" fmla="*/ 163 w 181"/>
                <a:gd name="T21" fmla="*/ 159 h 184"/>
                <a:gd name="T22" fmla="*/ 144 w 181"/>
                <a:gd name="T23" fmla="*/ 183 h 184"/>
                <a:gd name="T24" fmla="*/ 90 w 181"/>
                <a:gd name="T25" fmla="*/ 164 h 184"/>
                <a:gd name="T26" fmla="*/ 0 w 181"/>
                <a:gd name="T27" fmla="*/ 10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1" h="184">
                  <a:moveTo>
                    <a:pt x="0" y="109"/>
                  </a:moveTo>
                  <a:lnTo>
                    <a:pt x="11" y="67"/>
                  </a:lnTo>
                  <a:lnTo>
                    <a:pt x="23" y="42"/>
                  </a:lnTo>
                  <a:lnTo>
                    <a:pt x="43" y="19"/>
                  </a:lnTo>
                  <a:lnTo>
                    <a:pt x="70" y="0"/>
                  </a:lnTo>
                  <a:lnTo>
                    <a:pt x="77" y="33"/>
                  </a:lnTo>
                  <a:lnTo>
                    <a:pt x="93" y="61"/>
                  </a:lnTo>
                  <a:lnTo>
                    <a:pt x="124" y="97"/>
                  </a:lnTo>
                  <a:lnTo>
                    <a:pt x="162" y="125"/>
                  </a:lnTo>
                  <a:lnTo>
                    <a:pt x="180" y="128"/>
                  </a:lnTo>
                  <a:lnTo>
                    <a:pt x="163" y="159"/>
                  </a:lnTo>
                  <a:lnTo>
                    <a:pt x="144" y="183"/>
                  </a:lnTo>
                  <a:lnTo>
                    <a:pt x="90" y="164"/>
                  </a:lnTo>
                  <a:lnTo>
                    <a:pt x="0" y="109"/>
                  </a:lnTo>
                </a:path>
              </a:pathLst>
            </a:custGeom>
            <a:solidFill>
              <a:srgbClr val="E0E0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24" name="Freeform 80"/>
            <p:cNvSpPr>
              <a:spLocks/>
            </p:cNvSpPr>
            <p:nvPr/>
          </p:nvSpPr>
          <p:spPr bwMode="auto">
            <a:xfrm>
              <a:off x="3546" y="2668"/>
              <a:ext cx="178" cy="148"/>
            </a:xfrm>
            <a:custGeom>
              <a:avLst/>
              <a:gdLst>
                <a:gd name="T0" fmla="*/ 0 w 178"/>
                <a:gd name="T1" fmla="*/ 91 h 148"/>
                <a:gd name="T2" fmla="*/ 48 w 178"/>
                <a:gd name="T3" fmla="*/ 147 h 148"/>
                <a:gd name="T4" fmla="*/ 92 w 178"/>
                <a:gd name="T5" fmla="*/ 139 h 148"/>
                <a:gd name="T6" fmla="*/ 131 w 178"/>
                <a:gd name="T7" fmla="*/ 116 h 148"/>
                <a:gd name="T8" fmla="*/ 171 w 178"/>
                <a:gd name="T9" fmla="*/ 91 h 148"/>
                <a:gd name="T10" fmla="*/ 177 w 178"/>
                <a:gd name="T11" fmla="*/ 58 h 148"/>
                <a:gd name="T12" fmla="*/ 99 w 178"/>
                <a:gd name="T13" fmla="*/ 0 h 148"/>
                <a:gd name="T14" fmla="*/ 55 w 178"/>
                <a:gd name="T15" fmla="*/ 42 h 148"/>
                <a:gd name="T16" fmla="*/ 0 w 178"/>
                <a:gd name="T17" fmla="*/ 9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148">
                  <a:moveTo>
                    <a:pt x="0" y="91"/>
                  </a:moveTo>
                  <a:lnTo>
                    <a:pt x="48" y="147"/>
                  </a:lnTo>
                  <a:lnTo>
                    <a:pt x="92" y="139"/>
                  </a:lnTo>
                  <a:lnTo>
                    <a:pt x="131" y="116"/>
                  </a:lnTo>
                  <a:lnTo>
                    <a:pt x="171" y="91"/>
                  </a:lnTo>
                  <a:lnTo>
                    <a:pt x="177" y="58"/>
                  </a:lnTo>
                  <a:lnTo>
                    <a:pt x="99" y="0"/>
                  </a:lnTo>
                  <a:lnTo>
                    <a:pt x="55" y="42"/>
                  </a:lnTo>
                  <a:lnTo>
                    <a:pt x="0" y="91"/>
                  </a:lnTo>
                </a:path>
              </a:pathLst>
            </a:custGeom>
            <a:solidFill>
              <a:srgbClr val="E0E0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25" name="Freeform 81"/>
            <p:cNvSpPr>
              <a:spLocks/>
            </p:cNvSpPr>
            <p:nvPr/>
          </p:nvSpPr>
          <p:spPr bwMode="auto">
            <a:xfrm>
              <a:off x="3579" y="2576"/>
              <a:ext cx="748" cy="525"/>
            </a:xfrm>
            <a:custGeom>
              <a:avLst/>
              <a:gdLst>
                <a:gd name="T0" fmla="*/ 433 w 748"/>
                <a:gd name="T1" fmla="*/ 24 h 525"/>
                <a:gd name="T2" fmla="*/ 502 w 748"/>
                <a:gd name="T3" fmla="*/ 40 h 525"/>
                <a:gd name="T4" fmla="*/ 532 w 748"/>
                <a:gd name="T5" fmla="*/ 53 h 525"/>
                <a:gd name="T6" fmla="*/ 553 w 748"/>
                <a:gd name="T7" fmla="*/ 71 h 525"/>
                <a:gd name="T8" fmla="*/ 590 w 748"/>
                <a:gd name="T9" fmla="*/ 86 h 525"/>
                <a:gd name="T10" fmla="*/ 633 w 748"/>
                <a:gd name="T11" fmla="*/ 128 h 525"/>
                <a:gd name="T12" fmla="*/ 680 w 748"/>
                <a:gd name="T13" fmla="*/ 159 h 525"/>
                <a:gd name="T14" fmla="*/ 745 w 748"/>
                <a:gd name="T15" fmla="*/ 174 h 525"/>
                <a:gd name="T16" fmla="*/ 743 w 748"/>
                <a:gd name="T17" fmla="*/ 241 h 525"/>
                <a:gd name="T18" fmla="*/ 717 w 748"/>
                <a:gd name="T19" fmla="*/ 304 h 525"/>
                <a:gd name="T20" fmla="*/ 661 w 748"/>
                <a:gd name="T21" fmla="*/ 322 h 525"/>
                <a:gd name="T22" fmla="*/ 609 w 748"/>
                <a:gd name="T23" fmla="*/ 337 h 525"/>
                <a:gd name="T24" fmla="*/ 621 w 748"/>
                <a:gd name="T25" fmla="*/ 399 h 525"/>
                <a:gd name="T26" fmla="*/ 622 w 748"/>
                <a:gd name="T27" fmla="*/ 481 h 525"/>
                <a:gd name="T28" fmla="*/ 578 w 748"/>
                <a:gd name="T29" fmla="*/ 502 h 525"/>
                <a:gd name="T30" fmla="*/ 481 w 748"/>
                <a:gd name="T31" fmla="*/ 513 h 525"/>
                <a:gd name="T32" fmla="*/ 391 w 748"/>
                <a:gd name="T33" fmla="*/ 509 h 525"/>
                <a:gd name="T34" fmla="*/ 319 w 748"/>
                <a:gd name="T35" fmla="*/ 524 h 525"/>
                <a:gd name="T36" fmla="*/ 213 w 748"/>
                <a:gd name="T37" fmla="*/ 503 h 525"/>
                <a:gd name="T38" fmla="*/ 157 w 748"/>
                <a:gd name="T39" fmla="*/ 478 h 525"/>
                <a:gd name="T40" fmla="*/ 151 w 748"/>
                <a:gd name="T41" fmla="*/ 413 h 525"/>
                <a:gd name="T42" fmla="*/ 138 w 748"/>
                <a:gd name="T43" fmla="*/ 357 h 525"/>
                <a:gd name="T44" fmla="*/ 102 w 748"/>
                <a:gd name="T45" fmla="*/ 324 h 525"/>
                <a:gd name="T46" fmla="*/ 82 w 748"/>
                <a:gd name="T47" fmla="*/ 274 h 525"/>
                <a:gd name="T48" fmla="*/ 34 w 748"/>
                <a:gd name="T49" fmla="*/ 255 h 525"/>
                <a:gd name="T50" fmla="*/ 0 w 748"/>
                <a:gd name="T51" fmla="*/ 230 h 525"/>
                <a:gd name="T52" fmla="*/ 57 w 748"/>
                <a:gd name="T53" fmla="*/ 211 h 525"/>
                <a:gd name="T54" fmla="*/ 117 w 748"/>
                <a:gd name="T55" fmla="*/ 157 h 525"/>
                <a:gd name="T56" fmla="*/ 138 w 748"/>
                <a:gd name="T57" fmla="*/ 113 h 525"/>
                <a:gd name="T58" fmla="*/ 163 w 748"/>
                <a:gd name="T59" fmla="*/ 72 h 525"/>
                <a:gd name="T60" fmla="*/ 199 w 748"/>
                <a:gd name="T61" fmla="*/ 45 h 525"/>
                <a:gd name="T62" fmla="*/ 256 w 748"/>
                <a:gd name="T63" fmla="*/ 1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8" h="525">
                  <a:moveTo>
                    <a:pt x="329" y="0"/>
                  </a:moveTo>
                  <a:lnTo>
                    <a:pt x="433" y="24"/>
                  </a:lnTo>
                  <a:lnTo>
                    <a:pt x="474" y="32"/>
                  </a:lnTo>
                  <a:lnTo>
                    <a:pt x="502" y="40"/>
                  </a:lnTo>
                  <a:lnTo>
                    <a:pt x="517" y="45"/>
                  </a:lnTo>
                  <a:lnTo>
                    <a:pt x="532" y="53"/>
                  </a:lnTo>
                  <a:lnTo>
                    <a:pt x="543" y="61"/>
                  </a:lnTo>
                  <a:lnTo>
                    <a:pt x="553" y="71"/>
                  </a:lnTo>
                  <a:lnTo>
                    <a:pt x="562" y="87"/>
                  </a:lnTo>
                  <a:lnTo>
                    <a:pt x="590" y="86"/>
                  </a:lnTo>
                  <a:lnTo>
                    <a:pt x="609" y="108"/>
                  </a:lnTo>
                  <a:lnTo>
                    <a:pt x="633" y="128"/>
                  </a:lnTo>
                  <a:lnTo>
                    <a:pt x="653" y="143"/>
                  </a:lnTo>
                  <a:lnTo>
                    <a:pt x="680" y="159"/>
                  </a:lnTo>
                  <a:lnTo>
                    <a:pt x="712" y="169"/>
                  </a:lnTo>
                  <a:lnTo>
                    <a:pt x="745" y="174"/>
                  </a:lnTo>
                  <a:lnTo>
                    <a:pt x="747" y="200"/>
                  </a:lnTo>
                  <a:lnTo>
                    <a:pt x="743" y="241"/>
                  </a:lnTo>
                  <a:lnTo>
                    <a:pt x="732" y="279"/>
                  </a:lnTo>
                  <a:lnTo>
                    <a:pt x="717" y="304"/>
                  </a:lnTo>
                  <a:lnTo>
                    <a:pt x="695" y="320"/>
                  </a:lnTo>
                  <a:lnTo>
                    <a:pt x="661" y="322"/>
                  </a:lnTo>
                  <a:lnTo>
                    <a:pt x="619" y="312"/>
                  </a:lnTo>
                  <a:lnTo>
                    <a:pt x="609" y="337"/>
                  </a:lnTo>
                  <a:lnTo>
                    <a:pt x="612" y="365"/>
                  </a:lnTo>
                  <a:lnTo>
                    <a:pt x="621" y="399"/>
                  </a:lnTo>
                  <a:lnTo>
                    <a:pt x="624" y="441"/>
                  </a:lnTo>
                  <a:lnTo>
                    <a:pt x="622" y="481"/>
                  </a:lnTo>
                  <a:lnTo>
                    <a:pt x="623" y="506"/>
                  </a:lnTo>
                  <a:lnTo>
                    <a:pt x="578" y="502"/>
                  </a:lnTo>
                  <a:lnTo>
                    <a:pt x="547" y="504"/>
                  </a:lnTo>
                  <a:lnTo>
                    <a:pt x="481" y="513"/>
                  </a:lnTo>
                  <a:lnTo>
                    <a:pt x="426" y="515"/>
                  </a:lnTo>
                  <a:lnTo>
                    <a:pt x="391" y="509"/>
                  </a:lnTo>
                  <a:lnTo>
                    <a:pt x="364" y="520"/>
                  </a:lnTo>
                  <a:lnTo>
                    <a:pt x="319" y="524"/>
                  </a:lnTo>
                  <a:lnTo>
                    <a:pt x="259" y="517"/>
                  </a:lnTo>
                  <a:lnTo>
                    <a:pt x="213" y="503"/>
                  </a:lnTo>
                  <a:lnTo>
                    <a:pt x="184" y="492"/>
                  </a:lnTo>
                  <a:lnTo>
                    <a:pt x="157" y="478"/>
                  </a:lnTo>
                  <a:lnTo>
                    <a:pt x="130" y="460"/>
                  </a:lnTo>
                  <a:lnTo>
                    <a:pt x="151" y="413"/>
                  </a:lnTo>
                  <a:lnTo>
                    <a:pt x="163" y="375"/>
                  </a:lnTo>
                  <a:lnTo>
                    <a:pt x="138" y="357"/>
                  </a:lnTo>
                  <a:lnTo>
                    <a:pt x="115" y="340"/>
                  </a:lnTo>
                  <a:lnTo>
                    <a:pt x="102" y="324"/>
                  </a:lnTo>
                  <a:lnTo>
                    <a:pt x="94" y="304"/>
                  </a:lnTo>
                  <a:lnTo>
                    <a:pt x="82" y="274"/>
                  </a:lnTo>
                  <a:lnTo>
                    <a:pt x="59" y="263"/>
                  </a:lnTo>
                  <a:lnTo>
                    <a:pt x="34" y="255"/>
                  </a:lnTo>
                  <a:lnTo>
                    <a:pt x="14" y="244"/>
                  </a:lnTo>
                  <a:lnTo>
                    <a:pt x="0" y="230"/>
                  </a:lnTo>
                  <a:lnTo>
                    <a:pt x="22" y="225"/>
                  </a:lnTo>
                  <a:lnTo>
                    <a:pt x="57" y="211"/>
                  </a:lnTo>
                  <a:lnTo>
                    <a:pt x="86" y="192"/>
                  </a:lnTo>
                  <a:lnTo>
                    <a:pt x="117" y="157"/>
                  </a:lnTo>
                  <a:lnTo>
                    <a:pt x="122" y="131"/>
                  </a:lnTo>
                  <a:lnTo>
                    <a:pt x="138" y="113"/>
                  </a:lnTo>
                  <a:lnTo>
                    <a:pt x="153" y="96"/>
                  </a:lnTo>
                  <a:lnTo>
                    <a:pt x="163" y="72"/>
                  </a:lnTo>
                  <a:lnTo>
                    <a:pt x="175" y="55"/>
                  </a:lnTo>
                  <a:lnTo>
                    <a:pt x="199" y="45"/>
                  </a:lnTo>
                  <a:lnTo>
                    <a:pt x="225" y="45"/>
                  </a:lnTo>
                  <a:lnTo>
                    <a:pt x="256" y="17"/>
                  </a:lnTo>
                  <a:lnTo>
                    <a:pt x="329" y="0"/>
                  </a:lnTo>
                </a:path>
              </a:pathLst>
            </a:custGeom>
            <a:solidFill>
              <a:srgbClr val="A0A0C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26" name="Freeform 82"/>
            <p:cNvSpPr>
              <a:spLocks/>
            </p:cNvSpPr>
            <p:nvPr/>
          </p:nvSpPr>
          <p:spPr bwMode="auto">
            <a:xfrm>
              <a:off x="3369" y="2522"/>
              <a:ext cx="280" cy="242"/>
            </a:xfrm>
            <a:custGeom>
              <a:avLst/>
              <a:gdLst>
                <a:gd name="T0" fmla="*/ 255 w 280"/>
                <a:gd name="T1" fmla="*/ 75 h 242"/>
                <a:gd name="T2" fmla="*/ 271 w 280"/>
                <a:gd name="T3" fmla="*/ 93 h 242"/>
                <a:gd name="T4" fmla="*/ 279 w 280"/>
                <a:gd name="T5" fmla="*/ 124 h 242"/>
                <a:gd name="T6" fmla="*/ 272 w 280"/>
                <a:gd name="T7" fmla="*/ 158 h 242"/>
                <a:gd name="T8" fmla="*/ 255 w 280"/>
                <a:gd name="T9" fmla="*/ 183 h 242"/>
                <a:gd name="T10" fmla="*/ 227 w 280"/>
                <a:gd name="T11" fmla="*/ 214 h 242"/>
                <a:gd name="T12" fmla="*/ 202 w 280"/>
                <a:gd name="T13" fmla="*/ 231 h 242"/>
                <a:gd name="T14" fmla="*/ 173 w 280"/>
                <a:gd name="T15" fmla="*/ 241 h 242"/>
                <a:gd name="T16" fmla="*/ 136 w 280"/>
                <a:gd name="T17" fmla="*/ 240 h 242"/>
                <a:gd name="T18" fmla="*/ 113 w 280"/>
                <a:gd name="T19" fmla="*/ 231 h 242"/>
                <a:gd name="T20" fmla="*/ 91 w 280"/>
                <a:gd name="T21" fmla="*/ 216 h 242"/>
                <a:gd name="T22" fmla="*/ 46 w 280"/>
                <a:gd name="T23" fmla="*/ 213 h 242"/>
                <a:gd name="T24" fmla="*/ 6 w 280"/>
                <a:gd name="T25" fmla="*/ 210 h 242"/>
                <a:gd name="T26" fmla="*/ 0 w 280"/>
                <a:gd name="T27" fmla="*/ 202 h 242"/>
                <a:gd name="T28" fmla="*/ 0 w 280"/>
                <a:gd name="T29" fmla="*/ 188 h 242"/>
                <a:gd name="T30" fmla="*/ 6 w 280"/>
                <a:gd name="T31" fmla="*/ 181 h 242"/>
                <a:gd name="T32" fmla="*/ 37 w 280"/>
                <a:gd name="T33" fmla="*/ 176 h 242"/>
                <a:gd name="T34" fmla="*/ 69 w 280"/>
                <a:gd name="T35" fmla="*/ 179 h 242"/>
                <a:gd name="T36" fmla="*/ 0 w 280"/>
                <a:gd name="T37" fmla="*/ 133 h 242"/>
                <a:gd name="T38" fmla="*/ 0 w 280"/>
                <a:gd name="T39" fmla="*/ 119 h 242"/>
                <a:gd name="T40" fmla="*/ 3 w 280"/>
                <a:gd name="T41" fmla="*/ 107 h 242"/>
                <a:gd name="T42" fmla="*/ 19 w 280"/>
                <a:gd name="T43" fmla="*/ 100 h 242"/>
                <a:gd name="T44" fmla="*/ 95 w 280"/>
                <a:gd name="T45" fmla="*/ 143 h 242"/>
                <a:gd name="T46" fmla="*/ 49 w 280"/>
                <a:gd name="T47" fmla="*/ 110 h 242"/>
                <a:gd name="T48" fmla="*/ 14 w 280"/>
                <a:gd name="T49" fmla="*/ 79 h 242"/>
                <a:gd name="T50" fmla="*/ 15 w 280"/>
                <a:gd name="T51" fmla="*/ 66 h 242"/>
                <a:gd name="T52" fmla="*/ 24 w 280"/>
                <a:gd name="T53" fmla="*/ 58 h 242"/>
                <a:gd name="T54" fmla="*/ 40 w 280"/>
                <a:gd name="T55" fmla="*/ 57 h 242"/>
                <a:gd name="T56" fmla="*/ 128 w 280"/>
                <a:gd name="T57" fmla="*/ 110 h 242"/>
                <a:gd name="T58" fmla="*/ 96 w 280"/>
                <a:gd name="T59" fmla="*/ 84 h 242"/>
                <a:gd name="T60" fmla="*/ 64 w 280"/>
                <a:gd name="T61" fmla="*/ 46 h 242"/>
                <a:gd name="T62" fmla="*/ 64 w 280"/>
                <a:gd name="T63" fmla="*/ 35 h 242"/>
                <a:gd name="T64" fmla="*/ 73 w 280"/>
                <a:gd name="T65" fmla="*/ 28 h 242"/>
                <a:gd name="T66" fmla="*/ 87 w 280"/>
                <a:gd name="T67" fmla="*/ 25 h 242"/>
                <a:gd name="T68" fmla="*/ 121 w 280"/>
                <a:gd name="T69" fmla="*/ 44 h 242"/>
                <a:gd name="T70" fmla="*/ 157 w 280"/>
                <a:gd name="T71" fmla="*/ 71 h 242"/>
                <a:gd name="T72" fmla="*/ 185 w 280"/>
                <a:gd name="T73" fmla="*/ 85 h 242"/>
                <a:gd name="T74" fmla="*/ 196 w 280"/>
                <a:gd name="T75" fmla="*/ 83 h 242"/>
                <a:gd name="T76" fmla="*/ 185 w 280"/>
                <a:gd name="T77" fmla="*/ 63 h 242"/>
                <a:gd name="T78" fmla="*/ 187 w 280"/>
                <a:gd name="T79" fmla="*/ 37 h 242"/>
                <a:gd name="T80" fmla="*/ 202 w 280"/>
                <a:gd name="T81" fmla="*/ 14 h 242"/>
                <a:gd name="T82" fmla="*/ 217 w 280"/>
                <a:gd name="T83" fmla="*/ 3 h 242"/>
                <a:gd name="T84" fmla="*/ 227 w 280"/>
                <a:gd name="T85" fmla="*/ 0 h 242"/>
                <a:gd name="T86" fmla="*/ 235 w 280"/>
                <a:gd name="T87" fmla="*/ 5 h 242"/>
                <a:gd name="T88" fmla="*/ 243 w 280"/>
                <a:gd name="T89" fmla="*/ 17 h 242"/>
                <a:gd name="T90" fmla="*/ 236 w 280"/>
                <a:gd name="T91" fmla="*/ 34 h 242"/>
                <a:gd name="T92" fmla="*/ 232 w 280"/>
                <a:gd name="T93" fmla="*/ 53 h 242"/>
                <a:gd name="T94" fmla="*/ 239 w 280"/>
                <a:gd name="T95" fmla="*/ 67 h 242"/>
                <a:gd name="T96" fmla="*/ 255 w 280"/>
                <a:gd name="T97" fmla="*/ 7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0" h="242">
                  <a:moveTo>
                    <a:pt x="255" y="75"/>
                  </a:moveTo>
                  <a:lnTo>
                    <a:pt x="271" y="93"/>
                  </a:lnTo>
                  <a:lnTo>
                    <a:pt x="279" y="124"/>
                  </a:lnTo>
                  <a:lnTo>
                    <a:pt x="272" y="158"/>
                  </a:lnTo>
                  <a:lnTo>
                    <a:pt x="255" y="183"/>
                  </a:lnTo>
                  <a:lnTo>
                    <a:pt x="227" y="214"/>
                  </a:lnTo>
                  <a:lnTo>
                    <a:pt x="202" y="231"/>
                  </a:lnTo>
                  <a:lnTo>
                    <a:pt x="173" y="241"/>
                  </a:lnTo>
                  <a:lnTo>
                    <a:pt x="136" y="240"/>
                  </a:lnTo>
                  <a:lnTo>
                    <a:pt x="113" y="231"/>
                  </a:lnTo>
                  <a:lnTo>
                    <a:pt x="91" y="216"/>
                  </a:lnTo>
                  <a:lnTo>
                    <a:pt x="46" y="213"/>
                  </a:lnTo>
                  <a:lnTo>
                    <a:pt x="6" y="210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6" y="181"/>
                  </a:lnTo>
                  <a:lnTo>
                    <a:pt x="37" y="176"/>
                  </a:lnTo>
                  <a:lnTo>
                    <a:pt x="69" y="179"/>
                  </a:lnTo>
                  <a:lnTo>
                    <a:pt x="0" y="133"/>
                  </a:lnTo>
                  <a:lnTo>
                    <a:pt x="0" y="119"/>
                  </a:lnTo>
                  <a:lnTo>
                    <a:pt x="3" y="107"/>
                  </a:lnTo>
                  <a:lnTo>
                    <a:pt x="19" y="100"/>
                  </a:lnTo>
                  <a:lnTo>
                    <a:pt x="95" y="143"/>
                  </a:lnTo>
                  <a:lnTo>
                    <a:pt x="49" y="110"/>
                  </a:lnTo>
                  <a:lnTo>
                    <a:pt x="14" y="79"/>
                  </a:lnTo>
                  <a:lnTo>
                    <a:pt x="15" y="66"/>
                  </a:lnTo>
                  <a:lnTo>
                    <a:pt x="24" y="58"/>
                  </a:lnTo>
                  <a:lnTo>
                    <a:pt x="40" y="57"/>
                  </a:lnTo>
                  <a:lnTo>
                    <a:pt x="128" y="110"/>
                  </a:lnTo>
                  <a:lnTo>
                    <a:pt x="96" y="84"/>
                  </a:lnTo>
                  <a:lnTo>
                    <a:pt x="64" y="46"/>
                  </a:lnTo>
                  <a:lnTo>
                    <a:pt x="64" y="35"/>
                  </a:lnTo>
                  <a:lnTo>
                    <a:pt x="73" y="28"/>
                  </a:lnTo>
                  <a:lnTo>
                    <a:pt x="87" y="25"/>
                  </a:lnTo>
                  <a:lnTo>
                    <a:pt x="121" y="44"/>
                  </a:lnTo>
                  <a:lnTo>
                    <a:pt x="157" y="71"/>
                  </a:lnTo>
                  <a:lnTo>
                    <a:pt x="185" y="85"/>
                  </a:lnTo>
                  <a:lnTo>
                    <a:pt x="196" y="83"/>
                  </a:lnTo>
                  <a:lnTo>
                    <a:pt x="185" y="63"/>
                  </a:lnTo>
                  <a:lnTo>
                    <a:pt x="187" y="37"/>
                  </a:lnTo>
                  <a:lnTo>
                    <a:pt x="202" y="14"/>
                  </a:lnTo>
                  <a:lnTo>
                    <a:pt x="217" y="3"/>
                  </a:lnTo>
                  <a:lnTo>
                    <a:pt x="227" y="0"/>
                  </a:lnTo>
                  <a:lnTo>
                    <a:pt x="235" y="5"/>
                  </a:lnTo>
                  <a:lnTo>
                    <a:pt x="243" y="17"/>
                  </a:lnTo>
                  <a:lnTo>
                    <a:pt x="236" y="34"/>
                  </a:lnTo>
                  <a:lnTo>
                    <a:pt x="232" y="53"/>
                  </a:lnTo>
                  <a:lnTo>
                    <a:pt x="239" y="67"/>
                  </a:lnTo>
                  <a:lnTo>
                    <a:pt x="255" y="75"/>
                  </a:lnTo>
                </a:path>
              </a:pathLst>
            </a:custGeom>
            <a:solidFill>
              <a:srgbClr val="E0A08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27" name="Line 83"/>
            <p:cNvSpPr>
              <a:spLocks noChangeShapeType="1"/>
            </p:cNvSpPr>
            <p:nvPr/>
          </p:nvSpPr>
          <p:spPr bwMode="auto">
            <a:xfrm flipV="1">
              <a:off x="3996" y="2961"/>
              <a:ext cx="169" cy="3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28" name="Freeform 84"/>
            <p:cNvSpPr>
              <a:spLocks/>
            </p:cNvSpPr>
            <p:nvPr/>
          </p:nvSpPr>
          <p:spPr bwMode="auto">
            <a:xfrm>
              <a:off x="3779" y="2562"/>
              <a:ext cx="235" cy="240"/>
            </a:xfrm>
            <a:custGeom>
              <a:avLst/>
              <a:gdLst>
                <a:gd name="T0" fmla="*/ 66 w 235"/>
                <a:gd name="T1" fmla="*/ 19 h 240"/>
                <a:gd name="T2" fmla="*/ 0 w 235"/>
                <a:gd name="T3" fmla="*/ 57 h 240"/>
                <a:gd name="T4" fmla="*/ 29 w 235"/>
                <a:gd name="T5" fmla="*/ 141 h 240"/>
                <a:gd name="T6" fmla="*/ 114 w 235"/>
                <a:gd name="T7" fmla="*/ 239 h 240"/>
                <a:gd name="T8" fmla="*/ 146 w 235"/>
                <a:gd name="T9" fmla="*/ 205 h 240"/>
                <a:gd name="T10" fmla="*/ 234 w 235"/>
                <a:gd name="T11" fmla="*/ 42 h 240"/>
                <a:gd name="T12" fmla="*/ 193 w 235"/>
                <a:gd name="T13" fmla="*/ 0 h 240"/>
                <a:gd name="T14" fmla="*/ 127 w 235"/>
                <a:gd name="T15" fmla="*/ 42 h 240"/>
                <a:gd name="T16" fmla="*/ 66 w 235"/>
                <a:gd name="T17" fmla="*/ 1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240">
                  <a:moveTo>
                    <a:pt x="66" y="19"/>
                  </a:moveTo>
                  <a:lnTo>
                    <a:pt x="0" y="57"/>
                  </a:lnTo>
                  <a:lnTo>
                    <a:pt x="29" y="141"/>
                  </a:lnTo>
                  <a:lnTo>
                    <a:pt x="114" y="239"/>
                  </a:lnTo>
                  <a:lnTo>
                    <a:pt x="146" y="205"/>
                  </a:lnTo>
                  <a:lnTo>
                    <a:pt x="234" y="42"/>
                  </a:lnTo>
                  <a:lnTo>
                    <a:pt x="193" y="0"/>
                  </a:lnTo>
                  <a:lnTo>
                    <a:pt x="127" y="42"/>
                  </a:lnTo>
                  <a:lnTo>
                    <a:pt x="66" y="19"/>
                  </a:lnTo>
                </a:path>
              </a:pathLst>
            </a:custGeom>
            <a:solidFill>
              <a:srgbClr val="E0E0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29" name="Freeform 85"/>
            <p:cNvSpPr>
              <a:spLocks/>
            </p:cNvSpPr>
            <p:nvPr/>
          </p:nvSpPr>
          <p:spPr bwMode="auto">
            <a:xfrm>
              <a:off x="3900" y="2655"/>
              <a:ext cx="66" cy="28"/>
            </a:xfrm>
            <a:custGeom>
              <a:avLst/>
              <a:gdLst>
                <a:gd name="T0" fmla="*/ 0 w 66"/>
                <a:gd name="T1" fmla="*/ 0 h 28"/>
                <a:gd name="T2" fmla="*/ 65 w 66"/>
                <a:gd name="T3" fmla="*/ 27 h 28"/>
                <a:gd name="T4" fmla="*/ 29 w 66"/>
                <a:gd name="T5" fmla="*/ 23 h 28"/>
                <a:gd name="T6" fmla="*/ 0 w 66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8">
                  <a:moveTo>
                    <a:pt x="0" y="0"/>
                  </a:moveTo>
                  <a:lnTo>
                    <a:pt x="65" y="27"/>
                  </a:lnTo>
                  <a:lnTo>
                    <a:pt x="29" y="23"/>
                  </a:lnTo>
                  <a:lnTo>
                    <a:pt x="0" y="0"/>
                  </a:lnTo>
                </a:path>
              </a:pathLst>
            </a:custGeom>
            <a:solidFill>
              <a:srgbClr val="C0C0E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30" name="Freeform 86"/>
            <p:cNvSpPr>
              <a:spLocks/>
            </p:cNvSpPr>
            <p:nvPr/>
          </p:nvSpPr>
          <p:spPr bwMode="auto">
            <a:xfrm>
              <a:off x="3797" y="2666"/>
              <a:ext cx="26" cy="17"/>
            </a:xfrm>
            <a:custGeom>
              <a:avLst/>
              <a:gdLst>
                <a:gd name="T0" fmla="*/ 25 w 26"/>
                <a:gd name="T1" fmla="*/ 0 h 17"/>
                <a:gd name="T2" fmla="*/ 0 w 26"/>
                <a:gd name="T3" fmla="*/ 16 h 17"/>
                <a:gd name="T4" fmla="*/ 17 w 26"/>
                <a:gd name="T5" fmla="*/ 11 h 17"/>
                <a:gd name="T6" fmla="*/ 25 w 26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7">
                  <a:moveTo>
                    <a:pt x="25" y="0"/>
                  </a:moveTo>
                  <a:lnTo>
                    <a:pt x="0" y="16"/>
                  </a:lnTo>
                  <a:lnTo>
                    <a:pt x="17" y="11"/>
                  </a:lnTo>
                  <a:lnTo>
                    <a:pt x="25" y="0"/>
                  </a:lnTo>
                </a:path>
              </a:pathLst>
            </a:custGeom>
            <a:solidFill>
              <a:srgbClr val="C0C0E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31" name="Freeform 87"/>
            <p:cNvSpPr>
              <a:spLocks/>
            </p:cNvSpPr>
            <p:nvPr/>
          </p:nvSpPr>
          <p:spPr bwMode="auto">
            <a:xfrm>
              <a:off x="3828" y="2630"/>
              <a:ext cx="106" cy="242"/>
            </a:xfrm>
            <a:custGeom>
              <a:avLst/>
              <a:gdLst>
                <a:gd name="T0" fmla="*/ 27 w 106"/>
                <a:gd name="T1" fmla="*/ 0 h 242"/>
                <a:gd name="T2" fmla="*/ 67 w 106"/>
                <a:gd name="T3" fmla="*/ 27 h 242"/>
                <a:gd name="T4" fmla="*/ 57 w 106"/>
                <a:gd name="T5" fmla="*/ 73 h 242"/>
                <a:gd name="T6" fmla="*/ 105 w 106"/>
                <a:gd name="T7" fmla="*/ 146 h 242"/>
                <a:gd name="T8" fmla="*/ 57 w 106"/>
                <a:gd name="T9" fmla="*/ 241 h 242"/>
                <a:gd name="T10" fmla="*/ 0 w 106"/>
                <a:gd name="T11" fmla="*/ 168 h 242"/>
                <a:gd name="T12" fmla="*/ 22 w 106"/>
                <a:gd name="T13" fmla="*/ 73 h 242"/>
                <a:gd name="T14" fmla="*/ 4 w 106"/>
                <a:gd name="T15" fmla="*/ 38 h 242"/>
                <a:gd name="T16" fmla="*/ 27 w 106"/>
                <a:gd name="T1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42">
                  <a:moveTo>
                    <a:pt x="27" y="0"/>
                  </a:moveTo>
                  <a:lnTo>
                    <a:pt x="67" y="27"/>
                  </a:lnTo>
                  <a:lnTo>
                    <a:pt x="57" y="73"/>
                  </a:lnTo>
                  <a:lnTo>
                    <a:pt x="105" y="146"/>
                  </a:lnTo>
                  <a:lnTo>
                    <a:pt x="57" y="241"/>
                  </a:lnTo>
                  <a:lnTo>
                    <a:pt x="0" y="168"/>
                  </a:lnTo>
                  <a:lnTo>
                    <a:pt x="22" y="73"/>
                  </a:lnTo>
                  <a:lnTo>
                    <a:pt x="4" y="38"/>
                  </a:lnTo>
                  <a:lnTo>
                    <a:pt x="27" y="0"/>
                  </a:lnTo>
                </a:path>
              </a:pathLst>
            </a:custGeom>
            <a:solidFill>
              <a:srgbClr val="FF00A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32" name="Freeform 88"/>
            <p:cNvSpPr>
              <a:spLocks/>
            </p:cNvSpPr>
            <p:nvPr/>
          </p:nvSpPr>
          <p:spPr bwMode="auto">
            <a:xfrm>
              <a:off x="3848" y="2700"/>
              <a:ext cx="35" cy="17"/>
            </a:xfrm>
            <a:custGeom>
              <a:avLst/>
              <a:gdLst>
                <a:gd name="T0" fmla="*/ 0 w 35"/>
                <a:gd name="T1" fmla="*/ 4 h 17"/>
                <a:gd name="T2" fmla="*/ 19 w 35"/>
                <a:gd name="T3" fmla="*/ 11 h 17"/>
                <a:gd name="T4" fmla="*/ 34 w 35"/>
                <a:gd name="T5" fmla="*/ 0 h 17"/>
                <a:gd name="T6" fmla="*/ 20 w 35"/>
                <a:gd name="T7" fmla="*/ 16 h 17"/>
                <a:gd name="T8" fmla="*/ 0 w 35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0" y="4"/>
                  </a:moveTo>
                  <a:lnTo>
                    <a:pt x="19" y="11"/>
                  </a:lnTo>
                  <a:lnTo>
                    <a:pt x="34" y="0"/>
                  </a:lnTo>
                  <a:lnTo>
                    <a:pt x="20" y="16"/>
                  </a:lnTo>
                  <a:lnTo>
                    <a:pt x="0" y="4"/>
                  </a:lnTo>
                </a:path>
              </a:pathLst>
            </a:custGeom>
            <a:solidFill>
              <a:srgbClr val="E040A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33" name="Freeform 89"/>
            <p:cNvSpPr>
              <a:spLocks/>
            </p:cNvSpPr>
            <p:nvPr/>
          </p:nvSpPr>
          <p:spPr bwMode="auto">
            <a:xfrm>
              <a:off x="3699" y="2683"/>
              <a:ext cx="96" cy="96"/>
            </a:xfrm>
            <a:custGeom>
              <a:avLst/>
              <a:gdLst>
                <a:gd name="T0" fmla="*/ 0 w 96"/>
                <a:gd name="T1" fmla="*/ 23 h 96"/>
                <a:gd name="T2" fmla="*/ 16 w 96"/>
                <a:gd name="T3" fmla="*/ 38 h 96"/>
                <a:gd name="T4" fmla="*/ 19 w 96"/>
                <a:gd name="T5" fmla="*/ 47 h 96"/>
                <a:gd name="T6" fmla="*/ 28 w 96"/>
                <a:gd name="T7" fmla="*/ 57 h 96"/>
                <a:gd name="T8" fmla="*/ 40 w 96"/>
                <a:gd name="T9" fmla="*/ 63 h 96"/>
                <a:gd name="T10" fmla="*/ 52 w 96"/>
                <a:gd name="T11" fmla="*/ 73 h 96"/>
                <a:gd name="T12" fmla="*/ 59 w 96"/>
                <a:gd name="T13" fmla="*/ 84 h 96"/>
                <a:gd name="T14" fmla="*/ 81 w 96"/>
                <a:gd name="T15" fmla="*/ 90 h 96"/>
                <a:gd name="T16" fmla="*/ 95 w 96"/>
                <a:gd name="T17" fmla="*/ 95 h 96"/>
                <a:gd name="T18" fmla="*/ 70 w 96"/>
                <a:gd name="T19" fmla="*/ 79 h 96"/>
                <a:gd name="T20" fmla="*/ 56 w 96"/>
                <a:gd name="T21" fmla="*/ 66 h 96"/>
                <a:gd name="T22" fmla="*/ 46 w 96"/>
                <a:gd name="T23" fmla="*/ 57 h 96"/>
                <a:gd name="T24" fmla="*/ 45 w 96"/>
                <a:gd name="T25" fmla="*/ 40 h 96"/>
                <a:gd name="T26" fmla="*/ 37 w 96"/>
                <a:gd name="T27" fmla="*/ 43 h 96"/>
                <a:gd name="T28" fmla="*/ 28 w 96"/>
                <a:gd name="T29" fmla="*/ 38 h 96"/>
                <a:gd name="T30" fmla="*/ 20 w 96"/>
                <a:gd name="T31" fmla="*/ 24 h 96"/>
                <a:gd name="T32" fmla="*/ 16 w 96"/>
                <a:gd name="T33" fmla="*/ 14 h 96"/>
                <a:gd name="T34" fmla="*/ 18 w 96"/>
                <a:gd name="T35" fmla="*/ 0 h 96"/>
                <a:gd name="T36" fmla="*/ 7 w 96"/>
                <a:gd name="T37" fmla="*/ 8 h 96"/>
                <a:gd name="T38" fmla="*/ 0 w 96"/>
                <a:gd name="T39" fmla="*/ 2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96">
                  <a:moveTo>
                    <a:pt x="0" y="23"/>
                  </a:moveTo>
                  <a:lnTo>
                    <a:pt x="16" y="38"/>
                  </a:lnTo>
                  <a:lnTo>
                    <a:pt x="19" y="47"/>
                  </a:lnTo>
                  <a:lnTo>
                    <a:pt x="28" y="57"/>
                  </a:lnTo>
                  <a:lnTo>
                    <a:pt x="40" y="63"/>
                  </a:lnTo>
                  <a:lnTo>
                    <a:pt x="52" y="73"/>
                  </a:lnTo>
                  <a:lnTo>
                    <a:pt x="59" y="84"/>
                  </a:lnTo>
                  <a:lnTo>
                    <a:pt x="81" y="90"/>
                  </a:lnTo>
                  <a:lnTo>
                    <a:pt x="95" y="95"/>
                  </a:lnTo>
                  <a:lnTo>
                    <a:pt x="70" y="79"/>
                  </a:lnTo>
                  <a:lnTo>
                    <a:pt x="56" y="66"/>
                  </a:lnTo>
                  <a:lnTo>
                    <a:pt x="46" y="57"/>
                  </a:lnTo>
                  <a:lnTo>
                    <a:pt x="45" y="40"/>
                  </a:lnTo>
                  <a:lnTo>
                    <a:pt x="37" y="43"/>
                  </a:lnTo>
                  <a:lnTo>
                    <a:pt x="28" y="38"/>
                  </a:lnTo>
                  <a:lnTo>
                    <a:pt x="20" y="24"/>
                  </a:lnTo>
                  <a:lnTo>
                    <a:pt x="16" y="14"/>
                  </a:lnTo>
                  <a:lnTo>
                    <a:pt x="18" y="0"/>
                  </a:lnTo>
                  <a:lnTo>
                    <a:pt x="7" y="8"/>
                  </a:lnTo>
                  <a:lnTo>
                    <a:pt x="0" y="23"/>
                  </a:lnTo>
                </a:path>
              </a:pathLst>
            </a:custGeom>
            <a:solidFill>
              <a:srgbClr val="8080A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34" name="Freeform 90"/>
            <p:cNvSpPr>
              <a:spLocks/>
            </p:cNvSpPr>
            <p:nvPr/>
          </p:nvSpPr>
          <p:spPr bwMode="auto">
            <a:xfrm>
              <a:off x="3699" y="2921"/>
              <a:ext cx="101" cy="80"/>
            </a:xfrm>
            <a:custGeom>
              <a:avLst/>
              <a:gdLst>
                <a:gd name="T0" fmla="*/ 0 w 101"/>
                <a:gd name="T1" fmla="*/ 0 h 80"/>
                <a:gd name="T2" fmla="*/ 11 w 101"/>
                <a:gd name="T3" fmla="*/ 12 h 80"/>
                <a:gd name="T4" fmla="*/ 21 w 101"/>
                <a:gd name="T5" fmla="*/ 20 h 80"/>
                <a:gd name="T6" fmla="*/ 33 w 101"/>
                <a:gd name="T7" fmla="*/ 30 h 80"/>
                <a:gd name="T8" fmla="*/ 44 w 101"/>
                <a:gd name="T9" fmla="*/ 41 h 80"/>
                <a:gd name="T10" fmla="*/ 58 w 101"/>
                <a:gd name="T11" fmla="*/ 51 h 80"/>
                <a:gd name="T12" fmla="*/ 67 w 101"/>
                <a:gd name="T13" fmla="*/ 79 h 80"/>
                <a:gd name="T14" fmla="*/ 66 w 101"/>
                <a:gd name="T15" fmla="*/ 53 h 80"/>
                <a:gd name="T16" fmla="*/ 60 w 101"/>
                <a:gd name="T17" fmla="*/ 41 h 80"/>
                <a:gd name="T18" fmla="*/ 48 w 101"/>
                <a:gd name="T19" fmla="*/ 33 h 80"/>
                <a:gd name="T20" fmla="*/ 44 w 101"/>
                <a:gd name="T21" fmla="*/ 27 h 80"/>
                <a:gd name="T22" fmla="*/ 57 w 101"/>
                <a:gd name="T23" fmla="*/ 30 h 80"/>
                <a:gd name="T24" fmla="*/ 79 w 101"/>
                <a:gd name="T25" fmla="*/ 31 h 80"/>
                <a:gd name="T26" fmla="*/ 100 w 101"/>
                <a:gd name="T27" fmla="*/ 27 h 80"/>
                <a:gd name="T28" fmla="*/ 76 w 101"/>
                <a:gd name="T29" fmla="*/ 25 h 80"/>
                <a:gd name="T30" fmla="*/ 46 w 101"/>
                <a:gd name="T31" fmla="*/ 21 h 80"/>
                <a:gd name="T32" fmla="*/ 24 w 101"/>
                <a:gd name="T33" fmla="*/ 14 h 80"/>
                <a:gd name="T34" fmla="*/ 0 w 101"/>
                <a:gd name="T3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" h="80">
                  <a:moveTo>
                    <a:pt x="0" y="0"/>
                  </a:moveTo>
                  <a:lnTo>
                    <a:pt x="11" y="12"/>
                  </a:lnTo>
                  <a:lnTo>
                    <a:pt x="21" y="20"/>
                  </a:lnTo>
                  <a:lnTo>
                    <a:pt x="33" y="30"/>
                  </a:lnTo>
                  <a:lnTo>
                    <a:pt x="44" y="41"/>
                  </a:lnTo>
                  <a:lnTo>
                    <a:pt x="58" y="51"/>
                  </a:lnTo>
                  <a:lnTo>
                    <a:pt x="67" y="79"/>
                  </a:lnTo>
                  <a:lnTo>
                    <a:pt x="66" y="53"/>
                  </a:lnTo>
                  <a:lnTo>
                    <a:pt x="60" y="41"/>
                  </a:lnTo>
                  <a:lnTo>
                    <a:pt x="48" y="33"/>
                  </a:lnTo>
                  <a:lnTo>
                    <a:pt x="44" y="27"/>
                  </a:lnTo>
                  <a:lnTo>
                    <a:pt x="57" y="30"/>
                  </a:lnTo>
                  <a:lnTo>
                    <a:pt x="79" y="31"/>
                  </a:lnTo>
                  <a:lnTo>
                    <a:pt x="100" y="27"/>
                  </a:lnTo>
                  <a:lnTo>
                    <a:pt x="76" y="25"/>
                  </a:lnTo>
                  <a:lnTo>
                    <a:pt x="46" y="21"/>
                  </a:lnTo>
                  <a:lnTo>
                    <a:pt x="24" y="14"/>
                  </a:lnTo>
                  <a:lnTo>
                    <a:pt x="0" y="0"/>
                  </a:lnTo>
                </a:path>
              </a:pathLst>
            </a:custGeom>
            <a:solidFill>
              <a:srgbClr val="8080A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35" name="Freeform 91"/>
            <p:cNvSpPr>
              <a:spLocks/>
            </p:cNvSpPr>
            <p:nvPr/>
          </p:nvSpPr>
          <p:spPr bwMode="auto">
            <a:xfrm>
              <a:off x="4235" y="2463"/>
              <a:ext cx="281" cy="243"/>
            </a:xfrm>
            <a:custGeom>
              <a:avLst/>
              <a:gdLst>
                <a:gd name="T0" fmla="*/ 23 w 281"/>
                <a:gd name="T1" fmla="*/ 75 h 243"/>
                <a:gd name="T2" fmla="*/ 7 w 281"/>
                <a:gd name="T3" fmla="*/ 93 h 243"/>
                <a:gd name="T4" fmla="*/ 0 w 281"/>
                <a:gd name="T5" fmla="*/ 124 h 243"/>
                <a:gd name="T6" fmla="*/ 6 w 281"/>
                <a:gd name="T7" fmla="*/ 158 h 243"/>
                <a:gd name="T8" fmla="*/ 23 w 281"/>
                <a:gd name="T9" fmla="*/ 183 h 243"/>
                <a:gd name="T10" fmla="*/ 51 w 281"/>
                <a:gd name="T11" fmla="*/ 215 h 243"/>
                <a:gd name="T12" fmla="*/ 76 w 281"/>
                <a:gd name="T13" fmla="*/ 233 h 243"/>
                <a:gd name="T14" fmla="*/ 105 w 281"/>
                <a:gd name="T15" fmla="*/ 242 h 243"/>
                <a:gd name="T16" fmla="*/ 141 w 281"/>
                <a:gd name="T17" fmla="*/ 241 h 243"/>
                <a:gd name="T18" fmla="*/ 164 w 281"/>
                <a:gd name="T19" fmla="*/ 233 h 243"/>
                <a:gd name="T20" fmla="*/ 186 w 281"/>
                <a:gd name="T21" fmla="*/ 217 h 243"/>
                <a:gd name="T22" fmla="*/ 231 w 281"/>
                <a:gd name="T23" fmla="*/ 214 h 243"/>
                <a:gd name="T24" fmla="*/ 271 w 281"/>
                <a:gd name="T25" fmla="*/ 211 h 243"/>
                <a:gd name="T26" fmla="*/ 280 w 281"/>
                <a:gd name="T27" fmla="*/ 203 h 243"/>
                <a:gd name="T28" fmla="*/ 280 w 281"/>
                <a:gd name="T29" fmla="*/ 189 h 243"/>
                <a:gd name="T30" fmla="*/ 271 w 281"/>
                <a:gd name="T31" fmla="*/ 182 h 243"/>
                <a:gd name="T32" fmla="*/ 240 w 281"/>
                <a:gd name="T33" fmla="*/ 176 h 243"/>
                <a:gd name="T34" fmla="*/ 208 w 281"/>
                <a:gd name="T35" fmla="*/ 180 h 243"/>
                <a:gd name="T36" fmla="*/ 276 w 281"/>
                <a:gd name="T37" fmla="*/ 133 h 243"/>
                <a:gd name="T38" fmla="*/ 280 w 281"/>
                <a:gd name="T39" fmla="*/ 119 h 243"/>
                <a:gd name="T40" fmla="*/ 274 w 281"/>
                <a:gd name="T41" fmla="*/ 107 h 243"/>
                <a:gd name="T42" fmla="*/ 262 w 281"/>
                <a:gd name="T43" fmla="*/ 102 h 243"/>
                <a:gd name="T44" fmla="*/ 182 w 281"/>
                <a:gd name="T45" fmla="*/ 143 h 243"/>
                <a:gd name="T46" fmla="*/ 255 w 281"/>
                <a:gd name="T47" fmla="*/ 89 h 243"/>
                <a:gd name="T48" fmla="*/ 259 w 281"/>
                <a:gd name="T49" fmla="*/ 81 h 243"/>
                <a:gd name="T50" fmla="*/ 260 w 281"/>
                <a:gd name="T51" fmla="*/ 69 h 243"/>
                <a:gd name="T52" fmla="*/ 253 w 281"/>
                <a:gd name="T53" fmla="*/ 61 h 243"/>
                <a:gd name="T54" fmla="*/ 239 w 281"/>
                <a:gd name="T55" fmla="*/ 58 h 243"/>
                <a:gd name="T56" fmla="*/ 149 w 281"/>
                <a:gd name="T57" fmla="*/ 111 h 243"/>
                <a:gd name="T58" fmla="*/ 200 w 281"/>
                <a:gd name="T59" fmla="*/ 63 h 243"/>
                <a:gd name="T60" fmla="*/ 214 w 281"/>
                <a:gd name="T61" fmla="*/ 48 h 243"/>
                <a:gd name="T62" fmla="*/ 212 w 281"/>
                <a:gd name="T63" fmla="*/ 34 h 243"/>
                <a:gd name="T64" fmla="*/ 202 w 281"/>
                <a:gd name="T65" fmla="*/ 27 h 243"/>
                <a:gd name="T66" fmla="*/ 190 w 281"/>
                <a:gd name="T67" fmla="*/ 25 h 243"/>
                <a:gd name="T68" fmla="*/ 156 w 281"/>
                <a:gd name="T69" fmla="*/ 45 h 243"/>
                <a:gd name="T70" fmla="*/ 121 w 281"/>
                <a:gd name="T71" fmla="*/ 72 h 243"/>
                <a:gd name="T72" fmla="*/ 93 w 281"/>
                <a:gd name="T73" fmla="*/ 86 h 243"/>
                <a:gd name="T74" fmla="*/ 82 w 281"/>
                <a:gd name="T75" fmla="*/ 83 h 243"/>
                <a:gd name="T76" fmla="*/ 93 w 281"/>
                <a:gd name="T77" fmla="*/ 63 h 243"/>
                <a:gd name="T78" fmla="*/ 92 w 281"/>
                <a:gd name="T79" fmla="*/ 37 h 243"/>
                <a:gd name="T80" fmla="*/ 76 w 281"/>
                <a:gd name="T81" fmla="*/ 14 h 243"/>
                <a:gd name="T82" fmla="*/ 61 w 281"/>
                <a:gd name="T83" fmla="*/ 3 h 243"/>
                <a:gd name="T84" fmla="*/ 51 w 281"/>
                <a:gd name="T85" fmla="*/ 0 h 243"/>
                <a:gd name="T86" fmla="*/ 43 w 281"/>
                <a:gd name="T87" fmla="*/ 6 h 243"/>
                <a:gd name="T88" fmla="*/ 35 w 281"/>
                <a:gd name="T89" fmla="*/ 18 h 243"/>
                <a:gd name="T90" fmla="*/ 42 w 281"/>
                <a:gd name="T91" fmla="*/ 34 h 243"/>
                <a:gd name="T92" fmla="*/ 46 w 281"/>
                <a:gd name="T93" fmla="*/ 53 h 243"/>
                <a:gd name="T94" fmla="*/ 39 w 281"/>
                <a:gd name="T95" fmla="*/ 67 h 243"/>
                <a:gd name="T96" fmla="*/ 23 w 281"/>
                <a:gd name="T97" fmla="*/ 7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1" h="243">
                  <a:moveTo>
                    <a:pt x="23" y="75"/>
                  </a:moveTo>
                  <a:lnTo>
                    <a:pt x="7" y="93"/>
                  </a:lnTo>
                  <a:lnTo>
                    <a:pt x="0" y="124"/>
                  </a:lnTo>
                  <a:lnTo>
                    <a:pt x="6" y="158"/>
                  </a:lnTo>
                  <a:lnTo>
                    <a:pt x="23" y="183"/>
                  </a:lnTo>
                  <a:lnTo>
                    <a:pt x="51" y="215"/>
                  </a:lnTo>
                  <a:lnTo>
                    <a:pt x="76" y="233"/>
                  </a:lnTo>
                  <a:lnTo>
                    <a:pt x="105" y="242"/>
                  </a:lnTo>
                  <a:lnTo>
                    <a:pt x="141" y="241"/>
                  </a:lnTo>
                  <a:lnTo>
                    <a:pt x="164" y="233"/>
                  </a:lnTo>
                  <a:lnTo>
                    <a:pt x="186" y="217"/>
                  </a:lnTo>
                  <a:lnTo>
                    <a:pt x="231" y="214"/>
                  </a:lnTo>
                  <a:lnTo>
                    <a:pt x="271" y="211"/>
                  </a:lnTo>
                  <a:lnTo>
                    <a:pt x="280" y="203"/>
                  </a:lnTo>
                  <a:lnTo>
                    <a:pt x="280" y="189"/>
                  </a:lnTo>
                  <a:lnTo>
                    <a:pt x="271" y="182"/>
                  </a:lnTo>
                  <a:lnTo>
                    <a:pt x="240" y="176"/>
                  </a:lnTo>
                  <a:lnTo>
                    <a:pt x="208" y="180"/>
                  </a:lnTo>
                  <a:lnTo>
                    <a:pt x="276" y="133"/>
                  </a:lnTo>
                  <a:lnTo>
                    <a:pt x="280" y="119"/>
                  </a:lnTo>
                  <a:lnTo>
                    <a:pt x="274" y="107"/>
                  </a:lnTo>
                  <a:lnTo>
                    <a:pt x="262" y="102"/>
                  </a:lnTo>
                  <a:lnTo>
                    <a:pt x="182" y="143"/>
                  </a:lnTo>
                  <a:lnTo>
                    <a:pt x="255" y="89"/>
                  </a:lnTo>
                  <a:lnTo>
                    <a:pt x="259" y="81"/>
                  </a:lnTo>
                  <a:lnTo>
                    <a:pt x="260" y="69"/>
                  </a:lnTo>
                  <a:lnTo>
                    <a:pt x="253" y="61"/>
                  </a:lnTo>
                  <a:lnTo>
                    <a:pt x="239" y="58"/>
                  </a:lnTo>
                  <a:lnTo>
                    <a:pt x="149" y="111"/>
                  </a:lnTo>
                  <a:lnTo>
                    <a:pt x="200" y="63"/>
                  </a:lnTo>
                  <a:lnTo>
                    <a:pt x="214" y="48"/>
                  </a:lnTo>
                  <a:lnTo>
                    <a:pt x="212" y="34"/>
                  </a:lnTo>
                  <a:lnTo>
                    <a:pt x="202" y="27"/>
                  </a:lnTo>
                  <a:lnTo>
                    <a:pt x="190" y="25"/>
                  </a:lnTo>
                  <a:lnTo>
                    <a:pt x="156" y="45"/>
                  </a:lnTo>
                  <a:lnTo>
                    <a:pt x="121" y="72"/>
                  </a:lnTo>
                  <a:lnTo>
                    <a:pt x="93" y="86"/>
                  </a:lnTo>
                  <a:lnTo>
                    <a:pt x="82" y="83"/>
                  </a:lnTo>
                  <a:lnTo>
                    <a:pt x="93" y="63"/>
                  </a:lnTo>
                  <a:lnTo>
                    <a:pt x="92" y="37"/>
                  </a:lnTo>
                  <a:lnTo>
                    <a:pt x="76" y="14"/>
                  </a:lnTo>
                  <a:lnTo>
                    <a:pt x="61" y="3"/>
                  </a:lnTo>
                  <a:lnTo>
                    <a:pt x="51" y="0"/>
                  </a:lnTo>
                  <a:lnTo>
                    <a:pt x="43" y="6"/>
                  </a:lnTo>
                  <a:lnTo>
                    <a:pt x="35" y="18"/>
                  </a:lnTo>
                  <a:lnTo>
                    <a:pt x="42" y="34"/>
                  </a:lnTo>
                  <a:lnTo>
                    <a:pt x="46" y="53"/>
                  </a:lnTo>
                  <a:lnTo>
                    <a:pt x="39" y="67"/>
                  </a:lnTo>
                  <a:lnTo>
                    <a:pt x="23" y="75"/>
                  </a:lnTo>
                </a:path>
              </a:pathLst>
            </a:custGeom>
            <a:solidFill>
              <a:srgbClr val="E0A08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36" name="Freeform 92"/>
            <p:cNvSpPr>
              <a:spLocks/>
            </p:cNvSpPr>
            <p:nvPr/>
          </p:nvSpPr>
          <p:spPr bwMode="auto">
            <a:xfrm>
              <a:off x="4089" y="2643"/>
              <a:ext cx="73" cy="123"/>
            </a:xfrm>
            <a:custGeom>
              <a:avLst/>
              <a:gdLst>
                <a:gd name="T0" fmla="*/ 39 w 73"/>
                <a:gd name="T1" fmla="*/ 0 h 123"/>
                <a:gd name="T2" fmla="*/ 45 w 73"/>
                <a:gd name="T3" fmla="*/ 7 h 123"/>
                <a:gd name="T4" fmla="*/ 49 w 73"/>
                <a:gd name="T5" fmla="*/ 16 h 123"/>
                <a:gd name="T6" fmla="*/ 58 w 73"/>
                <a:gd name="T7" fmla="*/ 15 h 123"/>
                <a:gd name="T8" fmla="*/ 66 w 73"/>
                <a:gd name="T9" fmla="*/ 15 h 123"/>
                <a:gd name="T10" fmla="*/ 72 w 73"/>
                <a:gd name="T11" fmla="*/ 17 h 123"/>
                <a:gd name="T12" fmla="*/ 60 w 73"/>
                <a:gd name="T13" fmla="*/ 21 h 123"/>
                <a:gd name="T14" fmla="*/ 50 w 73"/>
                <a:gd name="T15" fmla="*/ 30 h 123"/>
                <a:gd name="T16" fmla="*/ 46 w 73"/>
                <a:gd name="T17" fmla="*/ 39 h 123"/>
                <a:gd name="T18" fmla="*/ 46 w 73"/>
                <a:gd name="T19" fmla="*/ 47 h 123"/>
                <a:gd name="T20" fmla="*/ 47 w 73"/>
                <a:gd name="T21" fmla="*/ 57 h 123"/>
                <a:gd name="T22" fmla="*/ 45 w 73"/>
                <a:gd name="T23" fmla="*/ 68 h 123"/>
                <a:gd name="T24" fmla="*/ 34 w 73"/>
                <a:gd name="T25" fmla="*/ 80 h 123"/>
                <a:gd name="T26" fmla="*/ 19 w 73"/>
                <a:gd name="T27" fmla="*/ 86 h 123"/>
                <a:gd name="T28" fmla="*/ 24 w 73"/>
                <a:gd name="T29" fmla="*/ 81 h 123"/>
                <a:gd name="T30" fmla="*/ 32 w 73"/>
                <a:gd name="T31" fmla="*/ 75 h 123"/>
                <a:gd name="T32" fmla="*/ 40 w 73"/>
                <a:gd name="T33" fmla="*/ 57 h 123"/>
                <a:gd name="T34" fmla="*/ 41 w 73"/>
                <a:gd name="T35" fmla="*/ 51 h 123"/>
                <a:gd name="T36" fmla="*/ 30 w 73"/>
                <a:gd name="T37" fmla="*/ 57 h 123"/>
                <a:gd name="T38" fmla="*/ 18 w 73"/>
                <a:gd name="T39" fmla="*/ 69 h 123"/>
                <a:gd name="T40" fmla="*/ 12 w 73"/>
                <a:gd name="T41" fmla="*/ 83 h 123"/>
                <a:gd name="T42" fmla="*/ 11 w 73"/>
                <a:gd name="T43" fmla="*/ 96 h 123"/>
                <a:gd name="T44" fmla="*/ 15 w 73"/>
                <a:gd name="T45" fmla="*/ 112 h 123"/>
                <a:gd name="T46" fmla="*/ 22 w 73"/>
                <a:gd name="T47" fmla="*/ 122 h 123"/>
                <a:gd name="T48" fmla="*/ 10 w 73"/>
                <a:gd name="T49" fmla="*/ 110 h 123"/>
                <a:gd name="T50" fmla="*/ 5 w 73"/>
                <a:gd name="T51" fmla="*/ 96 h 123"/>
                <a:gd name="T52" fmla="*/ 5 w 73"/>
                <a:gd name="T53" fmla="*/ 83 h 123"/>
                <a:gd name="T54" fmla="*/ 9 w 73"/>
                <a:gd name="T55" fmla="*/ 69 h 123"/>
                <a:gd name="T56" fmla="*/ 16 w 73"/>
                <a:gd name="T57" fmla="*/ 60 h 123"/>
                <a:gd name="T58" fmla="*/ 28 w 73"/>
                <a:gd name="T59" fmla="*/ 47 h 123"/>
                <a:gd name="T60" fmla="*/ 32 w 73"/>
                <a:gd name="T61" fmla="*/ 35 h 123"/>
                <a:gd name="T62" fmla="*/ 16 w 73"/>
                <a:gd name="T63" fmla="*/ 44 h 123"/>
                <a:gd name="T64" fmla="*/ 0 w 73"/>
                <a:gd name="T65" fmla="*/ 43 h 123"/>
                <a:gd name="T66" fmla="*/ 14 w 73"/>
                <a:gd name="T67" fmla="*/ 40 h 123"/>
                <a:gd name="T68" fmla="*/ 21 w 73"/>
                <a:gd name="T69" fmla="*/ 35 h 123"/>
                <a:gd name="T70" fmla="*/ 30 w 73"/>
                <a:gd name="T71" fmla="*/ 31 h 123"/>
                <a:gd name="T72" fmla="*/ 36 w 73"/>
                <a:gd name="T73" fmla="*/ 20 h 123"/>
                <a:gd name="T74" fmla="*/ 40 w 73"/>
                <a:gd name="T75" fmla="*/ 12 h 123"/>
                <a:gd name="T76" fmla="*/ 39 w 73"/>
                <a:gd name="T7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123">
                  <a:moveTo>
                    <a:pt x="39" y="0"/>
                  </a:moveTo>
                  <a:lnTo>
                    <a:pt x="45" y="7"/>
                  </a:lnTo>
                  <a:lnTo>
                    <a:pt x="49" y="16"/>
                  </a:lnTo>
                  <a:lnTo>
                    <a:pt x="58" y="15"/>
                  </a:lnTo>
                  <a:lnTo>
                    <a:pt x="66" y="15"/>
                  </a:lnTo>
                  <a:lnTo>
                    <a:pt x="72" y="17"/>
                  </a:lnTo>
                  <a:lnTo>
                    <a:pt x="60" y="21"/>
                  </a:lnTo>
                  <a:lnTo>
                    <a:pt x="50" y="30"/>
                  </a:lnTo>
                  <a:lnTo>
                    <a:pt x="46" y="39"/>
                  </a:lnTo>
                  <a:lnTo>
                    <a:pt x="46" y="47"/>
                  </a:lnTo>
                  <a:lnTo>
                    <a:pt x="47" y="57"/>
                  </a:lnTo>
                  <a:lnTo>
                    <a:pt x="45" y="68"/>
                  </a:lnTo>
                  <a:lnTo>
                    <a:pt x="34" y="80"/>
                  </a:lnTo>
                  <a:lnTo>
                    <a:pt x="19" y="86"/>
                  </a:lnTo>
                  <a:lnTo>
                    <a:pt x="24" y="81"/>
                  </a:lnTo>
                  <a:lnTo>
                    <a:pt x="32" y="75"/>
                  </a:lnTo>
                  <a:lnTo>
                    <a:pt x="40" y="57"/>
                  </a:lnTo>
                  <a:lnTo>
                    <a:pt x="41" y="51"/>
                  </a:lnTo>
                  <a:lnTo>
                    <a:pt x="30" y="57"/>
                  </a:lnTo>
                  <a:lnTo>
                    <a:pt x="18" y="69"/>
                  </a:lnTo>
                  <a:lnTo>
                    <a:pt x="12" y="83"/>
                  </a:lnTo>
                  <a:lnTo>
                    <a:pt x="11" y="96"/>
                  </a:lnTo>
                  <a:lnTo>
                    <a:pt x="15" y="112"/>
                  </a:lnTo>
                  <a:lnTo>
                    <a:pt x="22" y="122"/>
                  </a:lnTo>
                  <a:lnTo>
                    <a:pt x="10" y="110"/>
                  </a:lnTo>
                  <a:lnTo>
                    <a:pt x="5" y="96"/>
                  </a:lnTo>
                  <a:lnTo>
                    <a:pt x="5" y="83"/>
                  </a:lnTo>
                  <a:lnTo>
                    <a:pt x="9" y="69"/>
                  </a:lnTo>
                  <a:lnTo>
                    <a:pt x="16" y="60"/>
                  </a:lnTo>
                  <a:lnTo>
                    <a:pt x="28" y="47"/>
                  </a:lnTo>
                  <a:lnTo>
                    <a:pt x="32" y="35"/>
                  </a:lnTo>
                  <a:lnTo>
                    <a:pt x="16" y="44"/>
                  </a:lnTo>
                  <a:lnTo>
                    <a:pt x="0" y="43"/>
                  </a:lnTo>
                  <a:lnTo>
                    <a:pt x="14" y="40"/>
                  </a:lnTo>
                  <a:lnTo>
                    <a:pt x="21" y="35"/>
                  </a:lnTo>
                  <a:lnTo>
                    <a:pt x="30" y="31"/>
                  </a:lnTo>
                  <a:lnTo>
                    <a:pt x="36" y="20"/>
                  </a:lnTo>
                  <a:lnTo>
                    <a:pt x="40" y="12"/>
                  </a:lnTo>
                  <a:lnTo>
                    <a:pt x="39" y="0"/>
                  </a:lnTo>
                </a:path>
              </a:pathLst>
            </a:custGeom>
            <a:solidFill>
              <a:srgbClr val="8080A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37" name="Freeform 93"/>
            <p:cNvSpPr>
              <a:spLocks/>
            </p:cNvSpPr>
            <p:nvPr/>
          </p:nvSpPr>
          <p:spPr bwMode="auto">
            <a:xfrm>
              <a:off x="4119" y="2822"/>
              <a:ext cx="76" cy="113"/>
            </a:xfrm>
            <a:custGeom>
              <a:avLst/>
              <a:gdLst>
                <a:gd name="T0" fmla="*/ 75 w 76"/>
                <a:gd name="T1" fmla="*/ 67 h 113"/>
                <a:gd name="T2" fmla="*/ 64 w 76"/>
                <a:gd name="T3" fmla="*/ 62 h 113"/>
                <a:gd name="T4" fmla="*/ 55 w 76"/>
                <a:gd name="T5" fmla="*/ 50 h 113"/>
                <a:gd name="T6" fmla="*/ 51 w 76"/>
                <a:gd name="T7" fmla="*/ 32 h 113"/>
                <a:gd name="T8" fmla="*/ 50 w 76"/>
                <a:gd name="T9" fmla="*/ 17 h 113"/>
                <a:gd name="T10" fmla="*/ 53 w 76"/>
                <a:gd name="T11" fmla="*/ 0 h 113"/>
                <a:gd name="T12" fmla="*/ 48 w 76"/>
                <a:gd name="T13" fmla="*/ 10 h 113"/>
                <a:gd name="T14" fmla="*/ 43 w 76"/>
                <a:gd name="T15" fmla="*/ 28 h 113"/>
                <a:gd name="T16" fmla="*/ 43 w 76"/>
                <a:gd name="T17" fmla="*/ 38 h 113"/>
                <a:gd name="T18" fmla="*/ 45 w 76"/>
                <a:gd name="T19" fmla="*/ 47 h 113"/>
                <a:gd name="T20" fmla="*/ 31 w 76"/>
                <a:gd name="T21" fmla="*/ 48 h 113"/>
                <a:gd name="T22" fmla="*/ 14 w 76"/>
                <a:gd name="T23" fmla="*/ 56 h 113"/>
                <a:gd name="T24" fmla="*/ 0 w 76"/>
                <a:gd name="T25" fmla="*/ 67 h 113"/>
                <a:gd name="T26" fmla="*/ 16 w 76"/>
                <a:gd name="T27" fmla="*/ 61 h 113"/>
                <a:gd name="T28" fmla="*/ 32 w 76"/>
                <a:gd name="T29" fmla="*/ 56 h 113"/>
                <a:gd name="T30" fmla="*/ 48 w 76"/>
                <a:gd name="T31" fmla="*/ 56 h 113"/>
                <a:gd name="T32" fmla="*/ 33 w 76"/>
                <a:gd name="T33" fmla="*/ 63 h 113"/>
                <a:gd name="T34" fmla="*/ 26 w 76"/>
                <a:gd name="T35" fmla="*/ 73 h 113"/>
                <a:gd name="T36" fmla="*/ 20 w 76"/>
                <a:gd name="T37" fmla="*/ 84 h 113"/>
                <a:gd name="T38" fmla="*/ 16 w 76"/>
                <a:gd name="T39" fmla="*/ 94 h 113"/>
                <a:gd name="T40" fmla="*/ 24 w 76"/>
                <a:gd name="T41" fmla="*/ 86 h 113"/>
                <a:gd name="T42" fmla="*/ 34 w 76"/>
                <a:gd name="T43" fmla="*/ 74 h 113"/>
                <a:gd name="T44" fmla="*/ 50 w 76"/>
                <a:gd name="T45" fmla="*/ 67 h 113"/>
                <a:gd name="T46" fmla="*/ 55 w 76"/>
                <a:gd name="T47" fmla="*/ 66 h 113"/>
                <a:gd name="T48" fmla="*/ 54 w 76"/>
                <a:gd name="T49" fmla="*/ 75 h 113"/>
                <a:gd name="T50" fmla="*/ 58 w 76"/>
                <a:gd name="T51" fmla="*/ 85 h 113"/>
                <a:gd name="T52" fmla="*/ 60 w 76"/>
                <a:gd name="T53" fmla="*/ 94 h 113"/>
                <a:gd name="T54" fmla="*/ 63 w 76"/>
                <a:gd name="T55" fmla="*/ 105 h 113"/>
                <a:gd name="T56" fmla="*/ 70 w 76"/>
                <a:gd name="T57" fmla="*/ 112 h 113"/>
                <a:gd name="T58" fmla="*/ 69 w 76"/>
                <a:gd name="T59" fmla="*/ 102 h 113"/>
                <a:gd name="T60" fmla="*/ 68 w 76"/>
                <a:gd name="T61" fmla="*/ 94 h 113"/>
                <a:gd name="T62" fmla="*/ 68 w 76"/>
                <a:gd name="T63" fmla="*/ 86 h 113"/>
                <a:gd name="T64" fmla="*/ 70 w 76"/>
                <a:gd name="T65" fmla="*/ 80 h 113"/>
                <a:gd name="T66" fmla="*/ 75 w 76"/>
                <a:gd name="T67" fmla="*/ 6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6" h="113">
                  <a:moveTo>
                    <a:pt x="75" y="67"/>
                  </a:moveTo>
                  <a:lnTo>
                    <a:pt x="64" y="62"/>
                  </a:lnTo>
                  <a:lnTo>
                    <a:pt x="55" y="50"/>
                  </a:lnTo>
                  <a:lnTo>
                    <a:pt x="51" y="32"/>
                  </a:lnTo>
                  <a:lnTo>
                    <a:pt x="50" y="17"/>
                  </a:lnTo>
                  <a:lnTo>
                    <a:pt x="53" y="0"/>
                  </a:lnTo>
                  <a:lnTo>
                    <a:pt x="48" y="10"/>
                  </a:lnTo>
                  <a:lnTo>
                    <a:pt x="43" y="28"/>
                  </a:lnTo>
                  <a:lnTo>
                    <a:pt x="43" y="38"/>
                  </a:lnTo>
                  <a:lnTo>
                    <a:pt x="45" y="47"/>
                  </a:lnTo>
                  <a:lnTo>
                    <a:pt x="31" y="48"/>
                  </a:lnTo>
                  <a:lnTo>
                    <a:pt x="14" y="56"/>
                  </a:lnTo>
                  <a:lnTo>
                    <a:pt x="0" y="67"/>
                  </a:lnTo>
                  <a:lnTo>
                    <a:pt x="16" y="61"/>
                  </a:lnTo>
                  <a:lnTo>
                    <a:pt x="32" y="56"/>
                  </a:lnTo>
                  <a:lnTo>
                    <a:pt x="48" y="56"/>
                  </a:lnTo>
                  <a:lnTo>
                    <a:pt x="33" y="63"/>
                  </a:lnTo>
                  <a:lnTo>
                    <a:pt x="26" y="73"/>
                  </a:lnTo>
                  <a:lnTo>
                    <a:pt x="20" y="84"/>
                  </a:lnTo>
                  <a:lnTo>
                    <a:pt x="16" y="94"/>
                  </a:lnTo>
                  <a:lnTo>
                    <a:pt x="24" y="86"/>
                  </a:lnTo>
                  <a:lnTo>
                    <a:pt x="34" y="74"/>
                  </a:lnTo>
                  <a:lnTo>
                    <a:pt x="50" y="67"/>
                  </a:lnTo>
                  <a:lnTo>
                    <a:pt x="55" y="66"/>
                  </a:lnTo>
                  <a:lnTo>
                    <a:pt x="54" y="75"/>
                  </a:lnTo>
                  <a:lnTo>
                    <a:pt x="58" y="85"/>
                  </a:lnTo>
                  <a:lnTo>
                    <a:pt x="60" y="94"/>
                  </a:lnTo>
                  <a:lnTo>
                    <a:pt x="63" y="105"/>
                  </a:lnTo>
                  <a:lnTo>
                    <a:pt x="70" y="112"/>
                  </a:lnTo>
                  <a:lnTo>
                    <a:pt x="69" y="102"/>
                  </a:lnTo>
                  <a:lnTo>
                    <a:pt x="68" y="94"/>
                  </a:lnTo>
                  <a:lnTo>
                    <a:pt x="68" y="86"/>
                  </a:lnTo>
                  <a:lnTo>
                    <a:pt x="70" y="80"/>
                  </a:lnTo>
                  <a:lnTo>
                    <a:pt x="75" y="67"/>
                  </a:lnTo>
                </a:path>
              </a:pathLst>
            </a:custGeom>
            <a:solidFill>
              <a:srgbClr val="8080A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38" name="Freeform 94"/>
            <p:cNvSpPr>
              <a:spLocks/>
            </p:cNvSpPr>
            <p:nvPr/>
          </p:nvSpPr>
          <p:spPr bwMode="auto">
            <a:xfrm>
              <a:off x="3473" y="1707"/>
              <a:ext cx="680" cy="928"/>
            </a:xfrm>
            <a:custGeom>
              <a:avLst/>
              <a:gdLst>
                <a:gd name="T0" fmla="*/ 332 w 680"/>
                <a:gd name="T1" fmla="*/ 95 h 928"/>
                <a:gd name="T2" fmla="*/ 302 w 680"/>
                <a:gd name="T3" fmla="*/ 144 h 928"/>
                <a:gd name="T4" fmla="*/ 277 w 680"/>
                <a:gd name="T5" fmla="*/ 222 h 928"/>
                <a:gd name="T6" fmla="*/ 261 w 680"/>
                <a:gd name="T7" fmla="*/ 280 h 928"/>
                <a:gd name="T8" fmla="*/ 210 w 680"/>
                <a:gd name="T9" fmla="*/ 309 h 928"/>
                <a:gd name="T10" fmla="*/ 119 w 680"/>
                <a:gd name="T11" fmla="*/ 337 h 928"/>
                <a:gd name="T12" fmla="*/ 43 w 680"/>
                <a:gd name="T13" fmla="*/ 369 h 928"/>
                <a:gd name="T14" fmla="*/ 5 w 680"/>
                <a:gd name="T15" fmla="*/ 407 h 928"/>
                <a:gd name="T16" fmla="*/ 1 w 680"/>
                <a:gd name="T17" fmla="*/ 457 h 928"/>
                <a:gd name="T18" fmla="*/ 25 w 680"/>
                <a:gd name="T19" fmla="*/ 498 h 928"/>
                <a:gd name="T20" fmla="*/ 83 w 680"/>
                <a:gd name="T21" fmla="*/ 522 h 928"/>
                <a:gd name="T22" fmla="*/ 170 w 680"/>
                <a:gd name="T23" fmla="*/ 528 h 928"/>
                <a:gd name="T24" fmla="*/ 255 w 680"/>
                <a:gd name="T25" fmla="*/ 517 h 928"/>
                <a:gd name="T26" fmla="*/ 245 w 680"/>
                <a:gd name="T27" fmla="*/ 612 h 928"/>
                <a:gd name="T28" fmla="*/ 259 w 680"/>
                <a:gd name="T29" fmla="*/ 745 h 928"/>
                <a:gd name="T30" fmla="*/ 285 w 680"/>
                <a:gd name="T31" fmla="*/ 834 h 928"/>
                <a:gd name="T32" fmla="*/ 322 w 680"/>
                <a:gd name="T33" fmla="*/ 885 h 928"/>
                <a:gd name="T34" fmla="*/ 372 w 680"/>
                <a:gd name="T35" fmla="*/ 921 h 928"/>
                <a:gd name="T36" fmla="*/ 429 w 680"/>
                <a:gd name="T37" fmla="*/ 921 h 928"/>
                <a:gd name="T38" fmla="*/ 495 w 680"/>
                <a:gd name="T39" fmla="*/ 879 h 928"/>
                <a:gd name="T40" fmla="*/ 537 w 680"/>
                <a:gd name="T41" fmla="*/ 799 h 928"/>
                <a:gd name="T42" fmla="*/ 576 w 680"/>
                <a:gd name="T43" fmla="*/ 678 h 928"/>
                <a:gd name="T44" fmla="*/ 600 w 680"/>
                <a:gd name="T45" fmla="*/ 587 h 928"/>
                <a:gd name="T46" fmla="*/ 616 w 680"/>
                <a:gd name="T47" fmla="*/ 472 h 928"/>
                <a:gd name="T48" fmla="*/ 616 w 680"/>
                <a:gd name="T49" fmla="*/ 418 h 928"/>
                <a:gd name="T50" fmla="*/ 650 w 680"/>
                <a:gd name="T51" fmla="*/ 414 h 928"/>
                <a:gd name="T52" fmla="*/ 675 w 680"/>
                <a:gd name="T53" fmla="*/ 379 h 928"/>
                <a:gd name="T54" fmla="*/ 674 w 680"/>
                <a:gd name="T55" fmla="*/ 342 h 928"/>
                <a:gd name="T56" fmla="*/ 646 w 680"/>
                <a:gd name="T57" fmla="*/ 327 h 928"/>
                <a:gd name="T58" fmla="*/ 647 w 680"/>
                <a:gd name="T59" fmla="*/ 287 h 928"/>
                <a:gd name="T60" fmla="*/ 663 w 680"/>
                <a:gd name="T61" fmla="*/ 159 h 928"/>
                <a:gd name="T62" fmla="*/ 607 w 680"/>
                <a:gd name="T63" fmla="*/ 30 h 928"/>
                <a:gd name="T64" fmla="*/ 489 w 680"/>
                <a:gd name="T65" fmla="*/ 0 h 928"/>
                <a:gd name="T66" fmla="*/ 375 w 680"/>
                <a:gd name="T67" fmla="*/ 47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0" h="928">
                  <a:moveTo>
                    <a:pt x="375" y="47"/>
                  </a:moveTo>
                  <a:lnTo>
                    <a:pt x="332" y="95"/>
                  </a:lnTo>
                  <a:lnTo>
                    <a:pt x="315" y="118"/>
                  </a:lnTo>
                  <a:lnTo>
                    <a:pt x="302" y="144"/>
                  </a:lnTo>
                  <a:lnTo>
                    <a:pt x="288" y="180"/>
                  </a:lnTo>
                  <a:lnTo>
                    <a:pt x="277" y="222"/>
                  </a:lnTo>
                  <a:lnTo>
                    <a:pt x="267" y="257"/>
                  </a:lnTo>
                  <a:lnTo>
                    <a:pt x="261" y="280"/>
                  </a:lnTo>
                  <a:lnTo>
                    <a:pt x="248" y="295"/>
                  </a:lnTo>
                  <a:lnTo>
                    <a:pt x="210" y="309"/>
                  </a:lnTo>
                  <a:lnTo>
                    <a:pt x="165" y="321"/>
                  </a:lnTo>
                  <a:lnTo>
                    <a:pt x="119" y="337"/>
                  </a:lnTo>
                  <a:lnTo>
                    <a:pt x="74" y="354"/>
                  </a:lnTo>
                  <a:lnTo>
                    <a:pt x="43" y="369"/>
                  </a:lnTo>
                  <a:lnTo>
                    <a:pt x="20" y="386"/>
                  </a:lnTo>
                  <a:lnTo>
                    <a:pt x="5" y="407"/>
                  </a:lnTo>
                  <a:lnTo>
                    <a:pt x="0" y="432"/>
                  </a:lnTo>
                  <a:lnTo>
                    <a:pt x="1" y="457"/>
                  </a:lnTo>
                  <a:lnTo>
                    <a:pt x="8" y="479"/>
                  </a:lnTo>
                  <a:lnTo>
                    <a:pt x="25" y="498"/>
                  </a:lnTo>
                  <a:lnTo>
                    <a:pt x="49" y="512"/>
                  </a:lnTo>
                  <a:lnTo>
                    <a:pt x="83" y="522"/>
                  </a:lnTo>
                  <a:lnTo>
                    <a:pt x="127" y="527"/>
                  </a:lnTo>
                  <a:lnTo>
                    <a:pt x="170" y="528"/>
                  </a:lnTo>
                  <a:lnTo>
                    <a:pt x="219" y="525"/>
                  </a:lnTo>
                  <a:lnTo>
                    <a:pt x="255" y="517"/>
                  </a:lnTo>
                  <a:lnTo>
                    <a:pt x="248" y="553"/>
                  </a:lnTo>
                  <a:lnTo>
                    <a:pt x="245" y="612"/>
                  </a:lnTo>
                  <a:lnTo>
                    <a:pt x="248" y="674"/>
                  </a:lnTo>
                  <a:lnTo>
                    <a:pt x="259" y="745"/>
                  </a:lnTo>
                  <a:lnTo>
                    <a:pt x="275" y="808"/>
                  </a:lnTo>
                  <a:lnTo>
                    <a:pt x="285" y="834"/>
                  </a:lnTo>
                  <a:lnTo>
                    <a:pt x="301" y="859"/>
                  </a:lnTo>
                  <a:lnTo>
                    <a:pt x="322" y="885"/>
                  </a:lnTo>
                  <a:lnTo>
                    <a:pt x="352" y="910"/>
                  </a:lnTo>
                  <a:lnTo>
                    <a:pt x="372" y="921"/>
                  </a:lnTo>
                  <a:lnTo>
                    <a:pt x="404" y="927"/>
                  </a:lnTo>
                  <a:lnTo>
                    <a:pt x="429" y="921"/>
                  </a:lnTo>
                  <a:lnTo>
                    <a:pt x="457" y="910"/>
                  </a:lnTo>
                  <a:lnTo>
                    <a:pt x="495" y="879"/>
                  </a:lnTo>
                  <a:lnTo>
                    <a:pt x="519" y="841"/>
                  </a:lnTo>
                  <a:lnTo>
                    <a:pt x="537" y="799"/>
                  </a:lnTo>
                  <a:lnTo>
                    <a:pt x="560" y="732"/>
                  </a:lnTo>
                  <a:lnTo>
                    <a:pt x="576" y="678"/>
                  </a:lnTo>
                  <a:lnTo>
                    <a:pt x="592" y="624"/>
                  </a:lnTo>
                  <a:lnTo>
                    <a:pt x="600" y="587"/>
                  </a:lnTo>
                  <a:lnTo>
                    <a:pt x="610" y="526"/>
                  </a:lnTo>
                  <a:lnTo>
                    <a:pt x="616" y="472"/>
                  </a:lnTo>
                  <a:lnTo>
                    <a:pt x="619" y="437"/>
                  </a:lnTo>
                  <a:lnTo>
                    <a:pt x="616" y="418"/>
                  </a:lnTo>
                  <a:lnTo>
                    <a:pt x="631" y="421"/>
                  </a:lnTo>
                  <a:lnTo>
                    <a:pt x="650" y="414"/>
                  </a:lnTo>
                  <a:lnTo>
                    <a:pt x="665" y="397"/>
                  </a:lnTo>
                  <a:lnTo>
                    <a:pt x="675" y="379"/>
                  </a:lnTo>
                  <a:lnTo>
                    <a:pt x="679" y="360"/>
                  </a:lnTo>
                  <a:lnTo>
                    <a:pt x="674" y="342"/>
                  </a:lnTo>
                  <a:lnTo>
                    <a:pt x="663" y="330"/>
                  </a:lnTo>
                  <a:lnTo>
                    <a:pt x="646" y="327"/>
                  </a:lnTo>
                  <a:lnTo>
                    <a:pt x="627" y="327"/>
                  </a:lnTo>
                  <a:lnTo>
                    <a:pt x="647" y="287"/>
                  </a:lnTo>
                  <a:lnTo>
                    <a:pt x="659" y="226"/>
                  </a:lnTo>
                  <a:lnTo>
                    <a:pt x="663" y="159"/>
                  </a:lnTo>
                  <a:lnTo>
                    <a:pt x="659" y="83"/>
                  </a:lnTo>
                  <a:lnTo>
                    <a:pt x="607" y="30"/>
                  </a:lnTo>
                  <a:lnTo>
                    <a:pt x="559" y="5"/>
                  </a:lnTo>
                  <a:lnTo>
                    <a:pt x="489" y="0"/>
                  </a:lnTo>
                  <a:lnTo>
                    <a:pt x="426" y="14"/>
                  </a:lnTo>
                  <a:lnTo>
                    <a:pt x="375" y="47"/>
                  </a:lnTo>
                </a:path>
              </a:pathLst>
            </a:custGeom>
            <a:solidFill>
              <a:srgbClr val="E0A08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39" name="Freeform 95"/>
            <p:cNvSpPr>
              <a:spLocks/>
            </p:cNvSpPr>
            <p:nvPr/>
          </p:nvSpPr>
          <p:spPr bwMode="auto">
            <a:xfrm>
              <a:off x="3723" y="2169"/>
              <a:ext cx="129" cy="61"/>
            </a:xfrm>
            <a:custGeom>
              <a:avLst/>
              <a:gdLst>
                <a:gd name="T0" fmla="*/ 0 w 129"/>
                <a:gd name="T1" fmla="*/ 60 h 61"/>
                <a:gd name="T2" fmla="*/ 28 w 129"/>
                <a:gd name="T3" fmla="*/ 55 h 61"/>
                <a:gd name="T4" fmla="*/ 60 w 129"/>
                <a:gd name="T5" fmla="*/ 43 h 61"/>
                <a:gd name="T6" fmla="*/ 87 w 129"/>
                <a:gd name="T7" fmla="*/ 33 h 61"/>
                <a:gd name="T8" fmla="*/ 111 w 129"/>
                <a:gd name="T9" fmla="*/ 18 h 61"/>
                <a:gd name="T10" fmla="*/ 128 w 129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61">
                  <a:moveTo>
                    <a:pt x="0" y="60"/>
                  </a:moveTo>
                  <a:lnTo>
                    <a:pt x="28" y="55"/>
                  </a:lnTo>
                  <a:lnTo>
                    <a:pt x="60" y="43"/>
                  </a:lnTo>
                  <a:lnTo>
                    <a:pt x="87" y="33"/>
                  </a:lnTo>
                  <a:lnTo>
                    <a:pt x="111" y="18"/>
                  </a:lnTo>
                  <a:lnTo>
                    <a:pt x="128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40" name="Freeform 96"/>
            <p:cNvSpPr>
              <a:spLocks/>
            </p:cNvSpPr>
            <p:nvPr/>
          </p:nvSpPr>
          <p:spPr bwMode="auto">
            <a:xfrm>
              <a:off x="3727" y="1653"/>
              <a:ext cx="494" cy="394"/>
            </a:xfrm>
            <a:custGeom>
              <a:avLst/>
              <a:gdLst>
                <a:gd name="T0" fmla="*/ 2 w 494"/>
                <a:gd name="T1" fmla="*/ 101 h 394"/>
                <a:gd name="T2" fmla="*/ 21 w 494"/>
                <a:gd name="T3" fmla="*/ 74 h 394"/>
                <a:gd name="T4" fmla="*/ 66 w 494"/>
                <a:gd name="T5" fmla="*/ 49 h 394"/>
                <a:gd name="T6" fmla="*/ 131 w 494"/>
                <a:gd name="T7" fmla="*/ 30 h 394"/>
                <a:gd name="T8" fmla="*/ 184 w 494"/>
                <a:gd name="T9" fmla="*/ 15 h 394"/>
                <a:gd name="T10" fmla="*/ 238 w 494"/>
                <a:gd name="T11" fmla="*/ 1 h 394"/>
                <a:gd name="T12" fmla="*/ 298 w 494"/>
                <a:gd name="T13" fmla="*/ 2 h 394"/>
                <a:gd name="T14" fmla="*/ 347 w 494"/>
                <a:gd name="T15" fmla="*/ 13 h 394"/>
                <a:gd name="T16" fmla="*/ 377 w 494"/>
                <a:gd name="T17" fmla="*/ 38 h 394"/>
                <a:gd name="T18" fmla="*/ 396 w 494"/>
                <a:gd name="T19" fmla="*/ 81 h 394"/>
                <a:gd name="T20" fmla="*/ 426 w 494"/>
                <a:gd name="T21" fmla="*/ 110 h 394"/>
                <a:gd name="T22" fmla="*/ 462 w 494"/>
                <a:gd name="T23" fmla="*/ 122 h 394"/>
                <a:gd name="T24" fmla="*/ 489 w 494"/>
                <a:gd name="T25" fmla="*/ 145 h 394"/>
                <a:gd name="T26" fmla="*/ 491 w 494"/>
                <a:gd name="T27" fmla="*/ 187 h 394"/>
                <a:gd name="T28" fmla="*/ 479 w 494"/>
                <a:gd name="T29" fmla="*/ 232 h 394"/>
                <a:gd name="T30" fmla="*/ 490 w 494"/>
                <a:gd name="T31" fmla="*/ 270 h 394"/>
                <a:gd name="T32" fmla="*/ 482 w 494"/>
                <a:gd name="T33" fmla="*/ 307 h 394"/>
                <a:gd name="T34" fmla="*/ 446 w 494"/>
                <a:gd name="T35" fmla="*/ 349 h 394"/>
                <a:gd name="T36" fmla="*/ 414 w 494"/>
                <a:gd name="T37" fmla="*/ 374 h 394"/>
                <a:gd name="T38" fmla="*/ 370 w 494"/>
                <a:gd name="T39" fmla="*/ 393 h 394"/>
                <a:gd name="T40" fmla="*/ 333 w 494"/>
                <a:gd name="T41" fmla="*/ 381 h 394"/>
                <a:gd name="T42" fmla="*/ 339 w 494"/>
                <a:gd name="T43" fmla="*/ 341 h 394"/>
                <a:gd name="T44" fmla="*/ 328 w 494"/>
                <a:gd name="T45" fmla="*/ 309 h 394"/>
                <a:gd name="T46" fmla="*/ 296 w 494"/>
                <a:gd name="T47" fmla="*/ 285 h 394"/>
                <a:gd name="T48" fmla="*/ 288 w 494"/>
                <a:gd name="T49" fmla="*/ 243 h 394"/>
                <a:gd name="T50" fmla="*/ 293 w 494"/>
                <a:gd name="T51" fmla="*/ 196 h 394"/>
                <a:gd name="T52" fmla="*/ 312 w 494"/>
                <a:gd name="T53" fmla="*/ 161 h 394"/>
                <a:gd name="T54" fmla="*/ 305 w 494"/>
                <a:gd name="T55" fmla="*/ 151 h 394"/>
                <a:gd name="T56" fmla="*/ 262 w 494"/>
                <a:gd name="T57" fmla="*/ 160 h 394"/>
                <a:gd name="T58" fmla="*/ 227 w 494"/>
                <a:gd name="T59" fmla="*/ 151 h 394"/>
                <a:gd name="T60" fmla="*/ 196 w 494"/>
                <a:gd name="T61" fmla="*/ 142 h 394"/>
                <a:gd name="T62" fmla="*/ 164 w 494"/>
                <a:gd name="T63" fmla="*/ 131 h 394"/>
                <a:gd name="T64" fmla="*/ 121 w 494"/>
                <a:gd name="T65" fmla="*/ 142 h 394"/>
                <a:gd name="T66" fmla="*/ 67 w 494"/>
                <a:gd name="T67" fmla="*/ 145 h 394"/>
                <a:gd name="T68" fmla="*/ 21 w 494"/>
                <a:gd name="T69" fmla="*/ 137 h 394"/>
                <a:gd name="T70" fmla="*/ 0 w 494"/>
                <a:gd name="T71" fmla="*/ 11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4" h="394">
                  <a:moveTo>
                    <a:pt x="0" y="114"/>
                  </a:moveTo>
                  <a:lnTo>
                    <a:pt x="2" y="101"/>
                  </a:lnTo>
                  <a:lnTo>
                    <a:pt x="6" y="90"/>
                  </a:lnTo>
                  <a:lnTo>
                    <a:pt x="21" y="74"/>
                  </a:lnTo>
                  <a:lnTo>
                    <a:pt x="41" y="61"/>
                  </a:lnTo>
                  <a:lnTo>
                    <a:pt x="66" y="49"/>
                  </a:lnTo>
                  <a:lnTo>
                    <a:pt x="94" y="39"/>
                  </a:lnTo>
                  <a:lnTo>
                    <a:pt x="131" y="30"/>
                  </a:lnTo>
                  <a:lnTo>
                    <a:pt x="162" y="27"/>
                  </a:lnTo>
                  <a:lnTo>
                    <a:pt x="184" y="15"/>
                  </a:lnTo>
                  <a:lnTo>
                    <a:pt x="208" y="8"/>
                  </a:lnTo>
                  <a:lnTo>
                    <a:pt x="238" y="1"/>
                  </a:lnTo>
                  <a:lnTo>
                    <a:pt x="274" y="0"/>
                  </a:lnTo>
                  <a:lnTo>
                    <a:pt x="298" y="2"/>
                  </a:lnTo>
                  <a:lnTo>
                    <a:pt x="326" y="7"/>
                  </a:lnTo>
                  <a:lnTo>
                    <a:pt x="347" y="13"/>
                  </a:lnTo>
                  <a:lnTo>
                    <a:pt x="361" y="21"/>
                  </a:lnTo>
                  <a:lnTo>
                    <a:pt x="377" y="38"/>
                  </a:lnTo>
                  <a:lnTo>
                    <a:pt x="390" y="60"/>
                  </a:lnTo>
                  <a:lnTo>
                    <a:pt x="396" y="81"/>
                  </a:lnTo>
                  <a:lnTo>
                    <a:pt x="407" y="98"/>
                  </a:lnTo>
                  <a:lnTo>
                    <a:pt x="426" y="110"/>
                  </a:lnTo>
                  <a:lnTo>
                    <a:pt x="444" y="116"/>
                  </a:lnTo>
                  <a:lnTo>
                    <a:pt x="462" y="122"/>
                  </a:lnTo>
                  <a:lnTo>
                    <a:pt x="479" y="133"/>
                  </a:lnTo>
                  <a:lnTo>
                    <a:pt x="489" y="145"/>
                  </a:lnTo>
                  <a:lnTo>
                    <a:pt x="493" y="167"/>
                  </a:lnTo>
                  <a:lnTo>
                    <a:pt x="491" y="187"/>
                  </a:lnTo>
                  <a:lnTo>
                    <a:pt x="487" y="213"/>
                  </a:lnTo>
                  <a:lnTo>
                    <a:pt x="479" y="232"/>
                  </a:lnTo>
                  <a:lnTo>
                    <a:pt x="487" y="247"/>
                  </a:lnTo>
                  <a:lnTo>
                    <a:pt x="490" y="270"/>
                  </a:lnTo>
                  <a:lnTo>
                    <a:pt x="489" y="290"/>
                  </a:lnTo>
                  <a:lnTo>
                    <a:pt x="482" y="307"/>
                  </a:lnTo>
                  <a:lnTo>
                    <a:pt x="462" y="334"/>
                  </a:lnTo>
                  <a:lnTo>
                    <a:pt x="446" y="349"/>
                  </a:lnTo>
                  <a:lnTo>
                    <a:pt x="433" y="361"/>
                  </a:lnTo>
                  <a:lnTo>
                    <a:pt x="414" y="374"/>
                  </a:lnTo>
                  <a:lnTo>
                    <a:pt x="395" y="384"/>
                  </a:lnTo>
                  <a:lnTo>
                    <a:pt x="370" y="393"/>
                  </a:lnTo>
                  <a:lnTo>
                    <a:pt x="351" y="387"/>
                  </a:lnTo>
                  <a:lnTo>
                    <a:pt x="333" y="381"/>
                  </a:lnTo>
                  <a:lnTo>
                    <a:pt x="341" y="360"/>
                  </a:lnTo>
                  <a:lnTo>
                    <a:pt x="339" y="341"/>
                  </a:lnTo>
                  <a:lnTo>
                    <a:pt x="335" y="326"/>
                  </a:lnTo>
                  <a:lnTo>
                    <a:pt x="328" y="309"/>
                  </a:lnTo>
                  <a:lnTo>
                    <a:pt x="310" y="300"/>
                  </a:lnTo>
                  <a:lnTo>
                    <a:pt x="296" y="285"/>
                  </a:lnTo>
                  <a:lnTo>
                    <a:pt x="290" y="265"/>
                  </a:lnTo>
                  <a:lnTo>
                    <a:pt x="288" y="243"/>
                  </a:lnTo>
                  <a:lnTo>
                    <a:pt x="290" y="217"/>
                  </a:lnTo>
                  <a:lnTo>
                    <a:pt x="293" y="196"/>
                  </a:lnTo>
                  <a:lnTo>
                    <a:pt x="305" y="176"/>
                  </a:lnTo>
                  <a:lnTo>
                    <a:pt x="312" y="161"/>
                  </a:lnTo>
                  <a:lnTo>
                    <a:pt x="320" y="147"/>
                  </a:lnTo>
                  <a:lnTo>
                    <a:pt x="305" y="151"/>
                  </a:lnTo>
                  <a:lnTo>
                    <a:pt x="278" y="158"/>
                  </a:lnTo>
                  <a:lnTo>
                    <a:pt x="262" y="160"/>
                  </a:lnTo>
                  <a:lnTo>
                    <a:pt x="243" y="158"/>
                  </a:lnTo>
                  <a:lnTo>
                    <a:pt x="227" y="151"/>
                  </a:lnTo>
                  <a:lnTo>
                    <a:pt x="216" y="144"/>
                  </a:lnTo>
                  <a:lnTo>
                    <a:pt x="196" y="142"/>
                  </a:lnTo>
                  <a:lnTo>
                    <a:pt x="176" y="138"/>
                  </a:lnTo>
                  <a:lnTo>
                    <a:pt x="164" y="131"/>
                  </a:lnTo>
                  <a:lnTo>
                    <a:pt x="148" y="136"/>
                  </a:lnTo>
                  <a:lnTo>
                    <a:pt x="121" y="142"/>
                  </a:lnTo>
                  <a:lnTo>
                    <a:pt x="94" y="144"/>
                  </a:lnTo>
                  <a:lnTo>
                    <a:pt x="67" y="145"/>
                  </a:lnTo>
                  <a:lnTo>
                    <a:pt x="43" y="143"/>
                  </a:lnTo>
                  <a:lnTo>
                    <a:pt x="21" y="137"/>
                  </a:lnTo>
                  <a:lnTo>
                    <a:pt x="6" y="129"/>
                  </a:lnTo>
                  <a:lnTo>
                    <a:pt x="0" y="114"/>
                  </a:lnTo>
                </a:path>
              </a:pathLst>
            </a:custGeom>
            <a:solidFill>
              <a:srgbClr val="BC37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41" name="Freeform 97"/>
            <p:cNvSpPr>
              <a:spLocks/>
            </p:cNvSpPr>
            <p:nvPr/>
          </p:nvSpPr>
          <p:spPr bwMode="auto">
            <a:xfrm>
              <a:off x="4017" y="1762"/>
              <a:ext cx="75" cy="70"/>
            </a:xfrm>
            <a:custGeom>
              <a:avLst/>
              <a:gdLst>
                <a:gd name="T0" fmla="*/ 0 w 75"/>
                <a:gd name="T1" fmla="*/ 45 h 70"/>
                <a:gd name="T2" fmla="*/ 27 w 75"/>
                <a:gd name="T3" fmla="*/ 32 h 70"/>
                <a:gd name="T4" fmla="*/ 38 w 75"/>
                <a:gd name="T5" fmla="*/ 21 h 70"/>
                <a:gd name="T6" fmla="*/ 36 w 75"/>
                <a:gd name="T7" fmla="*/ 10 h 70"/>
                <a:gd name="T8" fmla="*/ 30 w 75"/>
                <a:gd name="T9" fmla="*/ 0 h 70"/>
                <a:gd name="T10" fmla="*/ 43 w 75"/>
                <a:gd name="T11" fmla="*/ 5 h 70"/>
                <a:gd name="T12" fmla="*/ 48 w 75"/>
                <a:gd name="T13" fmla="*/ 13 h 70"/>
                <a:gd name="T14" fmla="*/ 46 w 75"/>
                <a:gd name="T15" fmla="*/ 23 h 70"/>
                <a:gd name="T16" fmla="*/ 39 w 75"/>
                <a:gd name="T17" fmla="*/ 36 h 70"/>
                <a:gd name="T18" fmla="*/ 60 w 75"/>
                <a:gd name="T19" fmla="*/ 35 h 70"/>
                <a:gd name="T20" fmla="*/ 74 w 75"/>
                <a:gd name="T21" fmla="*/ 49 h 70"/>
                <a:gd name="T22" fmla="*/ 64 w 75"/>
                <a:gd name="T23" fmla="*/ 45 h 70"/>
                <a:gd name="T24" fmla="*/ 58 w 75"/>
                <a:gd name="T25" fmla="*/ 43 h 70"/>
                <a:gd name="T26" fmla="*/ 47 w 75"/>
                <a:gd name="T27" fmla="*/ 45 h 70"/>
                <a:gd name="T28" fmla="*/ 51 w 75"/>
                <a:gd name="T29" fmla="*/ 56 h 70"/>
                <a:gd name="T30" fmla="*/ 44 w 75"/>
                <a:gd name="T31" fmla="*/ 63 h 70"/>
                <a:gd name="T32" fmla="*/ 33 w 75"/>
                <a:gd name="T33" fmla="*/ 69 h 70"/>
                <a:gd name="T34" fmla="*/ 43 w 75"/>
                <a:gd name="T35" fmla="*/ 56 h 70"/>
                <a:gd name="T36" fmla="*/ 42 w 75"/>
                <a:gd name="T37" fmla="*/ 44 h 70"/>
                <a:gd name="T38" fmla="*/ 34 w 75"/>
                <a:gd name="T39" fmla="*/ 39 h 70"/>
                <a:gd name="T40" fmla="*/ 26 w 75"/>
                <a:gd name="T41" fmla="*/ 43 h 70"/>
                <a:gd name="T42" fmla="*/ 10 w 75"/>
                <a:gd name="T43" fmla="*/ 61 h 70"/>
                <a:gd name="T44" fmla="*/ 19 w 75"/>
                <a:gd name="T45" fmla="*/ 41 h 70"/>
                <a:gd name="T46" fmla="*/ 0 w 75"/>
                <a:gd name="T47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0">
                  <a:moveTo>
                    <a:pt x="0" y="45"/>
                  </a:moveTo>
                  <a:lnTo>
                    <a:pt x="27" y="32"/>
                  </a:lnTo>
                  <a:lnTo>
                    <a:pt x="38" y="21"/>
                  </a:lnTo>
                  <a:lnTo>
                    <a:pt x="36" y="10"/>
                  </a:lnTo>
                  <a:lnTo>
                    <a:pt x="30" y="0"/>
                  </a:lnTo>
                  <a:lnTo>
                    <a:pt x="43" y="5"/>
                  </a:lnTo>
                  <a:lnTo>
                    <a:pt x="48" y="13"/>
                  </a:lnTo>
                  <a:lnTo>
                    <a:pt x="46" y="23"/>
                  </a:lnTo>
                  <a:lnTo>
                    <a:pt x="39" y="36"/>
                  </a:lnTo>
                  <a:lnTo>
                    <a:pt x="60" y="35"/>
                  </a:lnTo>
                  <a:lnTo>
                    <a:pt x="74" y="49"/>
                  </a:lnTo>
                  <a:lnTo>
                    <a:pt x="64" y="45"/>
                  </a:lnTo>
                  <a:lnTo>
                    <a:pt x="58" y="43"/>
                  </a:lnTo>
                  <a:lnTo>
                    <a:pt x="47" y="45"/>
                  </a:lnTo>
                  <a:lnTo>
                    <a:pt x="51" y="56"/>
                  </a:lnTo>
                  <a:lnTo>
                    <a:pt x="44" y="63"/>
                  </a:lnTo>
                  <a:lnTo>
                    <a:pt x="33" y="69"/>
                  </a:lnTo>
                  <a:lnTo>
                    <a:pt x="43" y="56"/>
                  </a:lnTo>
                  <a:lnTo>
                    <a:pt x="42" y="44"/>
                  </a:lnTo>
                  <a:lnTo>
                    <a:pt x="34" y="39"/>
                  </a:lnTo>
                  <a:lnTo>
                    <a:pt x="26" y="43"/>
                  </a:lnTo>
                  <a:lnTo>
                    <a:pt x="10" y="61"/>
                  </a:lnTo>
                  <a:lnTo>
                    <a:pt x="19" y="41"/>
                  </a:lnTo>
                  <a:lnTo>
                    <a:pt x="0" y="45"/>
                  </a:lnTo>
                </a:path>
              </a:pathLst>
            </a:custGeom>
            <a:solidFill>
              <a:srgbClr val="60402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42" name="Freeform 98"/>
            <p:cNvSpPr>
              <a:spLocks/>
            </p:cNvSpPr>
            <p:nvPr/>
          </p:nvSpPr>
          <p:spPr bwMode="auto">
            <a:xfrm>
              <a:off x="4053" y="1930"/>
              <a:ext cx="33" cy="67"/>
            </a:xfrm>
            <a:custGeom>
              <a:avLst/>
              <a:gdLst>
                <a:gd name="T0" fmla="*/ 0 w 33"/>
                <a:gd name="T1" fmla="*/ 32 h 67"/>
                <a:gd name="T2" fmla="*/ 11 w 33"/>
                <a:gd name="T3" fmla="*/ 32 h 67"/>
                <a:gd name="T4" fmla="*/ 21 w 33"/>
                <a:gd name="T5" fmla="*/ 26 h 67"/>
                <a:gd name="T6" fmla="*/ 27 w 33"/>
                <a:gd name="T7" fmla="*/ 12 h 67"/>
                <a:gd name="T8" fmla="*/ 32 w 33"/>
                <a:gd name="T9" fmla="*/ 0 h 67"/>
                <a:gd name="T10" fmla="*/ 29 w 33"/>
                <a:gd name="T11" fmla="*/ 15 h 67"/>
                <a:gd name="T12" fmla="*/ 27 w 33"/>
                <a:gd name="T13" fmla="*/ 29 h 67"/>
                <a:gd name="T14" fmla="*/ 21 w 33"/>
                <a:gd name="T15" fmla="*/ 37 h 67"/>
                <a:gd name="T16" fmla="*/ 13 w 33"/>
                <a:gd name="T17" fmla="*/ 42 h 67"/>
                <a:gd name="T18" fmla="*/ 12 w 33"/>
                <a:gd name="T19" fmla="*/ 52 h 67"/>
                <a:gd name="T20" fmla="*/ 12 w 33"/>
                <a:gd name="T21" fmla="*/ 60 h 67"/>
                <a:gd name="T22" fmla="*/ 30 w 33"/>
                <a:gd name="T23" fmla="*/ 59 h 67"/>
                <a:gd name="T24" fmla="*/ 10 w 33"/>
                <a:gd name="T25" fmla="*/ 66 h 67"/>
                <a:gd name="T26" fmla="*/ 5 w 33"/>
                <a:gd name="T27" fmla="*/ 53 h 67"/>
                <a:gd name="T28" fmla="*/ 0 w 33"/>
                <a:gd name="T2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67">
                  <a:moveTo>
                    <a:pt x="0" y="32"/>
                  </a:moveTo>
                  <a:lnTo>
                    <a:pt x="11" y="32"/>
                  </a:lnTo>
                  <a:lnTo>
                    <a:pt x="21" y="26"/>
                  </a:lnTo>
                  <a:lnTo>
                    <a:pt x="27" y="12"/>
                  </a:lnTo>
                  <a:lnTo>
                    <a:pt x="32" y="0"/>
                  </a:lnTo>
                  <a:lnTo>
                    <a:pt x="29" y="15"/>
                  </a:lnTo>
                  <a:lnTo>
                    <a:pt x="27" y="29"/>
                  </a:lnTo>
                  <a:lnTo>
                    <a:pt x="21" y="37"/>
                  </a:lnTo>
                  <a:lnTo>
                    <a:pt x="13" y="42"/>
                  </a:lnTo>
                  <a:lnTo>
                    <a:pt x="12" y="52"/>
                  </a:lnTo>
                  <a:lnTo>
                    <a:pt x="12" y="60"/>
                  </a:lnTo>
                  <a:lnTo>
                    <a:pt x="30" y="59"/>
                  </a:lnTo>
                  <a:lnTo>
                    <a:pt x="10" y="66"/>
                  </a:lnTo>
                  <a:lnTo>
                    <a:pt x="5" y="53"/>
                  </a:lnTo>
                  <a:lnTo>
                    <a:pt x="0" y="32"/>
                  </a:lnTo>
                </a:path>
              </a:pathLst>
            </a:custGeom>
            <a:solidFill>
              <a:srgbClr val="60402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43" name="Freeform 99"/>
            <p:cNvSpPr>
              <a:spLocks/>
            </p:cNvSpPr>
            <p:nvPr/>
          </p:nvSpPr>
          <p:spPr bwMode="auto">
            <a:xfrm>
              <a:off x="3891" y="1784"/>
              <a:ext cx="51" cy="17"/>
            </a:xfrm>
            <a:custGeom>
              <a:avLst/>
              <a:gdLst>
                <a:gd name="T0" fmla="*/ 17 w 51"/>
                <a:gd name="T1" fmla="*/ 8 h 17"/>
                <a:gd name="T2" fmla="*/ 28 w 51"/>
                <a:gd name="T3" fmla="*/ 8 h 17"/>
                <a:gd name="T4" fmla="*/ 50 w 51"/>
                <a:gd name="T5" fmla="*/ 0 h 17"/>
                <a:gd name="T6" fmla="*/ 34 w 51"/>
                <a:gd name="T7" fmla="*/ 13 h 17"/>
                <a:gd name="T8" fmla="*/ 21 w 51"/>
                <a:gd name="T9" fmla="*/ 16 h 17"/>
                <a:gd name="T10" fmla="*/ 9 w 51"/>
                <a:gd name="T11" fmla="*/ 13 h 17"/>
                <a:gd name="T12" fmla="*/ 0 w 51"/>
                <a:gd name="T13" fmla="*/ 5 h 17"/>
                <a:gd name="T14" fmla="*/ 17 w 51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7">
                  <a:moveTo>
                    <a:pt x="17" y="8"/>
                  </a:moveTo>
                  <a:lnTo>
                    <a:pt x="28" y="8"/>
                  </a:lnTo>
                  <a:lnTo>
                    <a:pt x="50" y="0"/>
                  </a:lnTo>
                  <a:lnTo>
                    <a:pt x="34" y="13"/>
                  </a:lnTo>
                  <a:lnTo>
                    <a:pt x="21" y="16"/>
                  </a:lnTo>
                  <a:lnTo>
                    <a:pt x="9" y="13"/>
                  </a:lnTo>
                  <a:lnTo>
                    <a:pt x="0" y="5"/>
                  </a:lnTo>
                  <a:lnTo>
                    <a:pt x="17" y="8"/>
                  </a:lnTo>
                </a:path>
              </a:pathLst>
            </a:custGeom>
            <a:solidFill>
              <a:srgbClr val="60402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44" name="Freeform 100"/>
            <p:cNvSpPr>
              <a:spLocks/>
            </p:cNvSpPr>
            <p:nvPr/>
          </p:nvSpPr>
          <p:spPr bwMode="auto">
            <a:xfrm>
              <a:off x="3889" y="1753"/>
              <a:ext cx="33" cy="31"/>
            </a:xfrm>
            <a:custGeom>
              <a:avLst/>
              <a:gdLst>
                <a:gd name="T0" fmla="*/ 0 w 33"/>
                <a:gd name="T1" fmla="*/ 30 h 31"/>
                <a:gd name="T2" fmla="*/ 10 w 33"/>
                <a:gd name="T3" fmla="*/ 30 h 31"/>
                <a:gd name="T4" fmla="*/ 19 w 33"/>
                <a:gd name="T5" fmla="*/ 25 h 31"/>
                <a:gd name="T6" fmla="*/ 25 w 33"/>
                <a:gd name="T7" fmla="*/ 15 h 31"/>
                <a:gd name="T8" fmla="*/ 32 w 33"/>
                <a:gd name="T9" fmla="*/ 0 h 31"/>
                <a:gd name="T10" fmla="*/ 13 w 33"/>
                <a:gd name="T11" fmla="*/ 24 h 31"/>
                <a:gd name="T12" fmla="*/ 0 w 33"/>
                <a:gd name="T1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1">
                  <a:moveTo>
                    <a:pt x="0" y="30"/>
                  </a:moveTo>
                  <a:lnTo>
                    <a:pt x="10" y="30"/>
                  </a:lnTo>
                  <a:lnTo>
                    <a:pt x="19" y="25"/>
                  </a:lnTo>
                  <a:lnTo>
                    <a:pt x="25" y="15"/>
                  </a:lnTo>
                  <a:lnTo>
                    <a:pt x="32" y="0"/>
                  </a:lnTo>
                  <a:lnTo>
                    <a:pt x="13" y="24"/>
                  </a:lnTo>
                  <a:lnTo>
                    <a:pt x="0" y="30"/>
                  </a:lnTo>
                </a:path>
              </a:pathLst>
            </a:custGeom>
            <a:solidFill>
              <a:srgbClr val="60402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45" name="Freeform 101"/>
            <p:cNvSpPr>
              <a:spLocks/>
            </p:cNvSpPr>
            <p:nvPr/>
          </p:nvSpPr>
          <p:spPr bwMode="auto">
            <a:xfrm>
              <a:off x="3871" y="1849"/>
              <a:ext cx="75" cy="28"/>
            </a:xfrm>
            <a:custGeom>
              <a:avLst/>
              <a:gdLst>
                <a:gd name="T0" fmla="*/ 0 w 75"/>
                <a:gd name="T1" fmla="*/ 5 h 28"/>
                <a:gd name="T2" fmla="*/ 16 w 75"/>
                <a:gd name="T3" fmla="*/ 0 h 28"/>
                <a:gd name="T4" fmla="*/ 33 w 75"/>
                <a:gd name="T5" fmla="*/ 1 h 28"/>
                <a:gd name="T6" fmla="*/ 49 w 75"/>
                <a:gd name="T7" fmla="*/ 6 h 28"/>
                <a:gd name="T8" fmla="*/ 63 w 75"/>
                <a:gd name="T9" fmla="*/ 14 h 28"/>
                <a:gd name="T10" fmla="*/ 74 w 75"/>
                <a:gd name="T11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28">
                  <a:moveTo>
                    <a:pt x="0" y="5"/>
                  </a:moveTo>
                  <a:lnTo>
                    <a:pt x="16" y="0"/>
                  </a:lnTo>
                  <a:lnTo>
                    <a:pt x="33" y="1"/>
                  </a:lnTo>
                  <a:lnTo>
                    <a:pt x="49" y="6"/>
                  </a:lnTo>
                  <a:lnTo>
                    <a:pt x="63" y="14"/>
                  </a:lnTo>
                  <a:lnTo>
                    <a:pt x="74" y="27"/>
                  </a:lnTo>
                </a:path>
              </a:pathLst>
            </a:custGeom>
            <a:noFill/>
            <a:ln w="25400" cap="rnd" cmpd="sng">
              <a:solidFill>
                <a:srgbClr val="60402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46" name="Freeform 102"/>
            <p:cNvSpPr>
              <a:spLocks/>
            </p:cNvSpPr>
            <p:nvPr/>
          </p:nvSpPr>
          <p:spPr bwMode="auto">
            <a:xfrm>
              <a:off x="3780" y="1849"/>
              <a:ext cx="60" cy="20"/>
            </a:xfrm>
            <a:custGeom>
              <a:avLst/>
              <a:gdLst>
                <a:gd name="T0" fmla="*/ 0 w 60"/>
                <a:gd name="T1" fmla="*/ 19 h 20"/>
                <a:gd name="T2" fmla="*/ 10 w 60"/>
                <a:gd name="T3" fmla="*/ 9 h 20"/>
                <a:gd name="T4" fmla="*/ 24 w 60"/>
                <a:gd name="T5" fmla="*/ 4 h 20"/>
                <a:gd name="T6" fmla="*/ 43 w 60"/>
                <a:gd name="T7" fmla="*/ 0 h 20"/>
                <a:gd name="T8" fmla="*/ 59 w 6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0">
                  <a:moveTo>
                    <a:pt x="0" y="19"/>
                  </a:moveTo>
                  <a:lnTo>
                    <a:pt x="10" y="9"/>
                  </a:lnTo>
                  <a:lnTo>
                    <a:pt x="24" y="4"/>
                  </a:lnTo>
                  <a:lnTo>
                    <a:pt x="43" y="0"/>
                  </a:lnTo>
                  <a:lnTo>
                    <a:pt x="59" y="2"/>
                  </a:lnTo>
                </a:path>
              </a:pathLst>
            </a:custGeom>
            <a:noFill/>
            <a:ln w="25400" cap="rnd" cmpd="sng">
              <a:solidFill>
                <a:srgbClr val="60402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47" name="Oval 103"/>
            <p:cNvSpPr>
              <a:spLocks noChangeArrowheads="1"/>
            </p:cNvSpPr>
            <p:nvPr/>
          </p:nvSpPr>
          <p:spPr bwMode="auto">
            <a:xfrm>
              <a:off x="3786" y="1872"/>
              <a:ext cx="44" cy="16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o-RO"/>
            </a:p>
          </p:txBody>
        </p:sp>
        <p:sp>
          <p:nvSpPr>
            <p:cNvPr id="236648" name="Oval 104"/>
            <p:cNvSpPr>
              <a:spLocks noChangeArrowheads="1"/>
            </p:cNvSpPr>
            <p:nvPr/>
          </p:nvSpPr>
          <p:spPr bwMode="auto">
            <a:xfrm>
              <a:off x="3880" y="1872"/>
              <a:ext cx="44" cy="16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o-RO"/>
            </a:p>
          </p:txBody>
        </p:sp>
        <p:sp>
          <p:nvSpPr>
            <p:cNvPr id="236649" name="Freeform 105"/>
            <p:cNvSpPr>
              <a:spLocks/>
            </p:cNvSpPr>
            <p:nvPr/>
          </p:nvSpPr>
          <p:spPr bwMode="auto">
            <a:xfrm>
              <a:off x="3923" y="2174"/>
              <a:ext cx="44" cy="180"/>
            </a:xfrm>
            <a:custGeom>
              <a:avLst/>
              <a:gdLst>
                <a:gd name="T0" fmla="*/ 32 w 44"/>
                <a:gd name="T1" fmla="*/ 0 h 180"/>
                <a:gd name="T2" fmla="*/ 22 w 44"/>
                <a:gd name="T3" fmla="*/ 17 h 180"/>
                <a:gd name="T4" fmla="*/ 9 w 44"/>
                <a:gd name="T5" fmla="*/ 43 h 180"/>
                <a:gd name="T6" fmla="*/ 3 w 44"/>
                <a:gd name="T7" fmla="*/ 66 h 180"/>
                <a:gd name="T8" fmla="*/ 0 w 44"/>
                <a:gd name="T9" fmla="*/ 98 h 180"/>
                <a:gd name="T10" fmla="*/ 1 w 44"/>
                <a:gd name="T11" fmla="*/ 124 h 180"/>
                <a:gd name="T12" fmla="*/ 12 w 44"/>
                <a:gd name="T13" fmla="*/ 143 h 180"/>
                <a:gd name="T14" fmla="*/ 27 w 44"/>
                <a:gd name="T15" fmla="*/ 162 h 180"/>
                <a:gd name="T16" fmla="*/ 43 w 44"/>
                <a:gd name="T17" fmla="*/ 17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80">
                  <a:moveTo>
                    <a:pt x="32" y="0"/>
                  </a:moveTo>
                  <a:lnTo>
                    <a:pt x="22" y="17"/>
                  </a:lnTo>
                  <a:lnTo>
                    <a:pt x="9" y="43"/>
                  </a:lnTo>
                  <a:lnTo>
                    <a:pt x="3" y="66"/>
                  </a:lnTo>
                  <a:lnTo>
                    <a:pt x="0" y="98"/>
                  </a:lnTo>
                  <a:lnTo>
                    <a:pt x="1" y="124"/>
                  </a:lnTo>
                  <a:lnTo>
                    <a:pt x="12" y="143"/>
                  </a:lnTo>
                  <a:lnTo>
                    <a:pt x="27" y="162"/>
                  </a:lnTo>
                  <a:lnTo>
                    <a:pt x="43" y="179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236650" name="Freeform 106"/>
            <p:cNvSpPr>
              <a:spLocks/>
            </p:cNvSpPr>
            <p:nvPr/>
          </p:nvSpPr>
          <p:spPr bwMode="auto">
            <a:xfrm>
              <a:off x="3794" y="2240"/>
              <a:ext cx="137" cy="76"/>
            </a:xfrm>
            <a:custGeom>
              <a:avLst/>
              <a:gdLst>
                <a:gd name="T0" fmla="*/ 0 w 137"/>
                <a:gd name="T1" fmla="*/ 5 h 76"/>
                <a:gd name="T2" fmla="*/ 15 w 137"/>
                <a:gd name="T3" fmla="*/ 41 h 76"/>
                <a:gd name="T4" fmla="*/ 12 w 137"/>
                <a:gd name="T5" fmla="*/ 75 h 76"/>
                <a:gd name="T6" fmla="*/ 49 w 137"/>
                <a:gd name="T7" fmla="*/ 65 h 76"/>
                <a:gd name="T8" fmla="*/ 70 w 137"/>
                <a:gd name="T9" fmla="*/ 62 h 76"/>
                <a:gd name="T10" fmla="*/ 95 w 137"/>
                <a:gd name="T11" fmla="*/ 64 h 76"/>
                <a:gd name="T12" fmla="*/ 136 w 137"/>
                <a:gd name="T13" fmla="*/ 72 h 76"/>
                <a:gd name="T14" fmla="*/ 128 w 137"/>
                <a:gd name="T15" fmla="*/ 54 h 76"/>
                <a:gd name="T16" fmla="*/ 127 w 137"/>
                <a:gd name="T17" fmla="*/ 36 h 76"/>
                <a:gd name="T18" fmla="*/ 129 w 137"/>
                <a:gd name="T19" fmla="*/ 16 h 76"/>
                <a:gd name="T20" fmla="*/ 130 w 137"/>
                <a:gd name="T21" fmla="*/ 0 h 76"/>
                <a:gd name="T22" fmla="*/ 107 w 137"/>
                <a:gd name="T23" fmla="*/ 10 h 76"/>
                <a:gd name="T24" fmla="*/ 83 w 137"/>
                <a:gd name="T25" fmla="*/ 16 h 76"/>
                <a:gd name="T26" fmla="*/ 57 w 137"/>
                <a:gd name="T27" fmla="*/ 17 h 76"/>
                <a:gd name="T28" fmla="*/ 32 w 137"/>
                <a:gd name="T29" fmla="*/ 13 h 76"/>
                <a:gd name="T30" fmla="*/ 0 w 137"/>
                <a:gd name="T31" fmla="*/ 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76">
                  <a:moveTo>
                    <a:pt x="0" y="5"/>
                  </a:moveTo>
                  <a:lnTo>
                    <a:pt x="15" y="41"/>
                  </a:lnTo>
                  <a:lnTo>
                    <a:pt x="12" y="75"/>
                  </a:lnTo>
                  <a:lnTo>
                    <a:pt x="49" y="65"/>
                  </a:lnTo>
                  <a:lnTo>
                    <a:pt x="70" y="62"/>
                  </a:lnTo>
                  <a:lnTo>
                    <a:pt x="95" y="64"/>
                  </a:lnTo>
                  <a:lnTo>
                    <a:pt x="136" y="72"/>
                  </a:lnTo>
                  <a:lnTo>
                    <a:pt x="128" y="54"/>
                  </a:lnTo>
                  <a:lnTo>
                    <a:pt x="127" y="36"/>
                  </a:lnTo>
                  <a:lnTo>
                    <a:pt x="129" y="16"/>
                  </a:lnTo>
                  <a:lnTo>
                    <a:pt x="130" y="0"/>
                  </a:lnTo>
                  <a:lnTo>
                    <a:pt x="107" y="10"/>
                  </a:lnTo>
                  <a:lnTo>
                    <a:pt x="83" y="16"/>
                  </a:lnTo>
                  <a:lnTo>
                    <a:pt x="57" y="17"/>
                  </a:lnTo>
                  <a:lnTo>
                    <a:pt x="32" y="13"/>
                  </a:lnTo>
                  <a:lnTo>
                    <a:pt x="0" y="5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</p:grpSp>
    </p:spTree>
    <p:extLst>
      <p:ext uri="{BB962C8B-B14F-4D97-AF65-F5344CB8AC3E}">
        <p14:creationId xmlns:p14="http://schemas.microsoft.com/office/powerpoint/2010/main" val="55822032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Текст 2"/>
          <p:cNvSpPr>
            <a:spLocks noGrp="1"/>
          </p:cNvSpPr>
          <p:nvPr>
            <p:ph type="body" idx="1"/>
          </p:nvPr>
        </p:nvSpPr>
        <p:spPr>
          <a:xfrm>
            <a:off x="1475656" y="1484784"/>
            <a:ext cx="7560840" cy="5112568"/>
          </a:xfrm>
        </p:spPr>
        <p:txBody>
          <a:bodyPr>
            <a:normAutofit fontScale="62500" lnSpcReduction="20000"/>
          </a:bodyPr>
          <a:lstStyle/>
          <a:p>
            <a:pPr algn="just" eaLnBrk="1" hangingPunct="1"/>
            <a:r>
              <a:rPr lang="ro-RO" altLang="ru-RU" sz="2400" dirty="0" smtClean="0"/>
              <a:t>	</a:t>
            </a:r>
            <a:r>
              <a:rPr lang="ro-RO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compoziție</a:t>
            </a:r>
          </a:p>
          <a:p>
            <a:pPr algn="just" eaLnBrk="1" hangingPunct="1"/>
            <a:endParaRPr lang="ro-RO" alt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structură fizică/chimică (</a:t>
            </a:r>
            <a:r>
              <a:rPr lang="ro-RO" alt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ro-RO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activitatea apei, temperatură, umiditate)</a:t>
            </a:r>
          </a:p>
          <a:p>
            <a:pPr algn="just" eaLnBrk="1" hangingPunct="1"/>
            <a:endParaRPr lang="ro-RO" alt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o-RO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caracteristici organoleptice </a:t>
            </a:r>
            <a:r>
              <a:rPr lang="ro-RO" alt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microbiologice</a:t>
            </a:r>
          </a:p>
          <a:p>
            <a:pPr algn="just" eaLnBrk="1" hangingPunct="1"/>
            <a:endParaRPr lang="ro-RO" alt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o-RO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metode de analiză</a:t>
            </a:r>
          </a:p>
          <a:p>
            <a:pPr algn="just" eaLnBrk="1" hangingPunct="1"/>
            <a:endParaRPr lang="ro-RO" alt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o-RO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ambalare</a:t>
            </a:r>
          </a:p>
          <a:p>
            <a:pPr algn="just" eaLnBrk="1" hangingPunct="1"/>
            <a:endParaRPr lang="ro-RO" alt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o-RO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perioadă de valabilitate</a:t>
            </a:r>
          </a:p>
          <a:p>
            <a:pPr algn="just" eaLnBrk="1" hangingPunct="1"/>
            <a:r>
              <a:rPr lang="ro-RO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 eaLnBrk="1" hangingPunct="1"/>
            <a:r>
              <a:rPr lang="ro-RO" alt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o-RO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-condiții de depozitare</a:t>
            </a:r>
          </a:p>
          <a:p>
            <a:pPr algn="just" eaLnBrk="1" hangingPunct="1"/>
            <a:endParaRPr lang="ro-RO" alt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o-RO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metoda de distribuție.</a:t>
            </a:r>
          </a:p>
          <a:p>
            <a:pPr algn="just" eaLnBrk="1" hangingPunct="1"/>
            <a:endParaRPr lang="ro-RO" alt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o-RO" altLang="ru-RU" sz="2400" dirty="0" smtClean="0"/>
          </a:p>
          <a:p>
            <a:pPr algn="just" eaLnBrk="1" hangingPunct="1"/>
            <a:endParaRPr lang="ro-RO" altLang="ru-RU" sz="2400" dirty="0" smtClean="0"/>
          </a:p>
          <a:p>
            <a:pPr algn="just" eaLnBrk="1" hangingPunct="1"/>
            <a:endParaRPr lang="ro-RO" altLang="ru-RU" sz="2400" dirty="0" smtClean="0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-7495" y="404664"/>
            <a:ext cx="9144000" cy="576064"/>
          </a:xfrm>
          <a:ln>
            <a:miter lim="800000"/>
            <a:headEnd/>
            <a:tailEnd/>
          </a:ln>
          <a:extLst/>
        </p:spPr>
        <p:txBody>
          <a:bodyPr>
            <a:noAutofit/>
          </a:bodyPr>
          <a:lstStyle/>
          <a:p>
            <a:pPr algn="ctr">
              <a:defRPr/>
            </a:pPr>
            <a:r>
              <a:rPr lang="ro-RO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o-RO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DESCRIEREA PRODUSULUI / GRUPURILOR DE PRODUSE</a:t>
            </a:r>
            <a:endParaRPr 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27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Текст 2"/>
          <p:cNvSpPr>
            <a:spLocks noGrp="1"/>
          </p:cNvSpPr>
          <p:nvPr>
            <p:ph type="body" idx="1"/>
          </p:nvPr>
        </p:nvSpPr>
        <p:spPr>
          <a:xfrm>
            <a:off x="278255" y="1556792"/>
            <a:ext cx="8572500" cy="2880320"/>
          </a:xfrm>
        </p:spPr>
        <p:txBody>
          <a:bodyPr/>
          <a:lstStyle/>
          <a:p>
            <a:pPr algn="just" eaLnBrk="1" hangingPunct="1"/>
            <a:r>
              <a:rPr lang="ro-RO" altLang="ru-RU" sz="2400" dirty="0" smtClean="0"/>
              <a:t>Bazată pe   -  identificarea </a:t>
            </a:r>
            <a:r>
              <a:rPr lang="ro-RO" altLang="ru-RU" sz="2400" b="1" dirty="0" smtClean="0"/>
              <a:t>utilizării intenționate </a:t>
            </a:r>
            <a:endParaRPr lang="ro-RO" altLang="ru-RU" sz="2400" b="1" dirty="0"/>
          </a:p>
          <a:p>
            <a:pPr algn="just" eaLnBrk="1" hangingPunct="1"/>
            <a:r>
              <a:rPr lang="ro-RO" altLang="ru-RU" sz="2400" dirty="0" smtClean="0"/>
              <a:t>                     - identificarea </a:t>
            </a:r>
            <a:r>
              <a:rPr lang="ro-RO" altLang="ru-RU" sz="2400" b="1" dirty="0" smtClean="0"/>
              <a:t>tipurilor </a:t>
            </a:r>
            <a:r>
              <a:rPr lang="ro-RO" altLang="ru-RU" sz="2400" b="1" dirty="0" smtClean="0"/>
              <a:t>de consumatori </a:t>
            </a:r>
            <a:r>
              <a:rPr lang="ro-RO" altLang="ru-RU" sz="2400" dirty="0" smtClean="0"/>
              <a:t>ținându-se cont de grupurile vulnerabile (bătrâni, copii, bolnavi, cu alergii)</a:t>
            </a:r>
            <a:r>
              <a:rPr lang="en-US" altLang="ru-RU" sz="2400" dirty="0" smtClean="0"/>
              <a:t>,</a:t>
            </a:r>
            <a:r>
              <a:rPr lang="ro-RO" altLang="ru-RU" sz="2400" dirty="0" smtClean="0"/>
              <a:t> </a:t>
            </a:r>
          </a:p>
          <a:p>
            <a:pPr algn="just" eaLnBrk="1" hangingPunct="1"/>
            <a:r>
              <a:rPr lang="ro-RO" altLang="ru-RU" sz="2400" dirty="0"/>
              <a:t>	</a:t>
            </a:r>
            <a:r>
              <a:rPr lang="ro-RO" altLang="ru-RU" sz="2400" dirty="0" smtClean="0"/>
              <a:t>			- </a:t>
            </a:r>
            <a:r>
              <a:rPr lang="ro-RO" altLang="ru-RU" sz="2400" b="1" dirty="0" smtClean="0"/>
              <a:t>modul de pregătire </a:t>
            </a:r>
            <a:r>
              <a:rPr lang="ro-RO" altLang="ru-RU" sz="2400" dirty="0" smtClean="0"/>
              <a:t>înainte de consum etc.</a:t>
            </a:r>
            <a:endParaRPr lang="ro-RO" altLang="ru-RU" sz="2400" b="1" u="sng" dirty="0" smtClean="0"/>
          </a:p>
          <a:p>
            <a:pPr algn="just" eaLnBrk="1" hangingPunct="1"/>
            <a:endParaRPr lang="ro-RO" altLang="ru-RU" sz="2400" dirty="0" smtClean="0"/>
          </a:p>
          <a:p>
            <a:pPr algn="just" eaLnBrk="1" hangingPunct="1"/>
            <a:endParaRPr lang="ro-RO" altLang="ru-RU" sz="2400" dirty="0" smtClean="0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-7495" y="404664"/>
            <a:ext cx="9144000" cy="576064"/>
          </a:xfrm>
          <a:ln>
            <a:miter lim="800000"/>
            <a:headEnd/>
            <a:tailEnd/>
          </a:ln>
          <a:extLst/>
        </p:spPr>
        <p:txBody>
          <a:bodyPr>
            <a:noAutofit/>
          </a:bodyPr>
          <a:lstStyle/>
          <a:p>
            <a:pPr algn="ctr">
              <a:defRPr/>
            </a:pPr>
            <a:r>
              <a:rPr lang="ro-RO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IDENTIFICAREA UTILIZĂRII PRODUSULUI</a:t>
            </a:r>
            <a:endParaRPr 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0"/>
            <a:ext cx="7056784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75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Content Placeholder 2"/>
          <p:cNvSpPr>
            <a:spLocks noGrp="1"/>
          </p:cNvSpPr>
          <p:nvPr>
            <p:ph idx="1"/>
          </p:nvPr>
        </p:nvSpPr>
        <p:spPr>
          <a:xfrm>
            <a:off x="323527" y="1630362"/>
            <a:ext cx="4608835" cy="5227638"/>
          </a:xfrm>
        </p:spPr>
        <p:txBody>
          <a:bodyPr>
            <a:normAutofit fontScale="92500" lnSpcReduction="20000"/>
          </a:bodyPr>
          <a:lstStyle/>
          <a:p>
            <a:pPr algn="ctr">
              <a:buFont typeface="Wingdings 2" panose="05020102010507070707" pitchFamily="18" charset="2"/>
              <a:buNone/>
            </a:pPr>
            <a:r>
              <a:rPr lang="ro-RO" altLang="ro-RO" sz="1400" dirty="0" smtClean="0"/>
              <a:t>	</a:t>
            </a:r>
            <a:r>
              <a:rPr lang="ro-RO" altLang="ro-RO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o-RO" altLang="ro-RO" sz="1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Există trei nivele de apărare pentru a consuma alimentele în </a:t>
            </a:r>
            <a:r>
              <a:rPr lang="ro-RO" altLang="ro-RO" sz="19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sigurantă</a:t>
            </a:r>
            <a:r>
              <a:rPr lang="ro-RO" altLang="ro-RO" sz="1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o-RO" altLang="ro-RO" sz="15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Primul nivel de apărare </a:t>
            </a:r>
            <a:r>
              <a:rPr lang="ro-RO" altLang="ro-RO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Practici corecte în cultura agricolă si creștere a animalelor;</a:t>
            </a:r>
          </a:p>
          <a:p>
            <a:pPr>
              <a:buFont typeface="Wingdings 2" panose="05020102010507070707" pitchFamily="18" charset="2"/>
              <a:buNone/>
            </a:pPr>
            <a:endParaRPr lang="ro-RO" altLang="ro-RO" sz="15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ro-RO" altLang="ro-RO" sz="15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 doilea nivel de apărare </a:t>
            </a:r>
            <a:r>
              <a:rPr lang="ro-RO" altLang="ro-RO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Procesări la pregătirea alimentelor</a:t>
            </a:r>
          </a:p>
          <a:p>
            <a:r>
              <a:rPr lang="ro-RO" altLang="ro-RO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Procesare termică</a:t>
            </a:r>
          </a:p>
          <a:p>
            <a:r>
              <a:rPr lang="ro-RO" altLang="ro-RO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Sterilizare</a:t>
            </a:r>
          </a:p>
          <a:p>
            <a:r>
              <a:rPr lang="ro-RO" altLang="ro-RO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Maturare</a:t>
            </a:r>
          </a:p>
          <a:p>
            <a:endParaRPr lang="ro-RO" altLang="ro-RO" sz="15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o-RO" altLang="ro-RO" sz="15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 treilea nivel de apărare </a:t>
            </a:r>
            <a:r>
              <a:rPr lang="ro-RO" altLang="ro-RO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Manipulare si pregătire a alimentelor în condiții sigure</a:t>
            </a:r>
          </a:p>
          <a:p>
            <a:r>
              <a:rPr lang="ro-RO" altLang="ro-RO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Buna Practică de </a:t>
            </a:r>
            <a:r>
              <a:rPr lang="ro-RO" altLang="ro-RO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o-RO" altLang="ro-RO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roducție:</a:t>
            </a:r>
          </a:p>
          <a:p>
            <a:r>
              <a:rPr lang="ro-RO" altLang="ro-RO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GMP/SSOP                   Instruire a personalului</a:t>
            </a:r>
          </a:p>
          <a:p>
            <a:pPr marL="0" indent="0">
              <a:buNone/>
            </a:pPr>
            <a:r>
              <a:rPr lang="ro-RO" altLang="ro-RO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Proceduri de igienizare</a:t>
            </a:r>
          </a:p>
          <a:p>
            <a:pPr marL="0" indent="0">
              <a:buNone/>
            </a:pPr>
            <a:r>
              <a:rPr lang="ro-RO" altLang="ro-RO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Control al dăunătorilor</a:t>
            </a:r>
          </a:p>
          <a:p>
            <a:pPr marL="0" indent="0">
              <a:buNone/>
            </a:pPr>
            <a:r>
              <a:rPr lang="ro-RO" altLang="ro-RO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Controlul apei si gheții</a:t>
            </a:r>
          </a:p>
          <a:p>
            <a:r>
              <a:rPr lang="ro-RO" altLang="ro-RO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HACCP</a:t>
            </a:r>
          </a:p>
        </p:txBody>
      </p:sp>
      <p:pic>
        <p:nvPicPr>
          <p:cNvPr id="122884" name="Picture 4" descr="http://www.revista-piata.ro/usr/imagini_articoleimage/piata95/infografic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420938"/>
            <a:ext cx="4030662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885" name="Picture 6" descr="http://www.foodtechconnect.com/wp-content/uploads/2010/11/Farm-to-fork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620713"/>
            <a:ext cx="7704137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760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Текст 2"/>
          <p:cNvSpPr>
            <a:spLocks noGrp="1"/>
          </p:cNvSpPr>
          <p:nvPr>
            <p:ph type="body" idx="1"/>
          </p:nvPr>
        </p:nvSpPr>
        <p:spPr>
          <a:xfrm>
            <a:off x="206817" y="1340768"/>
            <a:ext cx="8715375" cy="4896767"/>
          </a:xfrm>
        </p:spPr>
        <p:txBody>
          <a:bodyPr>
            <a:normAutofit/>
          </a:bodyPr>
          <a:lstStyle/>
          <a:p>
            <a:pPr marL="457200" indent="-457200" algn="just" eaLnBrk="1" hangingPunct="1">
              <a:buFont typeface="Wingdings" panose="05000000000000000000" pitchFamily="2" charset="2"/>
              <a:buChar char="Ø"/>
            </a:pPr>
            <a:r>
              <a:rPr lang="ro-RO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diagrama de flux va fi construită de către echipa HACCP, va acoperi toți pașii operaționali</a:t>
            </a:r>
            <a:endParaRPr lang="ro-RO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 eaLnBrk="1" hangingPunct="1">
              <a:buFont typeface="Wingdings" panose="05000000000000000000" pitchFamily="2" charset="2"/>
              <a:buChar char="Ø"/>
            </a:pPr>
            <a:endParaRPr lang="ro-RO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o-RO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diagrama de flux începe de la recepția materiilor prime și a materialelor auxiliare, depozitarea materiilor prime, etapele procesului tehnologic, ambalarea, depozitarea produselor finite și transportul.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en-US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o-RO" altLang="ru-RU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 poate</a:t>
            </a:r>
            <a:r>
              <a:rPr lang="en-US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include detaliile despre proces (timp, temperatura, presiune, timpi “morți” )</a:t>
            </a:r>
          </a:p>
          <a:p>
            <a:pPr algn="just" eaLnBrk="1" hangingPunct="1">
              <a:buFontTx/>
              <a:buNone/>
            </a:pPr>
            <a:endParaRPr lang="ro-RO" altLang="ru-RU" sz="3100" dirty="0" smtClean="0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-7495" y="404664"/>
            <a:ext cx="9144000" cy="576064"/>
          </a:xfrm>
          <a:ln>
            <a:miter lim="800000"/>
            <a:headEnd/>
            <a:tailEnd/>
          </a:ln>
          <a:extLst/>
        </p:spPr>
        <p:txBody>
          <a:bodyPr>
            <a:noAutofit/>
          </a:bodyPr>
          <a:lstStyle/>
          <a:p>
            <a:pPr algn="ctr">
              <a:defRPr/>
            </a:pPr>
            <a:r>
              <a:rPr lang="ro-RO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ELABORAREA DIAGRAMEI DE FLUX</a:t>
            </a:r>
            <a:endParaRPr 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00" cy="6083300"/>
          </a:xfrm>
        </p:spPr>
        <p:txBody>
          <a:bodyPr/>
          <a:lstStyle/>
          <a:p>
            <a:endParaRPr lang="en-US" altLang="ru-RU" dirty="0" smtClean="0"/>
          </a:p>
        </p:txBody>
      </p:sp>
      <p:graphicFrame>
        <p:nvGraphicFramePr>
          <p:cNvPr id="5" name="Diagram 4"/>
          <p:cNvGraphicFramePr/>
          <p:nvPr/>
        </p:nvGraphicFramePr>
        <p:xfrm>
          <a:off x="785786" y="1142984"/>
          <a:ext cx="7500990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77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/>
          </p:cNvSpPr>
          <p:nvPr>
            <p:ph type="body" idx="1"/>
          </p:nvPr>
        </p:nvSpPr>
        <p:spPr>
          <a:xfrm>
            <a:off x="395536" y="1772816"/>
            <a:ext cx="7467600" cy="4525963"/>
          </a:xfrm>
        </p:spPr>
        <p:txBody>
          <a:bodyPr>
            <a:normAutofit lnSpcReduction="10000"/>
          </a:bodyPr>
          <a:lstStyle/>
          <a:p>
            <a:pPr marL="457200" indent="-457200" algn="just" eaLnBrk="1" hangingPunct="1">
              <a:buFont typeface="Wingdings" panose="05000000000000000000" pitchFamily="2" charset="2"/>
              <a:buChar char="Ø"/>
            </a:pPr>
            <a:r>
              <a:rPr lang="ro-RO" altLang="ru-RU" sz="2700" dirty="0" smtClean="0"/>
              <a:t>este o etapă foarte importantă în elaborarea documentelor; </a:t>
            </a:r>
          </a:p>
          <a:p>
            <a:pPr marL="457200" indent="-457200" algn="just" eaLnBrk="1" hangingPunct="1">
              <a:buFont typeface="Wingdings" panose="05000000000000000000" pitchFamily="2" charset="2"/>
              <a:buChar char="Ø"/>
            </a:pPr>
            <a:endParaRPr lang="ro-RO" altLang="ru-RU" sz="2700" dirty="0"/>
          </a:p>
          <a:p>
            <a:pPr marL="457200" indent="-457200" algn="just" eaLnBrk="1" hangingPunct="1">
              <a:buFont typeface="Wingdings" panose="05000000000000000000" pitchFamily="2" charset="2"/>
              <a:buChar char="Ø"/>
            </a:pPr>
            <a:r>
              <a:rPr lang="ro-RO" altLang="ru-RU" sz="2700" dirty="0" smtClean="0"/>
              <a:t>este impusă de corecta analiză a situației reale din teren referitoare la posibilele pericole.</a:t>
            </a:r>
          </a:p>
          <a:p>
            <a:pPr algn="just" eaLnBrk="1" hangingPunct="1"/>
            <a:endParaRPr lang="ro-RO" altLang="ru-RU" sz="2700" dirty="0" smtClean="0"/>
          </a:p>
          <a:p>
            <a:pPr algn="just" eaLnBrk="1" hangingPunct="1">
              <a:buFont typeface="Wingdings 2" panose="05020102010507070707" pitchFamily="18" charset="2"/>
              <a:buNone/>
            </a:pPr>
            <a:r>
              <a:rPr lang="ro-RO" altLang="ru-RU" sz="2700" dirty="0">
                <a:sym typeface="Wingdings" panose="05000000000000000000" pitchFamily="2" charset="2"/>
              </a:rPr>
              <a:t></a:t>
            </a:r>
            <a:r>
              <a:rPr lang="ro-RO" altLang="ru-RU" sz="2700" dirty="0" smtClean="0"/>
              <a:t> diagrama de flux trebuie actualizată la orice modificarea apărută în derularea fluxului tehnologic.</a:t>
            </a:r>
          </a:p>
          <a:p>
            <a:pPr eaLnBrk="1" hangingPunct="1"/>
            <a:endParaRPr lang="en-US" altLang="ru-RU" sz="2600" dirty="0" smtClean="0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9144000" cy="576064"/>
          </a:xfrm>
          <a:ln>
            <a:miter lim="800000"/>
            <a:headEnd/>
            <a:tailEnd/>
          </a:ln>
          <a:extLst/>
        </p:spPr>
        <p:txBody>
          <a:bodyPr>
            <a:noAutofit/>
          </a:bodyPr>
          <a:lstStyle/>
          <a:p>
            <a:pPr algn="ctr">
              <a:defRPr/>
            </a:pPr>
            <a:r>
              <a:rPr lang="ro-RO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VERIFICAREA “PE TEREN ” </a:t>
            </a:r>
            <a:br>
              <a:rPr lang="ro-RO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(ÎN SPAŢIILE DE PRODUCŢIE) A DIAGRAMEI FLUX</a:t>
            </a:r>
            <a:endParaRPr 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reptunghi 1"/>
          <p:cNvSpPr/>
          <p:nvPr/>
        </p:nvSpPr>
        <p:spPr>
          <a:xfrm>
            <a:off x="2555776" y="1044116"/>
            <a:ext cx="2808312" cy="25202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4" name="Dreptunghi 3"/>
          <p:cNvSpPr/>
          <p:nvPr/>
        </p:nvSpPr>
        <p:spPr>
          <a:xfrm>
            <a:off x="2555776" y="4060349"/>
            <a:ext cx="2808312" cy="25202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112" name="Imagine 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960" y="548680"/>
            <a:ext cx="7165194" cy="6525344"/>
          </a:xfrm>
          <a:prstGeom prst="rect">
            <a:avLst/>
          </a:prstGeom>
        </p:spPr>
      </p:pic>
      <p:sp>
        <p:nvSpPr>
          <p:cNvPr id="3" name="CasetăText 2"/>
          <p:cNvSpPr txBox="1"/>
          <p:nvPr/>
        </p:nvSpPr>
        <p:spPr>
          <a:xfrm>
            <a:off x="947643" y="113450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b="1" dirty="0" smtClean="0"/>
              <a:t>EXERCIȚIU 3</a:t>
            </a:r>
            <a:endParaRPr lang="ro-RO" b="1" dirty="0"/>
          </a:p>
        </p:txBody>
      </p:sp>
    </p:spTree>
    <p:extLst>
      <p:ext uri="{BB962C8B-B14F-4D97-AF65-F5344CB8AC3E}">
        <p14:creationId xmlns:p14="http://schemas.microsoft.com/office/powerpoint/2010/main" val="29949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Текст 2"/>
          <p:cNvSpPr>
            <a:spLocks noGrp="1"/>
          </p:cNvSpPr>
          <p:nvPr>
            <p:ph type="body" idx="1"/>
          </p:nvPr>
        </p:nvSpPr>
        <p:spPr>
          <a:xfrm>
            <a:off x="303149" y="1889157"/>
            <a:ext cx="8572500" cy="5000625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 </a:t>
            </a: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Echipa HACCP trebuie să realizeze o listă cu pericolele potențiale (fizic, chimic, biologic) ce pot apărea plecând de la producția primară, procesare și distribuție până la consum.  </a:t>
            </a:r>
          </a:p>
          <a:p>
            <a:pPr algn="just" eaLnBrk="1" hangingPunct="1">
              <a:lnSpc>
                <a:spcPct val="90000"/>
              </a:lnSpc>
            </a:pPr>
            <a:endParaRPr lang="ro-RO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o-RO" altLang="ru-RU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 </a:t>
            </a: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Surse de pericole potențiale:</a:t>
            </a:r>
          </a:p>
          <a:p>
            <a:pPr algn="just" eaLnBrk="1" hangingPunct="1">
              <a:lnSpc>
                <a:spcPct val="90000"/>
              </a:lnSpc>
            </a:pP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materiile prime și ingredientele utilizate;</a:t>
            </a:r>
          </a:p>
          <a:p>
            <a:pPr algn="just" eaLnBrk="1" hangingPunct="1">
              <a:lnSpc>
                <a:spcPct val="90000"/>
              </a:lnSpc>
            </a:pP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modul de păstrare, depozitare;</a:t>
            </a:r>
          </a:p>
          <a:p>
            <a:pPr algn="just" eaLnBrk="1" hangingPunct="1">
              <a:lnSpc>
                <a:spcPct val="90000"/>
              </a:lnSpc>
            </a:pP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mediu/spații de lucru;</a:t>
            </a:r>
          </a:p>
          <a:p>
            <a:pPr algn="just" eaLnBrk="1" hangingPunct="1">
              <a:lnSpc>
                <a:spcPct val="90000"/>
              </a:lnSpc>
            </a:pP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activități desfășurate în fiecare etapă a procesului;</a:t>
            </a:r>
          </a:p>
          <a:p>
            <a:pPr algn="just" eaLnBrk="1" hangingPunct="1">
              <a:lnSpc>
                <a:spcPct val="90000"/>
              </a:lnSpc>
            </a:pP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prezența umană;</a:t>
            </a:r>
          </a:p>
          <a:p>
            <a:pPr algn="just" eaLnBrk="1" hangingPunct="1">
              <a:lnSpc>
                <a:spcPct val="90000"/>
              </a:lnSpc>
              <a:buFontTx/>
              <a:buChar char="-"/>
            </a:pP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etapele procesului și proprietățile produsului.</a:t>
            </a:r>
            <a:endParaRPr lang="en-US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en-US" altLang="ru-RU" dirty="0" smtClean="0"/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ro-RO" altLang="ru-RU" dirty="0" smtClean="0"/>
          </a:p>
        </p:txBody>
      </p:sp>
      <p:sp>
        <p:nvSpPr>
          <p:cNvPr id="2" name="Dreptunghi 1"/>
          <p:cNvSpPr/>
          <p:nvPr/>
        </p:nvSpPr>
        <p:spPr>
          <a:xfrm>
            <a:off x="214312" y="323187"/>
            <a:ext cx="87501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o-RO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IDENTIFICAREA, EVALUAREA ŞI CONTROLUL PERICOLELOR POTENŢIALE ŞI EXISTENTE (PRINCIPIUL 1) </a:t>
            </a:r>
            <a:endParaRPr lang="ro-RO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xfrm>
            <a:off x="1043609" y="274638"/>
            <a:ext cx="6881192" cy="634082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EVALUAREA/ANALIZA PERICOLELOR</a:t>
            </a:r>
          </a:p>
        </p:txBody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>
          <a:xfrm>
            <a:off x="539552" y="1772816"/>
            <a:ext cx="7467600" cy="3625850"/>
          </a:xfrm>
        </p:spPr>
        <p:txBody>
          <a:bodyPr>
            <a:normAutofit fontScale="92500" lnSpcReduction="20000"/>
          </a:bodyPr>
          <a:lstStyle/>
          <a:p>
            <a:pPr algn="just" eaLnBrk="1" hangingPunct="1">
              <a:buFont typeface="Wingdings 2" panose="05020102010507070707" pitchFamily="18" charset="2"/>
              <a:buNone/>
            </a:pPr>
            <a:r>
              <a:rPr lang="en-US" altLang="ru-RU" dirty="0" smtClean="0"/>
              <a:t>	</a:t>
            </a:r>
            <a:r>
              <a:rPr lang="en-US" altLang="ru-RU" dirty="0" smtClean="0">
                <a:sym typeface="Wingdings" panose="05000000000000000000" pitchFamily="2" charset="2"/>
              </a:rPr>
              <a:t></a:t>
            </a:r>
            <a:r>
              <a:rPr lang="ro-RO" altLang="ru-RU" dirty="0" smtClean="0">
                <a:sym typeface="Wingdings" panose="05000000000000000000" pitchFamily="2" charset="2"/>
              </a:rPr>
              <a:t> </a:t>
            </a:r>
            <a:r>
              <a:rPr lang="en-US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toate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pericolele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identificate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analiza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probabilitatea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 </a:t>
            </a:r>
            <a:r>
              <a:rPr lang="en-US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intample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efectul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acestora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asupra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sanatatii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publice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o-RO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 2" panose="05020102010507070707" pitchFamily="18" charset="2"/>
              <a:buNone/>
            </a:pPr>
            <a:endParaRPr lang="ro-RO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</a:t>
            </a: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calitativ       - metoda </a:t>
            </a:r>
            <a:r>
              <a:rPr lang="ro-RO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patratului</a:t>
            </a:r>
            <a:endParaRPr lang="ro-RO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algn="just"/>
            <a:r>
              <a:rPr lang="ro-RO" altLang="ru-RU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                               - metoda scorului</a:t>
            </a:r>
          </a:p>
          <a:p>
            <a:pPr algn="just"/>
            <a:r>
              <a:rPr lang="ro-RO" altLang="ru-RU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	</a:t>
            </a: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				- metoda ISHIKAWA</a:t>
            </a:r>
          </a:p>
          <a:p>
            <a:pPr algn="just"/>
            <a:endParaRPr lang="ro-RO" altLang="ru-RU" sz="2400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algn="just"/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	</a:t>
            </a: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</a:t>
            </a: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cantitativ   - studii detaliate referitoare la posibilitatea de apariție</a:t>
            </a:r>
            <a:endParaRPr lang="en-US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 2" panose="05020102010507070707" pitchFamily="18" charset="2"/>
              <a:buNone/>
            </a:pPr>
            <a:endParaRPr lang="en-US" alt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0338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1378402"/>
              </p:ext>
            </p:extLst>
          </p:nvPr>
        </p:nvGraphicFramePr>
        <p:xfrm>
          <a:off x="307975" y="533400"/>
          <a:ext cx="8836025" cy="542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9" name="Document" r:id="rId4" imgW="7267320" imgH="4505040" progId="WP9Doc">
                  <p:embed/>
                </p:oleObj>
              </mc:Choice>
              <mc:Fallback>
                <p:oleObj name="Document" r:id="rId4" imgW="7267320" imgH="4505040" progId="WP9Doc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975" y="533400"/>
                        <a:ext cx="8836025" cy="542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71694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in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404664"/>
            <a:ext cx="7560840" cy="624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70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ter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260350"/>
            <a:ext cx="6840165" cy="626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879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2"/>
          <p:cNvSpPr>
            <a:spLocks noGrp="1"/>
          </p:cNvSpPr>
          <p:nvPr>
            <p:ph type="title"/>
          </p:nvPr>
        </p:nvSpPr>
        <p:spPr>
          <a:xfrm>
            <a:off x="528638" y="1422103"/>
            <a:ext cx="8229600" cy="566737"/>
          </a:xfrm>
        </p:spPr>
        <p:txBody>
          <a:bodyPr>
            <a:normAutofit fontScale="90000"/>
          </a:bodyPr>
          <a:lstStyle/>
          <a:p>
            <a:pPr algn="just" eaLnBrk="1" hangingPunct="1">
              <a:defRPr/>
            </a:pPr>
            <a:r>
              <a:rPr lang="ro-RO" sz="1600" dirty="0" smtClean="0"/>
              <a:t>	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</a:rPr>
              <a:t>Costurile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</a:rPr>
              <a:t>implementarii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</a:rPr>
              <a:t>programelor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</a:rPr>
              <a:t> de 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</a:rPr>
              <a:t>siguranta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</a:rPr>
              <a:t>alimentara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</a:rPr>
              <a:t>ajung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</a:rPr>
              <a:t> la 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</a:rPr>
              <a:t>aproximativ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</a:rPr>
              <a:t> 3 – 5% din 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</a:rPr>
              <a:t>costul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</a:rPr>
              <a:t>produsului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</a:rPr>
              <a:t> final 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</a:rPr>
              <a:t>expus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</a:rPr>
              <a:t> in 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</a:rPr>
              <a:t>rafturile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accent5">
                    <a:lumMod val="75000"/>
                  </a:schemeClr>
                </a:solidFill>
              </a:rPr>
              <a:t>magazinelor</a:t>
            </a: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</a:rPr>
              <a:t>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o-RO"/>
              <a:t>Vlad Gheorghita</a:t>
            </a:r>
          </a:p>
        </p:txBody>
      </p:sp>
      <p:pic>
        <p:nvPicPr>
          <p:cNvPr id="3077" name="Picture 4" descr="http://www.revista-piata.ro/usr/imagini_articoleimage/piata95/infografic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205038"/>
            <a:ext cx="8207375" cy="42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Title 2"/>
          <p:cNvSpPr txBox="1">
            <a:spLocks/>
          </p:cNvSpPr>
          <p:nvPr/>
        </p:nvSpPr>
        <p:spPr bwMode="auto">
          <a:xfrm>
            <a:off x="528638" y="692944"/>
            <a:ext cx="82296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o-RO" altLang="en-US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LANȚUL ALIMENTAR </a:t>
            </a:r>
            <a:r>
              <a:rPr lang="ro-RO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/>
            <a:r>
              <a:rPr lang="ro-RO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PUNCTE CRITICE DE CONTROL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16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1259632" y="548680"/>
            <a:ext cx="6591985" cy="56235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o-RO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MĂSURI DE CONTROL</a:t>
            </a:r>
            <a:endParaRPr lang="en-US" alt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>
          <a:xfrm>
            <a:off x="1259632" y="1988840"/>
            <a:ext cx="6591985" cy="860400"/>
          </a:xfrm>
        </p:spPr>
        <p:txBody>
          <a:bodyPr>
            <a:noAutofit/>
          </a:bodyPr>
          <a:lstStyle/>
          <a:p>
            <a:pPr algn="just" eaLnBrk="1" hangingPunct="1"/>
            <a:r>
              <a:rPr lang="it-IT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Măsurile de control sunt orice acţiuni şi activităţi care pot fi folosite pentru a preveni sau elimina un pericol pentru siguranţa alimentară sau pentru al reduce la un nivel acceptabil. </a:t>
            </a:r>
            <a:endParaRPr lang="ro-RO" alt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ro-RO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it-IT" alt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it-IT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 mult de o măsură poate fi necesara pentru a controla un anumit pericol şi mai mult de un pericol poate fi controlat printr-o măsură specifică. </a:t>
            </a:r>
            <a:endParaRPr lang="en-US" alt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/>
          <p:cNvSpPr>
            <a:spLocks noGrp="1"/>
          </p:cNvSpPr>
          <p:nvPr>
            <p:ph type="body" idx="1"/>
          </p:nvPr>
        </p:nvSpPr>
        <p:spPr>
          <a:xfrm>
            <a:off x="121086" y="160338"/>
            <a:ext cx="7467600" cy="4204766"/>
          </a:xfrm>
        </p:spPr>
        <p:txBody>
          <a:bodyPr/>
          <a:lstStyle/>
          <a:p>
            <a:pPr algn="ctr" eaLnBrk="1" hangingPunct="1">
              <a:defRPr/>
            </a:pPr>
            <a:r>
              <a:rPr lang="it-IT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CONTROLUL </a:t>
            </a:r>
            <a:r>
              <a:rPr lang="ro-RO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PERICOLELOR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. </a:t>
            </a:r>
            <a:br>
              <a:rPr lang="it-IT" dirty="0" smtClean="0"/>
            </a:br>
            <a:endParaRPr lang="it-IT" dirty="0" smtClean="0"/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it-IT" b="1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3 obiective :</a:t>
            </a:r>
            <a:r>
              <a:rPr lang="it-IT" b="1" dirty="0" smtClean="0"/>
              <a:t> </a:t>
            </a:r>
            <a:endParaRPr lang="ro-RO" b="1" dirty="0" smtClean="0"/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it-IT" b="1" dirty="0" smtClean="0"/>
              <a:t/>
            </a:r>
            <a:br>
              <a:rPr lang="it-IT" b="1" dirty="0" smtClean="0"/>
            </a:br>
            <a:r>
              <a:rPr lang="it-IT" dirty="0" smtClean="0"/>
              <a:t>• Pentru a elimina sau reduce semnificativ </a:t>
            </a:r>
            <a:r>
              <a:rPr lang="ro-RO" dirty="0" smtClean="0"/>
              <a:t>pericolul</a:t>
            </a: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it-IT" dirty="0" smtClean="0"/>
              <a:t> </a:t>
            </a:r>
            <a:br>
              <a:rPr lang="it-IT" dirty="0" smtClean="0"/>
            </a:br>
            <a:r>
              <a:rPr lang="it-IT" dirty="0" smtClean="0"/>
              <a:t>• Pentru a preveni sau a reduce la minimum creştere</a:t>
            </a:r>
            <a:r>
              <a:rPr lang="ro-RO" dirty="0" smtClean="0"/>
              <a:t>a</a:t>
            </a:r>
            <a:r>
              <a:rPr lang="it-IT" dirty="0" smtClean="0"/>
              <a:t> microbiană şi producţia de toxine </a:t>
            </a:r>
            <a:endParaRPr lang="ro-RO" dirty="0" smtClean="0"/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• Pentru a controla contaminarea </a:t>
            </a:r>
            <a:endParaRPr lang="en-US" dirty="0" smtClean="0"/>
          </a:p>
        </p:txBody>
      </p:sp>
      <p:sp>
        <p:nvSpPr>
          <p:cNvPr id="33796" name="AutoShape 5" descr="data:image/jpeg;base64,/9j/4AAQSkZJRgABAQAAAQABAAD/2wCEAAkGBhQQEBAUEBIQFA8QFRYQFBcWExIVFBAWFhQVFhUVFRcXHSceFxkkHRQVIC8gIycpLCwsFR8xNzAqNSgsLCkBCQoKDgwOGg8PGikkHyQpKSwqLDIsKiwsKS0pLSk0NSopLSkpLCwpLC0pKjAwKSovKTAsLCktLCkpLCwsKSwsNP/AABEIAQQAwgMBIgACEQEDEQH/xAAcAAACAgMBAQAAAAAAAAAAAAAABQQHAQMGCAL/xABGEAABAwIBBQkNCAICAwEBAAABAAIDBBEFBhIhMVEHExQ0QVJhc5EVFyIyVHFykpOxs7TSIzNCU2SBgtEWoSTBYrLw8UP/xAAbAQEAAgMBAQAAAAAAAAAAAAAAAQIDBAUGB//EADgRAAIBAwEFBQYEBQUAAAAAAAABAgMEERIFITFBURMyYXHRBhQigZHhFVOhwRY0QlLxI3KCsfD/2gAMAwEAAhEDEQA/AOyyPyMpKqlMs8OfK+eqznF8tzm1czRqdbQAB+ydd7ig8mb7Sb6kbnnEG9fWfOzro3vsgOc73OH+TD2k31I73FB5M32k31J2+sAWrumEAp73FB5M32k31I73FB5M32k31Jt3TCO6YQCnvcUHkzfaTfUjvcUHkzfaTfUm3dMI7phAKe9xQeTN9pN9SO9xQeTN9pN9Sbd0wjumEAp73FB5M32k31I73FB5M32k31Jt3TCO6YQCnvcUHkzfaTfUjvcUHkzfaTfUm3dMI7phAKe9xQeTN9pN9SO9xQeTN9pN9Sbd0wjumEAp73FB5M32k31I73FB5M32k31Jt3TCO6YQCnvcUHkzfaTfUjvcUHkzfaTfUm3dMI7phAKe9xQeTN9pN9SO9xQeTN9pN9Sbd0wvtleCgE3e4oPJm+0m+pYO5zQeTN9pN9S6Jkt19u1ICpMnZncDpPCd9xF+I/ltQvjJ3idJ1EXw2rKgk7nc84g3r6z52dOqySyS7nfEG9fWfOzpniikg3RUjXtaSNJF9ZR3Kj5p9YrZh/3TPRCkICH3Kj5p9Yo7lR80+sVMQgIfcqPmn1ijuVHzT6xUxCAh9yo+afWKO5UfNPrFTEICH3Kj5p9Yo7lR80+sVMQgIfcqPmn1ijuVHzT6xUxCAh9yo+afWKO5UfNPrFTEICH3Kj5p9Yo7lR80+sVMQgIfcqPmn1ijuVHzT6xUxCAh9yY+afWK+mYcwage0qUhAL6aXSRsJH+1PdqSajPhu9I+8pwdSgFRZO8TpOoi+G1ZWMneJ0nURfDasoWO53O+IN6+s+dnTPFOVLNzviDevrPnZ0zxTlUlSVh/3TPRCkKPh/3TPRCkIAQhCAEIQgBCEIAXM5d5cR4VTiR7S+WQ5kUYNi8jSSTyNGi56QOVdHLIGtJcQGtBJJ0AAaSSdi8u7oeVpxKuklBO8M+ygGyMHxrbXHwj5wORCUXTue7qseKPdDJHvNS0F7W52c2Vo15pIBuNFxs07bd4vH+E4nJSzxTQnNlhcHtPSOQ9BFwRsJXqzJrHo66lhqIvFlbcjlY4aHMPSCCP2UIMaIQhSQCEIQAhCEAIQhAJaPx3ekfenB1JPR+O70j704OpAVFk7xOk6iL4bVlYyd4nSdRF8NqyoLHc7nfEG9fWfOzpninKlm53xBvX1nzs6Z4pyqSpKw/7pnohSFHw/wC6Z6IUhACEIQAhCEAIQoeL4pHSwSzzOzYoWl7j0DkG0k2AG0hAV3u35ZcHpxRxOtNVC8ljpZCDYj+ZFvMHKoci8mzX1ccWkRjw5SPwxt1/udAHSVEyix2SuqpqiXx5XXtyMaNDGDoAAH++VXXuZ5K8CpA54tUVFpJNrG28Bn7A3PS4rjbYv/c7dyXee5evyM1KGplW7o2SfAKs7221NPd8WxvOj/iT2ELotxLLHg1SaSV32FUfAvqZNaw8weNHnDdqsHLXJkV9JJFo30faQnY8A2F9h0tPn6F51c10b7HOZIx1tjmOaf8ARBH+li2JtD3uh8XejufqTVhpZ7HCFyu5xleMSomSOI4RH9lOP/MDxrbHDwu0ci6pd4wAhCEAIQhACEIQCWj8d3pH3pwdST0fju9I+9ODqQFRZO8TpOoi+G1ZWMneJ0nURfDasqCx3O53xBvX1nzs6Z4pypZud8Qb19Z87OmeKcqkqSsP+6Z6IUhR8P8AumeiFIQAhCEAIQhACpHd1yxz5G0MTvBjtLPY632uyM+YHOPSW7FaOWuU7cOopZ3WLgMyJp//AKSO8Rvm5T0Ary090lTOSc6Sed9zzpHvd/2SqyeFlko6vcuyV4ZViSRt6ems919T3/gZ06RnHoHSr4SXJHJxtBSRwixePDldz5HWzj5tQHQAnS+WbZv/AHy4bXdW5evzOjShpQKnN2HJXepRVxD7Oc5sttTZLaHfyH+2narjUPF8KZVQSwyi8crS07RscOkGxHmWHZd87O4U+XB+RNSOpFG7mWWJw2ua55tTT2imHIAT4MnnaTfzFy9ONdfVqXkLGsJfSVEsMo8OJxadjhrDh0EWP7q9txXLLhdLwaV16ikAAudMkOph6S3xT/HavrEJqcVJcGc5oshCEK5UEIQgBCEIBLR+O70j704OpJ6Px3ekfenB1ICosneJ0nURfDasrGTvE6TqIvhtWVBY7nc74g3r6z52dM8U5Us3O+IN6+s+dnTPFOVSVJWH/dM9EKQo+H/dM9EKQgBCEIAWFlcTur5Zdz6JwjdaqqbxRW1sFvDk/iDo6XNQFU7sWWPDazeYnXpqQlgsdEkmqR/Ta2aPMdqnbjmSue91ZKPAiJZDflfbwn/xBsOknYuBwPB31lRFBF48rrX5GjW5x6AAT+y9CzSQ4XQk2tBSx6Bou8jUPSc49rl5rb17KnTVvS7893y+5s0Y78vkSMZx6GkYHTvzc45rGgZz5Hc1jRpcf/tCxh9ZPKQ58AhiOoPfeYjkuxozWeYuJXDbm0T8QqKjEarwnsdvMDfww6M52YOSwc0A9JOtWUvF3lGnaPscap83yXgvVmzFuW8g19RMzTFEyVgGlokzJOnNzhmn9yFqwbKGGqzxGSJYzaSJ7cyWI7HMPvFx0pmq/wB1KgdAIcQpiWVNO9sb3D8bHaBnD8QB0aeR1tirZ06VzJUZLEnwfj0a9BJuO80bsGSu/QirjH2kAzZba3RX0O/iT2E7FWOSuUT8Pq4aiO5MZ8Jv5jDoew+cathseRX5kzjjMRo2S5otICyRh0hrhoew7R/04KjMuMmTh9W+MX3p32kJ2sJ1edpuD5ulew2DdyWqzrd6PDy+xr1Y/wBSPUWG4gyohjlidnRStEjDtDhcfupKpfcKyysXUErtd5ack8uuSMf7eP5K6F6s1QQhCAEIQgEtH47vSPvTg6kno/Hd6R96cHUgKiyd4nSdRF8NqysZO8TpOoi+G1ZUFjudzviDevrPnZ0zxTlSzc74g3r6z52dM8U5VJUlYf8AdM9EKQo+H/dM9EKQgBCEIDXNMGNc5xDWtBc4nQGgC5JOxeW8vsrDiVbJNp3lv2cLT+GNpNjba4kuPntyK1N3HLHeYG0UTvtakZ0ttbIb+L53kdjTtVT5EZMnEKtkenem/aTHYwHSL7XHQPOsNarGlB1J8EslorJZG4/krvMBqpB9rUDNjv8Ahivr/kdPmA2o3bK0to4Ixqlmu7pDGE+9w7F2WNY1BQU++TEMjYAxrQNLiB4LGDbYfsAqOy2y7kxNzAY2RwxFxY0aXaRYlzuU2A1Cy8Rs6nXv773yS+FP/CRtzahDSdjuXZU09Lh0/CJAwRTXtrc7fGDNDWjS43Y7sXxiW7h4RFNSgt50rzc9OazV2lVlQ1m9lwc3OikGa9t7ZwvcEHkcDpB94JBtnIqLBd6bm7yZ7eFwrN32/LYO8D1F07+xtqE5XFWnKbk+C4IpGUmsJ4F9Bu4uuOEUrS3lMchBH7OuD5rhMsvMsqarwiV0EgcZXxxZpFnsOdnnOadWhh06lJyup8FDHifg7ZBcf8fNE4cOS0fL6WhU/iFa1wbHEHNgjJLQ6xc4utnSPI0ZxAaLDQAABtOOysbW6lGvTpSg4tPwYlKUdzeSydw6tP8AzIvwje5h0E3a7t8HsXWbo2SvD6R2YL1EF5ItrtHhR/yA7QFTuR2WMmGyufGxj2SANka64JANxmuHinT0q9sm8poa+ESwHVoew+PE7Y4e4jQVz9sUa9pee+QXw7t/r5l6bUo6WecKKsfBLHJG4tlicHtPNc03C9VZIZSsxCjhqGaC8We38uRuh7P2OroIKondXyU4LU7/ABttBVEu0amS63t6AfGH77FI3Gss+B1e8SutTVZDdJ0Ry6mO6AfFP8di9pa3MLmlGrDgzVnHDweiELAKytooCEIQCWj8d3pH3pwdST0fju9I+9ODqQFRZO8TpOoi+G1ZWMneJ0nURfDasqCx3O53xBvX1nzs6Z4pypZud8Qb19Z87OmeKcqkqSsP+6Z6IUhR8P8AumeiFIQAoONYvHSU8s8xtHC0vdtNtTRtJNgBtIU5Ubu55Y75K2hid9nCRJPb8UlrsZ/EG56XDYgK2x/G5K2pmqJfvJnZ1tYaNTWDoAsP2V4bm+SvAaRueLVE9pJNrdHgR/sDp6SVW25Xktwqq36Uf8elIeb6nya2N6bWzj5htV5Z/n/teL9oryU2rWn/AMvT9zboxx8TKfyhp58dxOSGA2pqQmPPN8xljZ79GtznAgDY0bCUwyl3O6TD8PmmDXzTxhlnSOdm3MjWnwGEACxO3XrXVbneGcHoI84fbTl08pFiXOc48o2Cw7dqaZSYYKukqIL6ZWFrb8jxYtv/ACDVpTv6lK4hQp7qcWk8c8cWy+hNNviVDktkQzFaed8WbTzwuDGgF7opLtJ8IOJc3ZcH9lu3PshWy11RHXRuHBACY7kB7i6wu4a2206DpuFv3Na9+H1L4p8xsVUTEHZws2WLV/7FpvqPmXQ7rUksLKWppnvZJG9wc9ryDmuDQDa9nDSB2LuV53Lrzt1LEZr4H04GJacJiDdTyMZFPTvpGPz6x72uYM5wMl2m7b6i7POjoULHdz4YbQtnqS2Wd72x73dwjZnAk+E0hzyLchA866HcsdLUzzVNVNNJMGMDAX3BY8vAObquCx1vSuuix7F45Zd5Gl8FnnOab3OgOYTrA0i45dCvQjdRnC3c01HvPm/AhuO94OUyOyBpsRot8likgmz3tDo3PAzRbNOa8kEaUvp8OnyexCFz3Z9HOd7c8Ahr2E6Q4fhe3Q63YdJVtYZCWRMab52knoLv/gluW+FtqqCpYbXawysJ/A6MFwdfkGh37Erl1buSupUZS1U5PGOmeafgy6j8OeZNymwFldSywPt4Yu13MePEcPMf9ErzdXUb4JXxyAtkicWOGxzTp/8A1el8Lm/49PnXLjFHe2m5zG30qtt2HJe4FbE3SLR1A2ckbz/6n+KxbCuZW1aVtU7re7z+/wD2WqxytSLD3LMse6NC3fHXqae0U212jwJP5AdocuzXlrc9ytOG1scpJ3h/2U42xk+N52mzv2I5V6iilDmhzSC1wDgQbggi4IOxe7NNn2hCEIEtH47vSPvTg6kno/Hd6R96cHUgKiyd4nSdRF8NqysZO8TpOoi+G1ZUFjudzviDevrPnZ0zxTlSzc74g3r6z52dM8U5VJUlYf8AdM9EKQo+H/dM9ELeUAgy5yqbhtFLObGTxImn8crgc0eYWLj0NK8utbJUzfiknnf53SPe7/sldluu5Y8PrTHGb01JeNljoe+9pJO0Zo6G9KbbjeSuc51ZKNDLxwX5Xanv/YHNHnOxaN/dxtKEqsuXDxZkhHU8FhZMZOtoaSOBls5oznu58hsXO7RYdACbZx2f79y+0L5TO5nObnLe85+Z0NKxgXYbhu8xNZ4zWZwba4s0vc5o/YED9lMZHbT/AKuT/sqNidE+QNdFJvc8dyxxBLDe12SNv4TDYdIsCNWnna3dANH4NfSVERGjPjAlgf0tfcWHQdK3YKtdLMMSb4rg/pnevIq8RNWVuQfCZGTwZrJWvMr28kxLWtuDqa+zR0H/AGq0xGulpoaWkqt8vG6Uyxk3McbxvbWjWB4Oc4DV4p5V1eO7tjcwtooXB50b5Lm2b0hgvc+c26CuFwrJyrxOZzo2Pe6R2c+V9wy51uc86D5hcr2WzPeaVLN5iMY8M8V/76mtPDfwjHJbFXyTzRRXG/5mZGHmPfWxBzRCHN0g5jrjaYxtVlZMZKCKTfpY8x2bmtYZHSObpuS45xaNQ8EX8/IKrxbJWrwudj5I3Fsb2vZKy5jdmkEeF+HzGy7HCt2Zl7VMEgZyOY5rnfyabDsK6FWprpupQeU+mMsxpb8Ms13RoP8A9/2tOIUplhmjBDTMxzLn8IeCCewnQubot0SOpObQ0tVUP2lrY429L5CSGhdHhlDILvqXtfM8AWbcRQtGkMjB0npcdJOwWA8XeTdKWqS0vo8ZfyXBeLNqKyS4o7WAFmtGaOgAAAf6XzV0TZo5I5Gh0coLXDaCLFSELhzuZSlqW7/OTLp3HmnKjAH0NVLA+5DTdjvzGHxHdmvpBVxbh+WW/wBOaOV321MM6K50vhvq/gTbzFuxa91XJThdLv0YvUUoLtGt8et7f28YeY7VTmT+NyUVTDUQ+PE4OtyPGpzD0EEj919P2TfK8t1Pmtz8/uaNSGlnrpCg4Li8dXTxTwm8czQ9u0X1g7CDcHpBU5dYwiWj8d3pH3pwdST0fju9I+9ODqQFRZO8TpOoi+G1ZWMneJ0nURfDasqCx3O53xBvX1nzs6Z4pypZud8Qb19Z87OmeKcqkqSsP+6Z6IXG7rmWPAKIsjNqmqvFHbWxtvtJP2BsOlw2LssP+6Z6IVMbueTlVJVx1DIpJKYQtjBY0u3pwc8uDgNIBzgc61uTkQFV4fTCSWNj5GRse4Nc9xs2Mcrj5gr8w3K7DKeGOKKsphHE0MaM/kHKek6z0kqguAyflyeo7+kcCk/Lk9R39Lk7Q2ZC/SU5NJclgzQnoPQ3+fYf5bTeus/57h/ltN6688cCk/Lk9R39I4FJ+XJ6jv6XI/ha2/vl+noZO3keh/8APcP8tpvXWDl3h5FjW0pB5M8WK888Ck/Lk9R39I4FJ+XJ6jv6Ur2Xt1vU5fp6Dt2Xz3fwe+dvuG523Miv25t1Nbl1h4FhW0th/wCYXng0jxrZJ6rv6WODP5j/AFSry9m6Mt0qk3816Eds+iPRBy7w/wAtpdP/AJhQXY5g5OcZMMLtdyyEntLVQvBn8x/qlHBn8x/quSPs3Sh3ak18/sO3fQ9Dx5b4e0WbWUoaOQPaAP2C+v8AO6Dy2m9oF524M/mP9VyODP5j/VcqP2XoN5c5fp6E9uz0V/nVB5bTe0CP86oPLab2gXnXgz+Y/wBVyODP5j/Vd/Sr/C1v/fL9PQduz0V/nNB5bTe0Co7LWhgjq5DRyxS08n2jMxwcI7nwozssdXQQk3Bn8x/quWDA7mu7Culs/ZELGblTm3ningpOprW8tXcLyx3qV1DK7wJiZILnxZLeGz+QFx0tPOV5Ly/uf5KVVTW0zoYpGxxSxyvlLS1kbWPDj4R0E6NDRpN9i9PhdtGFiaj8d3pH3pwdST0fju9I+9ODqUkFRZO8TpOoi+G1ZWMneJ0nURfDasqCx3O53xBvX1nzs6Z4olm53xBvX1nzs6bYjHdSVN+H/dM9EKQtFELRs8wW9AYsiyyhAYsiyyhAYsiyyhAYsiyyhAYsiyyhAYsiyyhAYsiyyhAYsiyyhAYssoQgEtH47vSPvTg6krpYbPd6R96aO1ICosneJ0nURfDasrGTvE6TqIvhtWVBY7nc84g3r6z52dP547pBud8Qb19Z87On1RJZSVIcocNTiPMVG+0/Md2qU+N7hdouD0haeCy80doUA13k/Md2lF5PzHdpX3wWXmjtajgsvNHa1AfF5PzHdpReT8x3aV98Fl5o7Wo4LLzR2tQHxeT8x3aUXk/Md2lffBZeaO1qOCy80drUB8Xk/Md2lF5PzHdpX3wWXmjtas8Fl5o7WoDXeT8x3aUXk/Md2lffBZeaO1qzwWXmjtagNd5PzHdpReT8x3aVs4LLzR2tWOCy80drUB8Xk/Md2lF5PzHdpWzgsvNHa1Y4LLzR2tQHxeT8x3aUXk/Md2lffBZeaO1qOCy80drUB8Xk/Md2lboc/le7tXxwaXmjtatsUEnK0doQEqCKyku1KLBKpTtSkFQ5O8TpOoi+G1ZWMneJ0nURfDasqCx3O53xBvX1nzs6a4i+yVbnfEG9fWfOzpniikqfe/EQMI0GwUXhr9vuW53F2eYKGvA+0N3Xo3WmnNpaVwfmblCKcd6N3DX7fcjhr9vuWlC87+I3X5kvqZ+zj0N3DX7fcjhr9vuWlCfiN1+ZL6js49Dfw1+3/QRwx+09i4TdRqXcHpqeJzmyVlTHEC0kGwOmxHSWdq5ulpzV4E575p2zYbwkeA+2e5vhASXuSLEDWu1bwu6tGNaVeSUpY5vwT49dxilpTxgt/hj9p7EcMftPYqfwzCzFgVTVCeodNUQWIdIS1mbPYFnKDo2pdk3NTOpp3R1Va6ubRzuexzvsmnMLSWm19GcLaVsq2uWpONxJ6Xp4Pj9f1IzHoXjwx+09iOFv2nsVA4Nj0rosPhe9+fFXRv8AGdd0UwY5oJvpF2u9ZO8oMmA3GKanFTV73WB8rzvvhMJMpszRYDwRrBV5WdzTnoncSW5vnwXzI1Rayolx8MftPYjhb9p7FV+FB0WN1UIkkdHDQ5rc5xN82KEBx5M7Re/SuZyAnppJoOEVVaKzfxvbGuvE8DNLc8nTpOdfoWP3a60Ofbywop8Hzz4+BOY5xgvbhr+d7ljhr9vuWlC89+I3X5kvqZuzj0N3DX7fcjhr9vuWlCj8RuvzJfUdnHobuGv2+5SqCoc4m5voS9TMM8Y+ZdbY97cVLyEZzbXn4GOrCKi8I10kvhu9I+8pqdST0fju9I+9ODqX0k0CosneJ0nURfDasrGTvE6TqIvhtWULHc7nfEG9fWfOzpninKlm53xBvX1nzs6Z4pyqSph3F2eYKGpjuLs8wUNfN/af+cX+1fub9v3QQhcVlRlVVxYhBSUbKdzpo98G+h2sZ5IuHAAWZsXDtbWdzPRDGcZ3+BllJRWWdqhV1HulTPwuepEUTainmbAQc4xuzs3SBe/Lqus4nl3Vump4KRlOJn0rKp2+B531zot83qIA6+QDTc+Zb8djXLljdubXHpj1K9qidlpktPXVtFmF8dLAHOfKyRjZGPJuCwXzr+CzSByqBg2RtTT0uMU2bnsqA7g7jJGTKS17bu0+CSMw6bcqkYvl1VMhw9kdO2OvrnFhZKHBsRDwy+abGxJvp1DammRuUdRUPqoayJjKilcG5zA4Ryi5BLb7COTnBdFzvKFqk1HTHG7O/dLvfUx4i5EKPJmcYEaTMHCt7czNz2WuZi4eFfN1dKX4VheJijdRy0tM2EU0kLXiWMyOcWuzAbPI0uIubWTTLLKqppqujp6VsBdV3F5Q+wdn5o0tIsP2Sd26dP3OqJ96hFTTTsp3eM6J2de5Fje4zTy7Fkoe+Tp61GDU5auL3N7g9OfIX97iqD8KkbG3OgEbagb5H4JjmLgR4XheAeS/irq8byemlxigqWMBp4GFr3Z7AWk77+Em58ZuoKNj2WNSJqGlo2Qmqq4mzOdJnZjM5pNgAeh2noChQbo85w6rmdHEKujlbC8WcY3ZzrXAvcfiGvkV5O/q6ajUeDjx5TeM+hHwrcMoMm5xjFXUlg4PLTmJjs9ly7NjFs29x4p025EoyJwjE6AMhNLTGB02+PeZYzIxrswOzc2TkDbjRrXR4zlc6mwplWWNdLJHC4N0hmfK1p8+aLk26LdKS4PlzVR1UUOIxwZtRT8KjdECC0ZjngOBJubMcLchtrWOlK7qUZLRBpLTh5y9HTf4kvSmWChVlhu6FXS7zUGnidQzTmDNY2R0sYFruLgbfi12sS06k9qctHx4nU0z2s4PT0zqm4B3wlrA4i97W0nkXJnse4jLTuzhvj05eZk7RHYIVZYduhV5FPUSwQGhqZjCAwPMsYDrFxN+TTpI05vIrNWtd2NS0aU8b88HnhyLRmpcAUzDPGPmUNTMM8Y+ZbWw/wCep+f7FK3cZoo/Hd6R96cHUk9H47vSPvTg6l9WOcVFk7xOk6iL4bVlYyd4nSdRF8NqyoLHc7nfEG9fWfOzpninKlm53xBvX1nzs6aYky6kqfLuLs8wUNTzGTAwAXNgonB3c13YvnvtHQq1LtOEW1pXBPxN2hJKO81qr8t8KbV47RQue9glgIzmGzxYTHR2dhKtTg7ua7sXyaM3vmaRy5ukfuuZYOvaVHU7OT3NcHz+RkniSxkoymqr5P1sXg3gq2NuAASHFpBdtNw4X2AbFMyrq6d7KeOpjMMkdBDLTVLS68rhEwtiLQLFudnC9/BI1i6ubgGv7MWOvwRp86+ZcNz7B0QcBquwG3muNC7C2jNT1dhPi3z5peHgY9C6opqurpRHgFXWZ+bG9wkeQSc0TAsc7lJLBfpsu8yPyvfiE1ZmtbwOFwZDIA8GS5OvO6BfUNYXVyURcLOZdp1gtuD+xRHRFoAazNaNQDbAfsFp3VeVxScXQkpb8PDwk3nhgtFJPiVVur7z3Qw3hLi2nzXb4WkhwZvmki2m/mXNFzhgtcG53AxVx8HLwA4gl97nl0Zl+lX0+iJ1x387QfesmiNrFmjZm6OxbNvf1aNGFLsZPTjryed24hxTbeSqcYrG0mJ4PUz3bTCljYX2JAIjcDq9NujpSKFpdhOLzWIinqojGToDgJCSR64V4y4fnjNfGHN2FoI7Csih0Bu9+CNQzRYftqUw2hVjGP8AoyysZ48E89OJGhdSoccyihrsFEFMXvmo46Z8ozCA1rAI3EHlAJ7NK1Nq24liNFwXOeIaAxyGxAY7eZWkEnpe0X1ElXG2hIvaO19GhoF18w4bmXzIg2+k5rA2/nsNKRvpU0+zoT5tZz/Vxzu+g0p8WigKfG3QUdLFFUVEVVFUSMmiaXsaGOc05z7W8K/g2vt0Lr8XpjJjmIxsF3voJWNA1kmFoACtE4fpJ3sXdrOYLm2q+1fXAze+Z4W3N09qvPaVVvVGhLOHy5vD6eA0LqU/kpl4aejoqWlaH1jp3xyRubJ4DXPuHaLadP7WN1byw3DQHFwiAedbgwBx85tdbeDu5ruxcnaGu5kpU6Mo8W9zeW/kZIYjxZrUzDPGPmUfgzua7sUvDoiCbgjQsmxbatC9pylBpZ6PoRVknB7yLR+O70j704OpKqSPw3ekfeU1OpfTjnlRZO8TpOoi+G1ZWMneJ0nURfDasqCx3O53xBvX1nzs6fVEd0h3O+IN6+s+cnXSWUlSAZ3tAADdG0H+1p4fLsZ2O/tNDGF87yNigC3h8uxnY7+0cPl2M7Hf2mW8jYjeRsQC3h8uxnY7+0cPl2M7Hf2mW8jYjeRsQC3h8uxnY7+0cPl2M7Hf2mW8jYjeRsQC3h8uxnY7+0cPl2M7Hf2mW8jYjeRsQC3h8uxnY7+0cPl2M7Hf2mW8jYjeRsQC3h8uxnY7+0cPl2M7Hf2mW8jYjeRsQC3h8uxnY7+0cPl2M7Hf2mW8jYjeRsQC3h8uxnY7+0cPl2M7Hf2mW8jYjeRsQC3h8uxnY7+1tirJDrDew/2pu8jYsiIKQR4ItN9qlO1IDUO1ICocneJ0nURfDasrGTvE6TqIvhtWVBY4p+69XUD56eDeN6inqM3OjzneFUSPNzfTpcUd/wBxL9L7E/UhCEB3/cS/S+xP1I7/ALiX6X2J+pCFADv+4l+l9ifqR3/cS/S+xP1IQgDv+4l+l9ifqR3/AHEv0vsT9SEIA7/uJfpfYn6kd/3Ev0vsT9SEIA7/ALiX6X2J+pHf9xL9L7E/UhCAO/7iX6X2J+pHf9xL9L7E/UhCAO/7iX6X2J+pHf8AcS/S+xP1IQgDv+4l+l9ifqR3/cS/S+xP1IQgDv8AuJfpfYn6kd/3Ev0vsT9SEIA7/uJfpfYn6kd/3Ev0vsT9SEIA7/uJfpfYn6kd/wAxL9L7E/UhCEnaZN8So+oh+G1ZQh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anose="020B0604020202020204" pitchFamily="34" charset="0"/>
              <a:buChar char="○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D89A4"/>
              </a:buClr>
              <a:buSzPct val="9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ru-RU" sz="1800"/>
          </a:p>
        </p:txBody>
      </p:sp>
      <p:pic>
        <p:nvPicPr>
          <p:cNvPr id="2" name="I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6158" y="3212976"/>
            <a:ext cx="4572638" cy="34294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/>
          </p:cNvSpPr>
          <p:nvPr>
            <p:ph type="body" idx="1"/>
          </p:nvPr>
        </p:nvSpPr>
        <p:spPr>
          <a:xfrm>
            <a:off x="0" y="214313"/>
            <a:ext cx="9144000" cy="6643687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80000"/>
              </a:lnSpc>
            </a:pPr>
            <a:r>
              <a:rPr lang="it-IT" altLang="ru-RU" sz="2100" dirty="0" smtClean="0"/>
              <a:t> </a:t>
            </a:r>
            <a:r>
              <a:rPr lang="ro-RO" alt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MASURI CONTROL PERICOLE MICROBIOLOGICE</a:t>
            </a:r>
          </a:p>
          <a:p>
            <a:pPr algn="just" eaLnBrk="1" hangingPunct="1">
              <a:lnSpc>
                <a:spcPct val="80000"/>
              </a:lnSpc>
            </a:pPr>
            <a:r>
              <a:rPr lang="it-IT" altLang="ru-RU" sz="2100" b="1" dirty="0" smtClean="0"/>
              <a:t/>
            </a:r>
            <a:br>
              <a:rPr lang="it-IT" altLang="ru-RU" sz="2100" b="1" dirty="0" smtClean="0"/>
            </a:br>
            <a:r>
              <a:rPr lang="it-IT" altLang="ru-RU" sz="2100" dirty="0" smtClean="0"/>
              <a:t>• </a:t>
            </a: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Control temperatura /  timp (reduce proliferarea microorganismelor)</a:t>
            </a:r>
            <a:endParaRPr lang="ro-RO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rocesare termică</a:t>
            </a: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pentru un timp adecvat şi la o temperatură adecvată pentru eliminarea microorganismelor sau a le reduce la niveluri acceptabile </a:t>
            </a:r>
            <a:endParaRPr lang="ro-RO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ăcire şi îngheţare</a:t>
            </a:r>
            <a:endParaRPr lang="ro-RO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ermentare şi / sau  </a:t>
            </a: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modificare </a:t>
            </a: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pH-ul (de exemplu, bacterii lactice producătoare de iaurt inhiba dezvoltarea altor microorganisme care nu tolereaza condiţii acide, şi concurenţă)</a:t>
            </a:r>
            <a:endParaRPr lang="ro-RO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dăugarea de sare sau conservanţi, care la un nivel acceptabil pot inhiba dezvoltarea microorganismelor </a:t>
            </a:r>
            <a:endParaRPr lang="ro-RO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ondiţiile de ambalare (ambalare în vid, de exemplu, poate fi folosita pentru a inhiba microorganismele care au nevoie de aer să crească) </a:t>
            </a:r>
            <a:endParaRPr lang="ro-RO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urăţarea şi dezinfectarea, care pot elimina sau reduce nivelurile de contaminare microbiologică </a:t>
            </a:r>
            <a:endParaRPr lang="ro-RO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ractici de igienă personala, care pot reduce nivelurile de contaminare microbiologică </a:t>
            </a:r>
            <a:endParaRPr lang="en-US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20" name="AutoShape 4" descr="data:image/jpeg;base64,/9j/4AAQSkZJRgABAQAAAQABAAD/2wCEAAkGBhQQEBAUEBIQFA8QFRYQFBcWExIVFBAWFhQVFhUVFRcXHSceFxkkHRQVIC8gIycpLCwsFR8xNzAqNSgsLCkBCQoKDgwOGg8PGikkHyQpKSwqLDIsKiwsKS0pLSk0NSopLSkpLCwpLC0pKjAwKSovKTAsLCktLCkpLCwsKSwsNP/AABEIAQQAwgMBIgACEQEDEQH/xAAcAAACAgMBAQAAAAAAAAAAAAAABQQHAQMGCAL/xABGEAABAwIBBQkNCAICAwEBAAABAAIDBBEFBhIhMVEHExQ0QVJhc5EVFyIyVHFykpOxs7TSIzNCU2SBgtEWoSTBYrLw8UP/xAAbAQEAAgMBAQAAAAAAAAAAAAAAAQIDBAUGB//EADgRAAIBAwEFBQYEBQUAAAAAAAABAgMEERIFITFBURMyYXHRBhQigZHhFVOhwRY0QlLxI3KCsfD/2gAMAwEAAhEDEQA/AOyyPyMpKqlMs8OfK+eqznF8tzm1czRqdbQAB+ydd7ig8mb7Sb6kbnnEG9fWfOzro3vsgOc73OH+TD2k31I73FB5M32k31J2+sAWrumEAp73FB5M32k31I73FB5M32k31Jt3TCO6YQCnvcUHkzfaTfUjvcUHkzfaTfUm3dMI7phAKe9xQeTN9pN9SO9xQeTN9pN9Sbd0wjumEAp73FB5M32k31I73FB5M32k31Jt3TCO6YQCnvcUHkzfaTfUjvcUHkzfaTfUm3dMI7phAKe9xQeTN9pN9SO9xQeTN9pN9Sbd0wjumEAp73FB5M32k31I73FB5M32k31Jt3TCO6YQCnvcUHkzfaTfUjvcUHkzfaTfUm3dMI7phAKe9xQeTN9pN9SO9xQeTN9pN9Sbd0wvtleCgE3e4oPJm+0m+pYO5zQeTN9pN9S6Jkt19u1ICpMnZncDpPCd9xF+I/ltQvjJ3idJ1EXw2rKgk7nc84g3r6z52dOqySyS7nfEG9fWfOzpniikg3RUjXtaSNJF9ZR3Kj5p9YrZh/3TPRCkICH3Kj5p9Yo7lR80+sVMQgIfcqPmn1ijuVHzT6xUxCAh9yo+afWKO5UfNPrFTEICH3Kj5p9Yo7lR80+sVMQgIfcqPmn1ijuVHzT6xUxCAh9yo+afWKO5UfNPrFTEICH3Kj5p9Yo7lR80+sVMQgIfcqPmn1ijuVHzT6xUxCAh9yY+afWK+mYcwage0qUhAL6aXSRsJH+1PdqSajPhu9I+8pwdSgFRZO8TpOoi+G1ZWMneJ0nURfDasoWO53O+IN6+s+dnTPFOVLNzviDevrPnZ0zxTlUlSVh/3TPRCkKPh/3TPRCkIAQhCAEIQgBCEIAXM5d5cR4VTiR7S+WQ5kUYNi8jSSTyNGi56QOVdHLIGtJcQGtBJJ0AAaSSdi8u7oeVpxKuklBO8M+ygGyMHxrbXHwj5wORCUXTue7qseKPdDJHvNS0F7W52c2Vo15pIBuNFxs07bd4vH+E4nJSzxTQnNlhcHtPSOQ9BFwRsJXqzJrHo66lhqIvFlbcjlY4aHMPSCCP2UIMaIQhSQCEIQAhCEAIQhAJaPx3ekfenB1JPR+O70j704OpAVFk7xOk6iL4bVlYyd4nSdRF8NqyoLHc7nfEG9fWfOzpninKlm53xBvX1nzs6Z4pyqSpKw/7pnohSFHw/wC6Z6IUhACEIQAhCEAIQoeL4pHSwSzzOzYoWl7j0DkG0k2AG0hAV3u35ZcHpxRxOtNVC8ljpZCDYj+ZFvMHKoci8mzX1ccWkRjw5SPwxt1/udAHSVEyix2SuqpqiXx5XXtyMaNDGDoAAH++VXXuZ5K8CpA54tUVFpJNrG28Bn7A3PS4rjbYv/c7dyXee5evyM1KGplW7o2SfAKs7221NPd8WxvOj/iT2ELotxLLHg1SaSV32FUfAvqZNaw8weNHnDdqsHLXJkV9JJFo30faQnY8A2F9h0tPn6F51c10b7HOZIx1tjmOaf8ARBH+li2JtD3uh8XejufqTVhpZ7HCFyu5xleMSomSOI4RH9lOP/MDxrbHDwu0ci6pd4wAhCEAIQhACEIQCWj8d3pH3pwdST0fju9I+9ODqQFRZO8TpOoi+G1ZWMneJ0nURfDasqCx3O53xBvX1nzs6Z4pypZud8Qb19Z87OmeKcqkqSsP+6Z6IUhR8P8AumeiFIQAhCEAIQhACpHd1yxz5G0MTvBjtLPY632uyM+YHOPSW7FaOWuU7cOopZ3WLgMyJp//AKSO8Rvm5T0Ary090lTOSc6Sed9zzpHvd/2SqyeFlko6vcuyV4ZViSRt6ems919T3/gZ06RnHoHSr4SXJHJxtBSRwixePDldz5HWzj5tQHQAnS+WbZv/AHy4bXdW5evzOjShpQKnN2HJXepRVxD7Oc5sttTZLaHfyH+2narjUPF8KZVQSwyi8crS07RscOkGxHmWHZd87O4U+XB+RNSOpFG7mWWJw2ua55tTT2imHIAT4MnnaTfzFy9ONdfVqXkLGsJfSVEsMo8OJxadjhrDh0EWP7q9txXLLhdLwaV16ikAAudMkOph6S3xT/HavrEJqcVJcGc5oshCEK5UEIQgBCEIBLR+O70j704OpJ6Px3ekfenB1ICosneJ0nURfDasrGTvE6TqIvhtWVBY7nc74g3r6z52dM8U5Us3O+IN6+s+dnTPFOVSVJWH/dM9EKQo+H/dM9EKQgBCEIAWFlcTur5Zdz6JwjdaqqbxRW1sFvDk/iDo6XNQFU7sWWPDazeYnXpqQlgsdEkmqR/Ta2aPMdqnbjmSue91ZKPAiJZDflfbwn/xBsOknYuBwPB31lRFBF48rrX5GjW5x6AAT+y9CzSQ4XQk2tBSx6Bou8jUPSc49rl5rb17KnTVvS7893y+5s0Y78vkSMZx6GkYHTvzc45rGgZz5Hc1jRpcf/tCxh9ZPKQ58AhiOoPfeYjkuxozWeYuJXDbm0T8QqKjEarwnsdvMDfww6M52YOSwc0A9JOtWUvF3lGnaPscap83yXgvVmzFuW8g19RMzTFEyVgGlokzJOnNzhmn9yFqwbKGGqzxGSJYzaSJ7cyWI7HMPvFx0pmq/wB1KgdAIcQpiWVNO9sb3D8bHaBnD8QB0aeR1tirZ06VzJUZLEnwfj0a9BJuO80bsGSu/QirjH2kAzZba3RX0O/iT2E7FWOSuUT8Pq4aiO5MZ8Jv5jDoew+cathseRX5kzjjMRo2S5otICyRh0hrhoew7R/04KjMuMmTh9W+MX3p32kJ2sJ1edpuD5ulew2DdyWqzrd6PDy+xr1Y/wBSPUWG4gyohjlidnRStEjDtDhcfupKpfcKyysXUErtd5ack8uuSMf7eP5K6F6s1QQhCAEIQgEtH47vSPvTg6kno/Hd6R96cHUgKiyd4nSdRF8NqysZO8TpOoi+G1ZUFjudzviDevrPnZ0zxTlSzc74g3r6z52dM8U5VJUlYf8AdM9EKQo+H/dM9EKQgBCEIDXNMGNc5xDWtBc4nQGgC5JOxeW8vsrDiVbJNp3lv2cLT+GNpNjba4kuPntyK1N3HLHeYG0UTvtakZ0ttbIb+L53kdjTtVT5EZMnEKtkenem/aTHYwHSL7XHQPOsNarGlB1J8EslorJZG4/krvMBqpB9rUDNjv8Ahivr/kdPmA2o3bK0to4Ixqlmu7pDGE+9w7F2WNY1BQU++TEMjYAxrQNLiB4LGDbYfsAqOy2y7kxNzAY2RwxFxY0aXaRYlzuU2A1Cy8Rs6nXv773yS+FP/CRtzahDSdjuXZU09Lh0/CJAwRTXtrc7fGDNDWjS43Y7sXxiW7h4RFNSgt50rzc9OazV2lVlQ1m9lwc3OikGa9t7ZwvcEHkcDpB94JBtnIqLBd6bm7yZ7eFwrN32/LYO8D1F07+xtqE5XFWnKbk+C4IpGUmsJ4F9Bu4uuOEUrS3lMchBH7OuD5rhMsvMsqarwiV0EgcZXxxZpFnsOdnnOadWhh06lJyup8FDHifg7ZBcf8fNE4cOS0fL6WhU/iFa1wbHEHNgjJLQ6xc4utnSPI0ZxAaLDQAABtOOysbW6lGvTpSg4tPwYlKUdzeSydw6tP8AzIvwje5h0E3a7t8HsXWbo2SvD6R2YL1EF5ItrtHhR/yA7QFTuR2WMmGyufGxj2SANka64JANxmuHinT0q9sm8poa+ESwHVoew+PE7Y4e4jQVz9sUa9pee+QXw7t/r5l6bUo6WecKKsfBLHJG4tlicHtPNc03C9VZIZSsxCjhqGaC8We38uRuh7P2OroIKondXyU4LU7/ABttBVEu0amS63t6AfGH77FI3Gss+B1e8SutTVZDdJ0Ry6mO6AfFP8di9pa3MLmlGrDgzVnHDweiELAKytooCEIQCWj8d3pH3pwdST0fju9I+9ODqQFRZO8TpOoi+G1ZWMneJ0nURfDasqCx3O53xBvX1nzs6Z4pypZud8Qb19Z87OmeKcqkqSsP+6Z6IUhR8P8AumeiFIQAoONYvHSU8s8xtHC0vdtNtTRtJNgBtIU5Ubu55Y75K2hid9nCRJPb8UlrsZ/EG56XDYgK2x/G5K2pmqJfvJnZ1tYaNTWDoAsP2V4bm+SvAaRueLVE9pJNrdHgR/sDp6SVW25Xktwqq36Uf8elIeb6nya2N6bWzj5htV5Z/n/teL9oryU2rWn/AMvT9zboxx8TKfyhp58dxOSGA2pqQmPPN8xljZ79GtznAgDY0bCUwyl3O6TD8PmmDXzTxhlnSOdm3MjWnwGEACxO3XrXVbneGcHoI84fbTl08pFiXOc48o2Cw7dqaZSYYKukqIL6ZWFrb8jxYtv/ACDVpTv6lK4hQp7qcWk8c8cWy+hNNviVDktkQzFaed8WbTzwuDGgF7opLtJ8IOJc3ZcH9lu3PshWy11RHXRuHBACY7kB7i6wu4a2206DpuFv3Na9+H1L4p8xsVUTEHZws2WLV/7FpvqPmXQ7rUksLKWppnvZJG9wc9ryDmuDQDa9nDSB2LuV53Lrzt1LEZr4H04GJacJiDdTyMZFPTvpGPz6x72uYM5wMl2m7b6i7POjoULHdz4YbQtnqS2Wd72x73dwjZnAk+E0hzyLchA866HcsdLUzzVNVNNJMGMDAX3BY8vAObquCx1vSuuix7F45Zd5Gl8FnnOab3OgOYTrA0i45dCvQjdRnC3c01HvPm/AhuO94OUyOyBpsRot8likgmz3tDo3PAzRbNOa8kEaUvp8OnyexCFz3Z9HOd7c8Ahr2E6Q4fhe3Q63YdJVtYZCWRMab52knoLv/gluW+FtqqCpYbXawysJ/A6MFwdfkGh37Erl1buSupUZS1U5PGOmeafgy6j8OeZNymwFldSywPt4Yu13MePEcPMf9ErzdXUb4JXxyAtkicWOGxzTp/8A1el8Lm/49PnXLjFHe2m5zG30qtt2HJe4FbE3SLR1A2ckbz/6n+KxbCuZW1aVtU7re7z+/wD2WqxytSLD3LMse6NC3fHXqae0U212jwJP5AdocuzXlrc9ytOG1scpJ3h/2U42xk+N52mzv2I5V6iilDmhzSC1wDgQbggi4IOxe7NNn2hCEIEtH47vSPvTg6kno/Hd6R96cHUgKiyd4nSdRF8NqysZO8TpOoi+G1ZUFjudzviDevrPnZ0zxTlSzc74g3r6z52dM8U5VJUlYf8AdM9EKQo+H/dM9ELeUAgy5yqbhtFLObGTxImn8crgc0eYWLj0NK8utbJUzfiknnf53SPe7/sldluu5Y8PrTHGb01JeNljoe+9pJO0Zo6G9KbbjeSuc51ZKNDLxwX5Xanv/YHNHnOxaN/dxtKEqsuXDxZkhHU8FhZMZOtoaSOBls5oznu58hsXO7RYdACbZx2f79y+0L5TO5nObnLe85+Z0NKxgXYbhu8xNZ4zWZwba4s0vc5o/YED9lMZHbT/AKuT/sqNidE+QNdFJvc8dyxxBLDe12SNv4TDYdIsCNWnna3dANH4NfSVERGjPjAlgf0tfcWHQdK3YKtdLMMSb4rg/pnevIq8RNWVuQfCZGTwZrJWvMr28kxLWtuDqa+zR0H/AGq0xGulpoaWkqt8vG6Uyxk3McbxvbWjWB4Oc4DV4p5V1eO7tjcwtooXB50b5Lm2b0hgvc+c26CuFwrJyrxOZzo2Pe6R2c+V9wy51uc86D5hcr2WzPeaVLN5iMY8M8V/76mtPDfwjHJbFXyTzRRXG/5mZGHmPfWxBzRCHN0g5jrjaYxtVlZMZKCKTfpY8x2bmtYZHSObpuS45xaNQ8EX8/IKrxbJWrwudj5I3Fsb2vZKy5jdmkEeF+HzGy7HCt2Zl7VMEgZyOY5rnfyabDsK6FWprpupQeU+mMsxpb8Ms13RoP8A9/2tOIUplhmjBDTMxzLn8IeCCewnQubot0SOpObQ0tVUP2lrY429L5CSGhdHhlDILvqXtfM8AWbcRQtGkMjB0npcdJOwWA8XeTdKWqS0vo8ZfyXBeLNqKyS4o7WAFmtGaOgAAAf6XzV0TZo5I5Gh0coLXDaCLFSELhzuZSlqW7/OTLp3HmnKjAH0NVLA+5DTdjvzGHxHdmvpBVxbh+WW/wBOaOV321MM6K50vhvq/gTbzFuxa91XJThdLv0YvUUoLtGt8et7f28YeY7VTmT+NyUVTDUQ+PE4OtyPGpzD0EEj919P2TfK8t1Pmtz8/uaNSGlnrpCg4Li8dXTxTwm8czQ9u0X1g7CDcHpBU5dYwiWj8d3pH3pwdST0fju9I+9ODqQFRZO8TpOoi+G1ZWMneJ0nURfDasqCx3O53xBvX1nzs6Z4pypZud8Qb19Z87OmeKcqkqSsP+6Z6IXG7rmWPAKIsjNqmqvFHbWxtvtJP2BsOlw2LssP+6Z6IVMbueTlVJVx1DIpJKYQtjBY0u3pwc8uDgNIBzgc61uTkQFV4fTCSWNj5GRse4Nc9xs2Mcrj5gr8w3K7DKeGOKKsphHE0MaM/kHKek6z0kqguAyflyeo7+kcCk/Lk9R39Lk7Q2ZC/SU5NJclgzQnoPQ3+fYf5bTeus/57h/ltN6688cCk/Lk9R39I4FJ+XJ6jv6XI/ha2/vl+noZO3keh/8APcP8tpvXWDl3h5FjW0pB5M8WK888Ck/Lk9R39I4FJ+XJ6jv6Ur2Xt1vU5fp6Dt2Xz3fwe+dvuG523Miv25t1Nbl1h4FhW0th/wCYXng0jxrZJ6rv6WODP5j/AFSry9m6Mt0qk3816Eds+iPRBy7w/wAtpdP/AJhQXY5g5OcZMMLtdyyEntLVQvBn8x/qlHBn8x/quSPs3Sh3ak18/sO3fQ9Dx5b4e0WbWUoaOQPaAP2C+v8AO6Dy2m9oF524M/mP9VyODP5j/VcqP2XoN5c5fp6E9uz0V/nVB5bTe0CP86oPLab2gXnXgz+Y/wBVyODP5j/Vd/Sr/C1v/fL9PQduz0V/nNB5bTe0Co7LWhgjq5DRyxS08n2jMxwcI7nwozssdXQQk3Bn8x/quWDA7mu7Culs/ZELGblTm3ningpOprW8tXcLyx3qV1DK7wJiZILnxZLeGz+QFx0tPOV5Ly/uf5KVVTW0zoYpGxxSxyvlLS1kbWPDj4R0E6NDRpN9i9PhdtGFiaj8d3pH3pwdST0fju9I+9ODqUkFRZO8TpOoi+G1ZWMneJ0nURfDasqCx3O53xBvX1nzs6Z4olm53xBvX1nzs6bYjHdSVN+H/dM9EKQtFELRs8wW9AYsiyyhAYsiyyhAYsiyyhAYsiyyhAYsiyyhAYsiyyhAYsiyyhAYsiyyhAYssoQgEtH47vSPvTg6krpYbPd6R96aO1ICosneJ0nURfDasrGTvE6TqIvhtWVBY7nc84g3r6z52dP547pBud8Qb19Z87On1RJZSVIcocNTiPMVG+0/Md2qU+N7hdouD0haeCy80doUA13k/Md2lF5PzHdpX3wWXmjtajgsvNHa1AfF5PzHdpReT8x3aV98Fl5o7Wo4LLzR2tQHxeT8x3aUXk/Md2lffBZeaO1qOCy80drUB8Xk/Md2lF5PzHdpX3wWXmjtas8Fl5o7WoDXeT8x3aUXk/Md2lffBZeaO1qzwWXmjtagNd5PzHdpReT8x3aVs4LLzR2tWOCy80drUB8Xk/Md2lF5PzHdpWzgsvNHa1Y4LLzR2tQHxeT8x3aUXk/Md2lffBZeaO1qOCy80drUB8Xk/Md2lboc/le7tXxwaXmjtatsUEnK0doQEqCKyku1KLBKpTtSkFQ5O8TpOoi+G1ZWMneJ0nURfDasqCx3O53xBvX1nzs6a4i+yVbnfEG9fWfOzpniikqfe/EQMI0GwUXhr9vuW53F2eYKGvA+0N3Xo3WmnNpaVwfmblCKcd6N3DX7fcjhr9vuWlC87+I3X5kvqZ+zj0N3DX7fcjhr9vuWlCfiN1+ZL6js49Dfw1+3/QRwx+09i4TdRqXcHpqeJzmyVlTHEC0kGwOmxHSWdq5ulpzV4E575p2zYbwkeA+2e5vhASXuSLEDWu1bwu6tGNaVeSUpY5vwT49dxilpTxgt/hj9p7EcMftPYqfwzCzFgVTVCeodNUQWIdIS1mbPYFnKDo2pdk3NTOpp3R1Va6ubRzuexzvsmnMLSWm19GcLaVsq2uWpONxJ6Xp4Pj9f1IzHoXjwx+09iOFv2nsVA4Nj0rosPhe9+fFXRv8AGdd0UwY5oJvpF2u9ZO8oMmA3GKanFTV73WB8rzvvhMJMpszRYDwRrBV5WdzTnoncSW5vnwXzI1Rayolx8MftPYjhb9p7FV+FB0WN1UIkkdHDQ5rc5xN82KEBx5M7Re/SuZyAnppJoOEVVaKzfxvbGuvE8DNLc8nTpOdfoWP3a60Ofbywop8Hzz4+BOY5xgvbhr+d7ljhr9vuWlC89+I3X5kvqZuzj0N3DX7fcjhr9vuWlCj8RuvzJfUdnHobuGv2+5SqCoc4m5voS9TMM8Y+ZdbY97cVLyEZzbXn4GOrCKi8I10kvhu9I+8pqdST0fju9I+9ODqX0k0CosneJ0nURfDasrGTvE6TqIvhtWULHc7nfEG9fWfOzpninKlm53xBvX1nzs6Z4pyqSph3F2eYKGpjuLs8wUNfN/af+cX+1fub9v3QQhcVlRlVVxYhBSUbKdzpo98G+h2sZ5IuHAAWZsXDtbWdzPRDGcZ3+BllJRWWdqhV1HulTPwuepEUTainmbAQc4xuzs3SBe/Lqus4nl3Vump4KRlOJn0rKp2+B531zot83qIA6+QDTc+Zb8djXLljdubXHpj1K9qidlpktPXVtFmF8dLAHOfKyRjZGPJuCwXzr+CzSByqBg2RtTT0uMU2bnsqA7g7jJGTKS17bu0+CSMw6bcqkYvl1VMhw9kdO2OvrnFhZKHBsRDwy+abGxJvp1DammRuUdRUPqoayJjKilcG5zA4Ryi5BLb7COTnBdFzvKFqk1HTHG7O/dLvfUx4i5EKPJmcYEaTMHCt7czNz2WuZi4eFfN1dKX4VheJijdRy0tM2EU0kLXiWMyOcWuzAbPI0uIubWTTLLKqppqujp6VsBdV3F5Q+wdn5o0tIsP2Sd26dP3OqJ96hFTTTsp3eM6J2de5Fje4zTy7Fkoe+Tp61GDU5auL3N7g9OfIX97iqD8KkbG3OgEbagb5H4JjmLgR4XheAeS/irq8byemlxigqWMBp4GFr3Z7AWk77+Em58ZuoKNj2WNSJqGlo2Qmqq4mzOdJnZjM5pNgAeh2noChQbo85w6rmdHEKujlbC8WcY3ZzrXAvcfiGvkV5O/q6ajUeDjx5TeM+hHwrcMoMm5xjFXUlg4PLTmJjs9ly7NjFs29x4p025EoyJwjE6AMhNLTGB02+PeZYzIxrswOzc2TkDbjRrXR4zlc6mwplWWNdLJHC4N0hmfK1p8+aLk26LdKS4PlzVR1UUOIxwZtRT8KjdECC0ZjngOBJubMcLchtrWOlK7qUZLRBpLTh5y9HTf4kvSmWChVlhu6FXS7zUGnidQzTmDNY2R0sYFruLgbfi12sS06k9qctHx4nU0z2s4PT0zqm4B3wlrA4i97W0nkXJnse4jLTuzhvj05eZk7RHYIVZYduhV5FPUSwQGhqZjCAwPMsYDrFxN+TTpI05vIrNWtd2NS0aU8b88HnhyLRmpcAUzDPGPmUNTMM8Y+ZbWw/wCep+f7FK3cZoo/Hd6R96cHUk9H47vSPvTg6l9WOcVFk7xOk6iL4bVlYyd4nSdRF8NqyoLHc7nfEG9fWfOzpninKlm53xBvX1nzs6aYky6kqfLuLs8wUNTzGTAwAXNgonB3c13YvnvtHQq1LtOEW1pXBPxN2hJKO81qr8t8KbV47RQue9glgIzmGzxYTHR2dhKtTg7ua7sXyaM3vmaRy5ukfuuZYOvaVHU7OT3NcHz+RkniSxkoymqr5P1sXg3gq2NuAASHFpBdtNw4X2AbFMyrq6d7KeOpjMMkdBDLTVLS68rhEwtiLQLFudnC9/BI1i6ubgGv7MWOvwRp86+ZcNz7B0QcBquwG3muNC7C2jNT1dhPi3z5peHgY9C6opqurpRHgFXWZ+bG9wkeQSc0TAsc7lJLBfpsu8yPyvfiE1ZmtbwOFwZDIA8GS5OvO6BfUNYXVyURcLOZdp1gtuD+xRHRFoAazNaNQDbAfsFp3VeVxScXQkpb8PDwk3nhgtFJPiVVur7z3Qw3hLi2nzXb4WkhwZvmki2m/mXNFzhgtcG53AxVx8HLwA4gl97nl0Zl+lX0+iJ1x387QfesmiNrFmjZm6OxbNvf1aNGFLsZPTjryed24hxTbeSqcYrG0mJ4PUz3bTCljYX2JAIjcDq9NujpSKFpdhOLzWIinqojGToDgJCSR64V4y4fnjNfGHN2FoI7Csih0Bu9+CNQzRYftqUw2hVjGP8AoyysZ48E89OJGhdSoccyihrsFEFMXvmo46Z8ozCA1rAI3EHlAJ7NK1Nq24liNFwXOeIaAxyGxAY7eZWkEnpe0X1ElXG2hIvaO19GhoF18w4bmXzIg2+k5rA2/nsNKRvpU0+zoT5tZz/Vxzu+g0p8WigKfG3QUdLFFUVEVVFUSMmiaXsaGOc05z7W8K/g2vt0Lr8XpjJjmIxsF3voJWNA1kmFoACtE4fpJ3sXdrOYLm2q+1fXAze+Z4W3N09qvPaVVvVGhLOHy5vD6eA0LqU/kpl4aejoqWlaH1jp3xyRubJ4DXPuHaLadP7WN1byw3DQHFwiAedbgwBx85tdbeDu5ruxcnaGu5kpU6Mo8W9zeW/kZIYjxZrUzDPGPmUfgzua7sUvDoiCbgjQsmxbatC9pylBpZ6PoRVknB7yLR+O70j704OpKqSPw3ekfeU1OpfTjnlRZO8TpOoi+G1ZWMneJ0nURfDasqCx3O53xBvX1nzs6fVEd0h3O+IN6+s+cnXSWUlSAZ3tAADdG0H+1p4fLsZ2O/tNDGF87yNigC3h8uxnY7+0cPl2M7Hf2mW8jYjeRsQC3h8uxnY7+0cPl2M7Hf2mW8jYjeRsQC3h8uxnY7+0cPl2M7Hf2mW8jYjeRsQC3h8uxnY7+0cPl2M7Hf2mW8jYjeRsQC3h8uxnY7+0cPl2M7Hf2mW8jYjeRsQC3h8uxnY7+0cPl2M7Hf2mW8jYjeRsQC3h8uxnY7+0cPl2M7Hf2mW8jYjeRsQC3h8uxnY7+0cPl2M7Hf2mW8jYjeRsQC3h8uxnY7+1tirJDrDew/2pu8jYsiIKQR4ItN9qlO1IDUO1ICocneJ0nURfDasrGTvE6TqIvhtWVBY4p+69XUD56eDeN6inqM3OjzneFUSPNzfTpcUd/wBxL9L7E/UhCEB3/cS/S+xP1I7/ALiX6X2J+pCFADv+4l+l9ifqR3/cS/S+xP1IQgDv+4l+l9ifqR3/AHEv0vsT9SEIA7/uJfpfYn6kd/3Ev0vsT9SEIA7/ALiX6X2J+pHf9xL9L7E/UhCAO/7iX6X2J+pHf9xL9L7E/UhCAO/7iX6X2J+pHf8AcS/S+xP1IQgDv+4l+l9ifqR3/cS/S+xP1IQgDv8AuJfpfYn6kd/3Ev0vsT9SEIA7/uJfpfYn6kd/3Ev0vsT9SEIA7/uJfpfYn6kd/wAxL9L7E/UhCEnaZN8So+oh+G1ZQh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anose="020B0604020202020204" pitchFamily="34" charset="0"/>
              <a:buChar char="○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D89A4"/>
              </a:buClr>
              <a:buSzPct val="9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ru-RU" sz="1800"/>
          </a:p>
        </p:txBody>
      </p:sp>
      <p:sp>
        <p:nvSpPr>
          <p:cNvPr id="34821" name="AutoShape 6" descr="data:image/jpeg;base64,/9j/4AAQSkZJRgABAQAAAQABAAD/2wCEAAkGBhQQEBAUEBIQFA8QFRYQFBcWExIVFBAWFhQVFhUVFRcXHSceFxkkHRQVIC8gIycpLCwsFR8xNzAqNSgsLCkBCQoKDgwOGg8PGikkHyQpKSwqLDIsKiwsKS0pLSk0NSopLSkpLCwpLC0pKjAwKSovKTAsLCktLCkpLCwsKSwsNP/AABEIAQQAwgMBIgACEQEDEQH/xAAcAAACAgMBAQAAAAAAAAAAAAAABQQHAQMGCAL/xABGEAABAwIBBQkNCAICAwEBAAABAAIDBBEFBhIhMVEHExQ0QVJhc5EVFyIyVHFykpOxs7TSIzNCU2SBgtEWoSTBYrLw8UP/xAAbAQEAAgMBAQAAAAAAAAAAAAAAAQIDBAUGB//EADgRAAIBAwEFBQYEBQUAAAAAAAABAgMEERIFITFBURMyYXHRBhQigZHhFVOhwRY0QlLxI3KCsfD/2gAMAwEAAhEDEQA/AOyyPyMpKqlMs8OfK+eqznF8tzm1czRqdbQAB+ydd7ig8mb7Sb6kbnnEG9fWfOzro3vsgOc73OH+TD2k31I73FB5M32k31J2+sAWrumEAp73FB5M32k31I73FB5M32k31Jt3TCO6YQCnvcUHkzfaTfUjvcUHkzfaTfUm3dMI7phAKe9xQeTN9pN9SO9xQeTN9pN9Sbd0wjumEAp73FB5M32k31I73FB5M32k31Jt3TCO6YQCnvcUHkzfaTfUjvcUHkzfaTfUm3dMI7phAKe9xQeTN9pN9SO9xQeTN9pN9Sbd0wjumEAp73FB5M32k31I73FB5M32k31Jt3TCO6YQCnvcUHkzfaTfUjvcUHkzfaTfUm3dMI7phAKe9xQeTN9pN9SO9xQeTN9pN9Sbd0wvtleCgE3e4oPJm+0m+pYO5zQeTN9pN9S6Jkt19u1ICpMnZncDpPCd9xF+I/ltQvjJ3idJ1EXw2rKgk7nc84g3r6z52dOqySyS7nfEG9fWfOzpniikg3RUjXtaSNJF9ZR3Kj5p9YrZh/3TPRCkICH3Kj5p9Yo7lR80+sVMQgIfcqPmn1ijuVHzT6xUxCAh9yo+afWKO5UfNPrFTEICH3Kj5p9Yo7lR80+sVMQgIfcqPmn1ijuVHzT6xUxCAh9yo+afWKO5UfNPrFTEICH3Kj5p9Yo7lR80+sVMQgIfcqPmn1ijuVHzT6xUxCAh9yY+afWK+mYcwage0qUhAL6aXSRsJH+1PdqSajPhu9I+8pwdSgFRZO8TpOoi+G1ZWMneJ0nURfDasoWO53O+IN6+s+dnTPFOVLNzviDevrPnZ0zxTlUlSVh/3TPRCkKPh/3TPRCkIAQhCAEIQgBCEIAXM5d5cR4VTiR7S+WQ5kUYNi8jSSTyNGi56QOVdHLIGtJcQGtBJJ0AAaSSdi8u7oeVpxKuklBO8M+ygGyMHxrbXHwj5wORCUXTue7qseKPdDJHvNS0F7W52c2Vo15pIBuNFxs07bd4vH+E4nJSzxTQnNlhcHtPSOQ9BFwRsJXqzJrHo66lhqIvFlbcjlY4aHMPSCCP2UIMaIQhSQCEIQAhCEAIQhAJaPx3ekfenB1JPR+O70j704OpAVFk7xOk6iL4bVlYyd4nSdRF8NqyoLHc7nfEG9fWfOzpninKlm53xBvX1nzs6Z4pyqSpKw/7pnohSFHw/wC6Z6IUhACEIQAhCEAIQoeL4pHSwSzzOzYoWl7j0DkG0k2AG0hAV3u35ZcHpxRxOtNVC8ljpZCDYj+ZFvMHKoci8mzX1ccWkRjw5SPwxt1/udAHSVEyix2SuqpqiXx5XXtyMaNDGDoAAH++VXXuZ5K8CpA54tUVFpJNrG28Bn7A3PS4rjbYv/c7dyXee5evyM1KGplW7o2SfAKs7221NPd8WxvOj/iT2ELotxLLHg1SaSV32FUfAvqZNaw8weNHnDdqsHLXJkV9JJFo30faQnY8A2F9h0tPn6F51c10b7HOZIx1tjmOaf8ARBH+li2JtD3uh8XejufqTVhpZ7HCFyu5xleMSomSOI4RH9lOP/MDxrbHDwu0ci6pd4wAhCEAIQhACEIQCWj8d3pH3pwdST0fju9I+9ODqQFRZO8TpOoi+G1ZWMneJ0nURfDasqCx3O53xBvX1nzs6Z4pypZud8Qb19Z87OmeKcqkqSsP+6Z6IUhR8P8AumeiFIQAhCEAIQhACpHd1yxz5G0MTvBjtLPY632uyM+YHOPSW7FaOWuU7cOopZ3WLgMyJp//AKSO8Rvm5T0Ary090lTOSc6Sed9zzpHvd/2SqyeFlko6vcuyV4ZViSRt6ems919T3/gZ06RnHoHSr4SXJHJxtBSRwixePDldz5HWzj5tQHQAnS+WbZv/AHy4bXdW5evzOjShpQKnN2HJXepRVxD7Oc5sttTZLaHfyH+2narjUPF8KZVQSwyi8crS07RscOkGxHmWHZd87O4U+XB+RNSOpFG7mWWJw2ua55tTT2imHIAT4MnnaTfzFy9ONdfVqXkLGsJfSVEsMo8OJxadjhrDh0EWP7q9txXLLhdLwaV16ikAAudMkOph6S3xT/HavrEJqcVJcGc5oshCEK5UEIQgBCEIBLR+O70j704OpJ6Px3ekfenB1ICosneJ0nURfDasrGTvE6TqIvhtWVBY7nc74g3r6z52dM8U5Us3O+IN6+s+dnTPFOVSVJWH/dM9EKQo+H/dM9EKQgBCEIAWFlcTur5Zdz6JwjdaqqbxRW1sFvDk/iDo6XNQFU7sWWPDazeYnXpqQlgsdEkmqR/Ta2aPMdqnbjmSue91ZKPAiJZDflfbwn/xBsOknYuBwPB31lRFBF48rrX5GjW5x6AAT+y9CzSQ4XQk2tBSx6Bou8jUPSc49rl5rb17KnTVvS7893y+5s0Y78vkSMZx6GkYHTvzc45rGgZz5Hc1jRpcf/tCxh9ZPKQ58AhiOoPfeYjkuxozWeYuJXDbm0T8QqKjEarwnsdvMDfww6M52YOSwc0A9JOtWUvF3lGnaPscap83yXgvVmzFuW8g19RMzTFEyVgGlokzJOnNzhmn9yFqwbKGGqzxGSJYzaSJ7cyWI7HMPvFx0pmq/wB1KgdAIcQpiWVNO9sb3D8bHaBnD8QB0aeR1tirZ06VzJUZLEnwfj0a9BJuO80bsGSu/QirjH2kAzZba3RX0O/iT2E7FWOSuUT8Pq4aiO5MZ8Jv5jDoew+cathseRX5kzjjMRo2S5otICyRh0hrhoew7R/04KjMuMmTh9W+MX3p32kJ2sJ1edpuD5ulew2DdyWqzrd6PDy+xr1Y/wBSPUWG4gyohjlidnRStEjDtDhcfupKpfcKyysXUErtd5ack8uuSMf7eP5K6F6s1QQhCAEIQgEtH47vSPvTg6kno/Hd6R96cHUgKiyd4nSdRF8NqysZO8TpOoi+G1ZUFjudzviDevrPnZ0zxTlSzc74g3r6z52dM8U5VJUlYf8AdM9EKQo+H/dM9EKQgBCEIDXNMGNc5xDWtBc4nQGgC5JOxeW8vsrDiVbJNp3lv2cLT+GNpNjba4kuPntyK1N3HLHeYG0UTvtakZ0ttbIb+L53kdjTtVT5EZMnEKtkenem/aTHYwHSL7XHQPOsNarGlB1J8EslorJZG4/krvMBqpB9rUDNjv8Ahivr/kdPmA2o3bK0to4Ixqlmu7pDGE+9w7F2WNY1BQU++TEMjYAxrQNLiB4LGDbYfsAqOy2y7kxNzAY2RwxFxY0aXaRYlzuU2A1Cy8Rs6nXv773yS+FP/CRtzahDSdjuXZU09Lh0/CJAwRTXtrc7fGDNDWjS43Y7sXxiW7h4RFNSgt50rzc9OazV2lVlQ1m9lwc3OikGa9t7ZwvcEHkcDpB94JBtnIqLBd6bm7yZ7eFwrN32/LYO8D1F07+xtqE5XFWnKbk+C4IpGUmsJ4F9Bu4uuOEUrS3lMchBH7OuD5rhMsvMsqarwiV0EgcZXxxZpFnsOdnnOadWhh06lJyup8FDHifg7ZBcf8fNE4cOS0fL6WhU/iFa1wbHEHNgjJLQ6xc4utnSPI0ZxAaLDQAABtOOysbW6lGvTpSg4tPwYlKUdzeSydw6tP8AzIvwje5h0E3a7t8HsXWbo2SvD6R2YL1EF5ItrtHhR/yA7QFTuR2WMmGyufGxj2SANka64JANxmuHinT0q9sm8poa+ESwHVoew+PE7Y4e4jQVz9sUa9pee+QXw7t/r5l6bUo6WecKKsfBLHJG4tlicHtPNc03C9VZIZSsxCjhqGaC8We38uRuh7P2OroIKondXyU4LU7/ABttBVEu0amS63t6AfGH77FI3Gss+B1e8SutTVZDdJ0Ry6mO6AfFP8di9pa3MLmlGrDgzVnHDweiELAKytooCEIQCWj8d3pH3pwdST0fju9I+9ODqQFRZO8TpOoi+G1ZWMneJ0nURfDasqCx3O53xBvX1nzs6Z4pypZud8Qb19Z87OmeKcqkqSsP+6Z6IUhR8P8AumeiFIQAoONYvHSU8s8xtHC0vdtNtTRtJNgBtIU5Ubu55Y75K2hid9nCRJPb8UlrsZ/EG56XDYgK2x/G5K2pmqJfvJnZ1tYaNTWDoAsP2V4bm+SvAaRueLVE9pJNrdHgR/sDp6SVW25Xktwqq36Uf8elIeb6nya2N6bWzj5htV5Z/n/teL9oryU2rWn/AMvT9zboxx8TKfyhp58dxOSGA2pqQmPPN8xljZ79GtznAgDY0bCUwyl3O6TD8PmmDXzTxhlnSOdm3MjWnwGEACxO3XrXVbneGcHoI84fbTl08pFiXOc48o2Cw7dqaZSYYKukqIL6ZWFrb8jxYtv/ACDVpTv6lK4hQp7qcWk8c8cWy+hNNviVDktkQzFaed8WbTzwuDGgF7opLtJ8IOJc3ZcH9lu3PshWy11RHXRuHBACY7kB7i6wu4a2206DpuFv3Na9+H1L4p8xsVUTEHZws2WLV/7FpvqPmXQ7rUksLKWppnvZJG9wc9ryDmuDQDa9nDSB2LuV53Lrzt1LEZr4H04GJacJiDdTyMZFPTvpGPz6x72uYM5wMl2m7b6i7POjoULHdz4YbQtnqS2Wd72x73dwjZnAk+E0hzyLchA866HcsdLUzzVNVNNJMGMDAX3BY8vAObquCx1vSuuix7F45Zd5Gl8FnnOab3OgOYTrA0i45dCvQjdRnC3c01HvPm/AhuO94OUyOyBpsRot8likgmz3tDo3PAzRbNOa8kEaUvp8OnyexCFz3Z9HOd7c8Ahr2E6Q4fhe3Q63YdJVtYZCWRMab52knoLv/gluW+FtqqCpYbXawysJ/A6MFwdfkGh37Erl1buSupUZS1U5PGOmeafgy6j8OeZNymwFldSywPt4Yu13MePEcPMf9ErzdXUb4JXxyAtkicWOGxzTp/8A1el8Lm/49PnXLjFHe2m5zG30qtt2HJe4FbE3SLR1A2ckbz/6n+KxbCuZW1aVtU7re7z+/wD2WqxytSLD3LMse6NC3fHXqae0U212jwJP5AdocuzXlrc9ytOG1scpJ3h/2U42xk+N52mzv2I5V6iilDmhzSC1wDgQbggi4IOxe7NNn2hCEIEtH47vSPvTg6kno/Hd6R96cHUgKiyd4nSdRF8NqysZO8TpOoi+G1ZUFjudzviDevrPnZ0zxTlSzc74g3r6z52dM8U5VJUlYf8AdM9EKQo+H/dM9ELeUAgy5yqbhtFLObGTxImn8crgc0eYWLj0NK8utbJUzfiknnf53SPe7/sldluu5Y8PrTHGb01JeNljoe+9pJO0Zo6G9KbbjeSuc51ZKNDLxwX5Xanv/YHNHnOxaN/dxtKEqsuXDxZkhHU8FhZMZOtoaSOBls5oznu58hsXO7RYdACbZx2f79y+0L5TO5nObnLe85+Z0NKxgXYbhu8xNZ4zWZwba4s0vc5o/YED9lMZHbT/AKuT/sqNidE+QNdFJvc8dyxxBLDe12SNv4TDYdIsCNWnna3dANH4NfSVERGjPjAlgf0tfcWHQdK3YKtdLMMSb4rg/pnevIq8RNWVuQfCZGTwZrJWvMr28kxLWtuDqa+zR0H/AGq0xGulpoaWkqt8vG6Uyxk3McbxvbWjWB4Oc4DV4p5V1eO7tjcwtooXB50b5Lm2b0hgvc+c26CuFwrJyrxOZzo2Pe6R2c+V9wy51uc86D5hcr2WzPeaVLN5iMY8M8V/76mtPDfwjHJbFXyTzRRXG/5mZGHmPfWxBzRCHN0g5jrjaYxtVlZMZKCKTfpY8x2bmtYZHSObpuS45xaNQ8EX8/IKrxbJWrwudj5I3Fsb2vZKy5jdmkEeF+HzGy7HCt2Zl7VMEgZyOY5rnfyabDsK6FWprpupQeU+mMsxpb8Ms13RoP8A9/2tOIUplhmjBDTMxzLn8IeCCewnQubot0SOpObQ0tVUP2lrY429L5CSGhdHhlDILvqXtfM8AWbcRQtGkMjB0npcdJOwWA8XeTdKWqS0vo8ZfyXBeLNqKyS4o7WAFmtGaOgAAAf6XzV0TZo5I5Gh0coLXDaCLFSELhzuZSlqW7/OTLp3HmnKjAH0NVLA+5DTdjvzGHxHdmvpBVxbh+WW/wBOaOV321MM6K50vhvq/gTbzFuxa91XJThdLv0YvUUoLtGt8et7f28YeY7VTmT+NyUVTDUQ+PE4OtyPGpzD0EEj919P2TfK8t1Pmtz8/uaNSGlnrpCg4Li8dXTxTwm8czQ9u0X1g7CDcHpBU5dYwiWj8d3pH3pwdST0fju9I+9ODqQFRZO8TpOoi+G1ZWMneJ0nURfDasqCx3O53xBvX1nzs6Z4pypZud8Qb19Z87OmeKcqkqSsP+6Z6IXG7rmWPAKIsjNqmqvFHbWxtvtJP2BsOlw2LssP+6Z6IVMbueTlVJVx1DIpJKYQtjBY0u3pwc8uDgNIBzgc61uTkQFV4fTCSWNj5GRse4Nc9xs2Mcrj5gr8w3K7DKeGOKKsphHE0MaM/kHKek6z0kqguAyflyeo7+kcCk/Lk9R39Lk7Q2ZC/SU5NJclgzQnoPQ3+fYf5bTeus/57h/ltN6688cCk/Lk9R39I4FJ+XJ6jv6XI/ha2/vl+noZO3keh/8APcP8tpvXWDl3h5FjW0pB5M8WK888Ck/Lk9R39I4FJ+XJ6jv6Ur2Xt1vU5fp6Dt2Xz3fwe+dvuG523Miv25t1Nbl1h4FhW0th/wCYXng0jxrZJ6rv6WODP5j/AFSry9m6Mt0qk3816Eds+iPRBy7w/wAtpdP/AJhQXY5g5OcZMMLtdyyEntLVQvBn8x/qlHBn8x/quSPs3Sh3ak18/sO3fQ9Dx5b4e0WbWUoaOQPaAP2C+v8AO6Dy2m9oF524M/mP9VyODP5j/VcqP2XoN5c5fp6E9uz0V/nVB5bTe0CP86oPLab2gXnXgz+Y/wBVyODP5j/Vd/Sr/C1v/fL9PQduz0V/nNB5bTe0Co7LWhgjq5DRyxS08n2jMxwcI7nwozssdXQQk3Bn8x/quWDA7mu7Culs/ZELGblTm3ningpOprW8tXcLyx3qV1DK7wJiZILnxZLeGz+QFx0tPOV5Ly/uf5KVVTW0zoYpGxxSxyvlLS1kbWPDj4R0E6NDRpN9i9PhdtGFiaj8d3pH3pwdST0fju9I+9ODqUkFRZO8TpOoi+G1ZWMneJ0nURfDasqCx3O53xBvX1nzs6Z4olm53xBvX1nzs6bYjHdSVN+H/dM9EKQtFELRs8wW9AYsiyyhAYsiyyhAYsiyyhAYsiyyhAYsiyyhAYsiyyhAYsiyyhAYsiyyhAYssoQgEtH47vSPvTg6krpYbPd6R96aO1ICosneJ0nURfDasrGTvE6TqIvhtWVBY7nc84g3r6z52dP547pBud8Qb19Z87On1RJZSVIcocNTiPMVG+0/Md2qU+N7hdouD0haeCy80doUA13k/Md2lF5PzHdpX3wWXmjtajgsvNHa1AfF5PzHdpReT8x3aV98Fl5o7Wo4LLzR2tQHxeT8x3aUXk/Md2lffBZeaO1qOCy80drUB8Xk/Md2lF5PzHdpX3wWXmjtas8Fl5o7WoDXeT8x3aUXk/Md2lffBZeaO1qzwWXmjtagNd5PzHdpReT8x3aVs4LLzR2tWOCy80drUB8Xk/Md2lF5PzHdpWzgsvNHa1Y4LLzR2tQHxeT8x3aUXk/Md2lffBZeaO1qOCy80drUB8Xk/Md2lboc/le7tXxwaXmjtatsUEnK0doQEqCKyku1KLBKpTtSkFQ5O8TpOoi+G1ZWMneJ0nURfDasqCx3O53xBvX1nzs6a4i+yVbnfEG9fWfOzpniikqfe/EQMI0GwUXhr9vuW53F2eYKGvA+0N3Xo3WmnNpaVwfmblCKcd6N3DX7fcjhr9vuWlC87+I3X5kvqZ+zj0N3DX7fcjhr9vuWlCfiN1+ZL6js49Dfw1+3/QRwx+09i4TdRqXcHpqeJzmyVlTHEC0kGwOmxHSWdq5ulpzV4E575p2zYbwkeA+2e5vhASXuSLEDWu1bwu6tGNaVeSUpY5vwT49dxilpTxgt/hj9p7EcMftPYqfwzCzFgVTVCeodNUQWIdIS1mbPYFnKDo2pdk3NTOpp3R1Va6ubRzuexzvsmnMLSWm19GcLaVsq2uWpONxJ6Xp4Pj9f1IzHoXjwx+09iOFv2nsVA4Nj0rosPhe9+fFXRv8AGdd0UwY5oJvpF2u9ZO8oMmA3GKanFTV73WB8rzvvhMJMpszRYDwRrBV5WdzTnoncSW5vnwXzI1Rayolx8MftPYjhb9p7FV+FB0WN1UIkkdHDQ5rc5xN82KEBx5M7Re/SuZyAnppJoOEVVaKzfxvbGuvE8DNLc8nTpOdfoWP3a60Ofbywop8Hzz4+BOY5xgvbhr+d7ljhr9vuWlC89+I3X5kvqZuzj0N3DX7fcjhr9vuWlCj8RuvzJfUdnHobuGv2+5SqCoc4m5voS9TMM8Y+ZdbY97cVLyEZzbXn4GOrCKi8I10kvhu9I+8pqdST0fju9I+9ODqX0k0CosneJ0nURfDasrGTvE6TqIvhtWULHc7nfEG9fWfOzpninKlm53xBvX1nzs6Z4pyqSph3F2eYKGpjuLs8wUNfN/af+cX+1fub9v3QQhcVlRlVVxYhBSUbKdzpo98G+h2sZ5IuHAAWZsXDtbWdzPRDGcZ3+BllJRWWdqhV1HulTPwuepEUTainmbAQc4xuzs3SBe/Lqus4nl3Vump4KRlOJn0rKp2+B531zot83qIA6+QDTc+Zb8djXLljdubXHpj1K9qidlpktPXVtFmF8dLAHOfKyRjZGPJuCwXzr+CzSByqBg2RtTT0uMU2bnsqA7g7jJGTKS17bu0+CSMw6bcqkYvl1VMhw9kdO2OvrnFhZKHBsRDwy+abGxJvp1DammRuUdRUPqoayJjKilcG5zA4Ryi5BLb7COTnBdFzvKFqk1HTHG7O/dLvfUx4i5EKPJmcYEaTMHCt7czNz2WuZi4eFfN1dKX4VheJijdRy0tM2EU0kLXiWMyOcWuzAbPI0uIubWTTLLKqppqujp6VsBdV3F5Q+wdn5o0tIsP2Sd26dP3OqJ96hFTTTsp3eM6J2de5Fje4zTy7Fkoe+Tp61GDU5auL3N7g9OfIX97iqD8KkbG3OgEbagb5H4JjmLgR4XheAeS/irq8byemlxigqWMBp4GFr3Z7AWk77+Em58ZuoKNj2WNSJqGlo2Qmqq4mzOdJnZjM5pNgAeh2noChQbo85w6rmdHEKujlbC8WcY3ZzrXAvcfiGvkV5O/q6ajUeDjx5TeM+hHwrcMoMm5xjFXUlg4PLTmJjs9ly7NjFs29x4p025EoyJwjE6AMhNLTGB02+PeZYzIxrswOzc2TkDbjRrXR4zlc6mwplWWNdLJHC4N0hmfK1p8+aLk26LdKS4PlzVR1UUOIxwZtRT8KjdECC0ZjngOBJubMcLchtrWOlK7qUZLRBpLTh5y9HTf4kvSmWChVlhu6FXS7zUGnidQzTmDNY2R0sYFruLgbfi12sS06k9qctHx4nU0z2s4PT0zqm4B3wlrA4i97W0nkXJnse4jLTuzhvj05eZk7RHYIVZYduhV5FPUSwQGhqZjCAwPMsYDrFxN+TTpI05vIrNWtd2NS0aU8b88HnhyLRmpcAUzDPGPmUNTMM8Y+ZbWw/wCep+f7FK3cZoo/Hd6R96cHUk9H47vSPvTg6l9WOcVFk7xOk6iL4bVlYyd4nSdRF8NqyoLHc7nfEG9fWfOzpninKlm53xBvX1nzs6aYky6kqfLuLs8wUNTzGTAwAXNgonB3c13YvnvtHQq1LtOEW1pXBPxN2hJKO81qr8t8KbV47RQue9glgIzmGzxYTHR2dhKtTg7ua7sXyaM3vmaRy5ukfuuZYOvaVHU7OT3NcHz+RkniSxkoymqr5P1sXg3gq2NuAASHFpBdtNw4X2AbFMyrq6d7KeOpjMMkdBDLTVLS68rhEwtiLQLFudnC9/BI1i6ubgGv7MWOvwRp86+ZcNz7B0QcBquwG3muNC7C2jNT1dhPi3z5peHgY9C6opqurpRHgFXWZ+bG9wkeQSc0TAsc7lJLBfpsu8yPyvfiE1ZmtbwOFwZDIA8GS5OvO6BfUNYXVyURcLOZdp1gtuD+xRHRFoAazNaNQDbAfsFp3VeVxScXQkpb8PDwk3nhgtFJPiVVur7z3Qw3hLi2nzXb4WkhwZvmki2m/mXNFzhgtcG53AxVx8HLwA4gl97nl0Zl+lX0+iJ1x387QfesmiNrFmjZm6OxbNvf1aNGFLsZPTjryed24hxTbeSqcYrG0mJ4PUz3bTCljYX2JAIjcDq9NujpSKFpdhOLzWIinqojGToDgJCSR64V4y4fnjNfGHN2FoI7Csih0Bu9+CNQzRYftqUw2hVjGP8AoyysZ48E89OJGhdSoccyihrsFEFMXvmo46Z8ozCA1rAI3EHlAJ7NK1Nq24liNFwXOeIaAxyGxAY7eZWkEnpe0X1ElXG2hIvaO19GhoF18w4bmXzIg2+k5rA2/nsNKRvpU0+zoT5tZz/Vxzu+g0p8WigKfG3QUdLFFUVEVVFUSMmiaXsaGOc05z7W8K/g2vt0Lr8XpjJjmIxsF3voJWNA1kmFoACtE4fpJ3sXdrOYLm2q+1fXAze+Z4W3N09qvPaVVvVGhLOHy5vD6eA0LqU/kpl4aejoqWlaH1jp3xyRubJ4DXPuHaLadP7WN1byw3DQHFwiAedbgwBx85tdbeDu5ruxcnaGu5kpU6Mo8W9zeW/kZIYjxZrUzDPGPmUfgzua7sUvDoiCbgjQsmxbatC9pylBpZ6PoRVknB7yLR+O70j704OpKqSPw3ekfeU1OpfTjnlRZO8TpOoi+G1ZWMneJ0nURfDasqCx3O53xBvX1nzs6fVEd0h3O+IN6+s+cnXSWUlSAZ3tAADdG0H+1p4fLsZ2O/tNDGF87yNigC3h8uxnY7+0cPl2M7Hf2mW8jYjeRsQC3h8uxnY7+0cPl2M7Hf2mW8jYjeRsQC3h8uxnY7+0cPl2M7Hf2mW8jYjeRsQC3h8uxnY7+0cPl2M7Hf2mW8jYjeRsQC3h8uxnY7+0cPl2M7Hf2mW8jYjeRsQC3h8uxnY7+0cPl2M7Hf2mW8jYjeRsQC3h8uxnY7+0cPl2M7Hf2mW8jYjeRsQC3h8uxnY7+0cPl2M7Hf2mW8jYjeRsQC3h8uxnY7+1tirJDrDew/2pu8jYsiIKQR4ItN9qlO1IDUO1ICocneJ0nURfDasrGTvE6TqIvhtWVBY4p+69XUD56eDeN6inqM3OjzneFUSPNzfTpcUd/wBxL9L7E/UhCEB3/cS/S+xP1I7/ALiX6X2J+pCFADv+4l+l9ifqR3/cS/S+xP1IQgDv+4l+l9ifqR3/AHEv0vsT9SEIA7/uJfpfYn6kd/3Ev0vsT9SEIA7/ALiX6X2J+pHf9xL9L7E/UhCAO/7iX6X2J+pHf9xL9L7E/UhCAO/7iX6X2J+pHf8AcS/S+xP1IQgDv+4l+l9ifqR3/cS/S+xP1IQgDv8AuJfpfYn6kd/3Ev0vsT9SEIA7/uJfpfYn6kd/3Ev0vsT9SEIA7/uJfpfYn6kd/wAxL9L7E/UhCEnaZN8So+oh+G1ZQh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anose="020B0604020202020204" pitchFamily="34" charset="0"/>
              <a:buChar char="○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D89A4"/>
              </a:buClr>
              <a:buSzPct val="9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468313" y="476250"/>
            <a:ext cx="7467600" cy="706438"/>
          </a:xfrm>
        </p:spPr>
        <p:txBody>
          <a:bodyPr>
            <a:normAutofit/>
          </a:bodyPr>
          <a:lstStyle/>
          <a:p>
            <a:pPr algn="ctr"/>
            <a:r>
              <a:rPr lang="ro-RO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MASURI CONTROL </a:t>
            </a:r>
            <a:r>
              <a:rPr lang="ro-RO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PERICOLE CHIMICE</a:t>
            </a:r>
            <a:endParaRPr lang="en-US" altLang="ru-RU" sz="2800" dirty="0" smtClean="0">
              <a:solidFill>
                <a:srgbClr val="002060"/>
              </a:solidFill>
            </a:endParaRPr>
          </a:p>
        </p:txBody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>
          <a:xfrm>
            <a:off x="179512" y="1556792"/>
            <a:ext cx="8856984" cy="5040560"/>
          </a:xfrm>
        </p:spPr>
        <p:txBody>
          <a:bodyPr>
            <a:normAutofit lnSpcReduction="10000"/>
          </a:bodyPr>
          <a:lstStyle/>
          <a:p>
            <a:pPr algn="just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it-IT" altLang="ru-RU" sz="2400" dirty="0" smtClean="0"/>
              <a:t>• </a:t>
            </a: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Specificaţii pentru materii prime şi ingrediente şi certificatul furnizorului că nivelurile de substanţe chimice nocive sunt conform legislatiei</a:t>
            </a:r>
            <a:endParaRPr lang="ro-RO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Utilizarea corectă şi controlul aditivilor alimentari şi a nivelurilor acestora</a:t>
            </a:r>
            <a:endParaRPr lang="ro-RO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Separarea corespunzătoare a substanţelor chimice non-alimentare în timpul depozitării şi manipulării</a:t>
            </a:r>
            <a:endParaRPr lang="ro-RO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Controlul contaminarii accidentale de la produse chimice (de exemplu unsori, lubrifianţi, vopsele)</a:t>
            </a:r>
            <a:endParaRPr lang="ro-RO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o-RO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ontrol</a:t>
            </a:r>
            <a:r>
              <a:rPr lang="ro-RO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</a:t>
            </a:r>
            <a:r>
              <a:rPr lang="it-IT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etichetarii, adică verificarea că produsul finit este corect etichetat cu ingredientele şi alergeni cunoscuti </a:t>
            </a:r>
            <a:endParaRPr lang="en-US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/>
          </p:cNvSpPr>
          <p:nvPr>
            <p:ph type="body" idx="1"/>
          </p:nvPr>
        </p:nvSpPr>
        <p:spPr>
          <a:xfrm>
            <a:off x="683568" y="1700808"/>
            <a:ext cx="7482304" cy="4176464"/>
          </a:xfrm>
        </p:spPr>
        <p:txBody>
          <a:bodyPr>
            <a:normAutofit fontScale="47500" lnSpcReduction="20000"/>
          </a:bodyPr>
          <a:lstStyle/>
          <a:p>
            <a:pPr algn="just" eaLnBrk="1" hangingPunct="1">
              <a:buFont typeface="Wingdings 2" panose="05020102010507070707" pitchFamily="18" charset="2"/>
              <a:buNone/>
            </a:pPr>
            <a:r>
              <a:rPr lang="it-IT" altLang="ru-RU" sz="2600" dirty="0" smtClean="0"/>
              <a:t>    </a:t>
            </a:r>
            <a:r>
              <a:rPr lang="it-IT" alt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specificaţii pentru materii prime şi ingrediente şi certificatul furnizorului pt niveluri</a:t>
            </a:r>
            <a:endParaRPr lang="ro-RO" altLang="ru-RU" sz="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 2" panose="05020102010507070707" pitchFamily="18" charset="2"/>
              <a:buNone/>
            </a:pPr>
            <a:endParaRPr lang="it-IT" altLang="ru-RU" sz="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 2" panose="05020102010507070707" pitchFamily="18" charset="2"/>
              <a:buNone/>
            </a:pPr>
            <a:r>
              <a:rPr lang="it-IT" alt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• utilizarea de magneţi, detectoare de metal, dispozitivelor cu Rx, UV </a:t>
            </a:r>
            <a:endParaRPr lang="ro-RO" altLang="ru-RU" sz="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 2" panose="05020102010507070707" pitchFamily="18" charset="2"/>
              <a:buNone/>
            </a:pPr>
            <a:r>
              <a:rPr lang="it-IT" alt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it-IT" alt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alt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it-IT" alt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controlul mediului, şi anume asigurându-se că bunele practici de fabricaţie sunt respectate şi că nici o contaminare fizica nu apare la produsele alimentare prin clădire, instalaţii, suprafeţe de lucru sau echipamente </a:t>
            </a:r>
            <a:endParaRPr lang="en-US" altLang="ru-RU" sz="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>
          <a:xfrm>
            <a:off x="468313" y="476250"/>
            <a:ext cx="7467600" cy="7064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0" kern="1200" cap="none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ro-RO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MĂSURI CONTROL PERICOLE FIZICE</a:t>
            </a:r>
            <a:endParaRPr lang="en-US" altLang="ru-RU" sz="28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839564"/>
              </p:ext>
            </p:extLst>
          </p:nvPr>
        </p:nvGraphicFramePr>
        <p:xfrm>
          <a:off x="251520" y="399589"/>
          <a:ext cx="8568952" cy="65836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48756"/>
                <a:gridCol w="615341"/>
                <a:gridCol w="1291789"/>
                <a:gridCol w="1428484"/>
                <a:gridCol w="664103"/>
                <a:gridCol w="669914"/>
                <a:gridCol w="410206"/>
                <a:gridCol w="2016223"/>
                <a:gridCol w="1224136"/>
              </a:tblGrid>
              <a:tr h="1698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o-RO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ANALIZA PERICOLELOR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SPECIALITATI/AFUMATURI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o-RO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o-RO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727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Nr 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crt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Etapa  proces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Tip 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materie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prima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Pericole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Acţiuni</a:t>
                      </a: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preventive/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Masuri de control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Acţiuni corective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182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Tip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Gravitate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Probabilitate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Clasa 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 risc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72727">
                <a:tc rowSpan="2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Recepţie</a:t>
                      </a: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materie prima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9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Carne de porc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Biologic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rowSpan="2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Aprovizionarea cu materie prima numai din surse autorizate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Declaraţia</a:t>
                      </a: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furnizorului care sa ateste lipsa OMG din produsele furnizate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Verificarea la </a:t>
                      </a:r>
                      <a:r>
                        <a:rPr lang="ro-RO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recepţia</a:t>
                      </a: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materiei prime a temperaturii materiei prime aprovizionate si a stării de igiena a mijlocului de transport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Verificarea documentelor care </a:t>
                      </a:r>
                      <a:r>
                        <a:rPr lang="ro-RO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însoţesc</a:t>
                      </a: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materia prima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Solicitarea </a:t>
                      </a:r>
                      <a:r>
                        <a:rPr lang="ro-RO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Specificaţiilor</a:t>
                      </a: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tehnice pentru carne de la furnizor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Controlul organoleptic al cârnii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Formare  lot si înregistrarea loturilor in </a:t>
                      </a: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Registrul de </a:t>
                      </a:r>
                      <a:r>
                        <a:rPr lang="ro-RO" sz="12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recepţie</a:t>
                      </a: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materie prima  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Evaluare furnizori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Timp  de descărcare după deschiderea </a:t>
                      </a:r>
                      <a:r>
                        <a:rPr lang="ro-RO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uşilor</a:t>
                      </a: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mijlocului de transport  Max 1 oră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Respectare </a:t>
                      </a: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Program de </a:t>
                      </a:r>
                      <a:r>
                        <a:rPr lang="ro-RO" sz="12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curăţenie</a:t>
                      </a: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igienizare</a:t>
                      </a: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rampa si </a:t>
                      </a: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Grafic de </a:t>
                      </a:r>
                      <a:r>
                        <a:rPr lang="ro-RO" sz="12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curăţenie</a:t>
                      </a:r>
                      <a:r>
                        <a:rPr lang="ro-RO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igienizare </a:t>
                      </a:r>
                      <a:r>
                        <a:rPr lang="ro-RO" sz="12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operaţionala</a:t>
                      </a: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Atenţionarea</a:t>
                      </a: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furnizorilor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Testarea (analize fizica-chimice si microbiologice) de cel </a:t>
                      </a:r>
                      <a:r>
                        <a:rPr lang="ro-RO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puţin</a:t>
                      </a: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3 ori consecutiv a materiei prime provenite de la furnizori </a:t>
                      </a:r>
                      <a:r>
                        <a:rPr lang="ro-RO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atenţionaţi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Audit la furnizorii </a:t>
                      </a:r>
                      <a:r>
                        <a:rPr lang="ro-RO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atenţionaţi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Încetarea colaborării cu furnizorul daca nu respecta </a:t>
                      </a:r>
                      <a:r>
                        <a:rPr lang="ro-RO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cerinţele</a:t>
                      </a: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legale si contractuale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Reinstruire personal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72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Salmonella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Mare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7272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Clostridium</a:t>
                      </a: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Mare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7272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Trichinella spiralis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Mare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7272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Yersinia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Medie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7272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E. coli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Medie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7272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Paraziti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Medie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7272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Virusi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Medie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345455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Gene sau proteine modificate genetic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Medie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7272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Carne vita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Listeria 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Mare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7272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Clostridium 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Mare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7272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Salmonella  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Mare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7272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E. coli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Medie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7272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Virusi 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Medie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7272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Paraziti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Medie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345455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Gene sau proteine modificate genetic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Medie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7272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Carne de pasare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Listeria</a:t>
                      </a: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Mare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7272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Clostridium</a:t>
                      </a: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Mare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7272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Salmonella  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Mare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7272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E. coli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Medie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7272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Virusi</a:t>
                      </a: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Medie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172727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Paraziti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Medie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793264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Gene sau proteine modificate genetic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Medie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Mica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75656" y="107202"/>
            <a:ext cx="720084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altLang="ro-RO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EXEMPLU DE ANALIZA A PERICOLELOR</a:t>
            </a:r>
            <a:endParaRPr kumimoji="0" lang="ro-RO" altLang="ro-RO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altLang="ro-RO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31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Текст 2"/>
          <p:cNvSpPr>
            <a:spLocks noGrp="1"/>
          </p:cNvSpPr>
          <p:nvPr>
            <p:ph type="body" idx="1"/>
          </p:nvPr>
        </p:nvSpPr>
        <p:spPr>
          <a:xfrm>
            <a:off x="323528" y="1556793"/>
            <a:ext cx="8572500" cy="2448272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o-RO" altLang="ru-RU" sz="2800" dirty="0" smtClean="0"/>
              <a:t>- se face cu ajutorul analizei arborelui decizional care este un instrument de stabilire a punctelor critice, urmând anumiți pași prin care se reduce în mare parte subiectivismul membrilor echipei HACCP.</a:t>
            </a:r>
          </a:p>
          <a:p>
            <a:pPr algn="just" eaLnBrk="1" hangingPunct="1">
              <a:lnSpc>
                <a:spcPct val="80000"/>
              </a:lnSpc>
            </a:pPr>
            <a:endParaRPr lang="ro-RO" altLang="ru-RU" sz="2800" dirty="0" smtClean="0"/>
          </a:p>
          <a:p>
            <a:pPr algn="just" eaLnBrk="1" hangingPunct="1">
              <a:lnSpc>
                <a:spcPct val="80000"/>
              </a:lnSpc>
            </a:pPr>
            <a:endParaRPr lang="ro-RO" altLang="ru-RU" sz="2800" dirty="0" smtClean="0"/>
          </a:p>
        </p:txBody>
      </p:sp>
      <p:sp>
        <p:nvSpPr>
          <p:cNvPr id="3" name="Rectangle 2"/>
          <p:cNvSpPr>
            <a:spLocks noGrp="1"/>
          </p:cNvSpPr>
          <p:nvPr>
            <p:ph type="title"/>
          </p:nvPr>
        </p:nvSpPr>
        <p:spPr>
          <a:xfrm>
            <a:off x="468312" y="476250"/>
            <a:ext cx="8280151" cy="706438"/>
          </a:xfrm>
        </p:spPr>
        <p:txBody>
          <a:bodyPr>
            <a:noAutofit/>
          </a:bodyPr>
          <a:lstStyle/>
          <a:p>
            <a:pPr algn="ctr"/>
            <a:r>
              <a:rPr lang="ro-RO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DETERMINAREA PUNCTELOR CRITICE DE CONTROL (PCC) (PRINCIPIUL 2)</a:t>
            </a:r>
            <a:endParaRPr lang="en-US" alt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2" y="116632"/>
            <a:ext cx="9129718" cy="6931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reptunghi 4"/>
          <p:cNvSpPr/>
          <p:nvPr/>
        </p:nvSpPr>
        <p:spPr>
          <a:xfrm>
            <a:off x="3995936" y="476672"/>
            <a:ext cx="2088232" cy="43204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Dreptunghi 5"/>
          <p:cNvSpPr/>
          <p:nvPr/>
        </p:nvSpPr>
        <p:spPr>
          <a:xfrm>
            <a:off x="2843808" y="2348880"/>
            <a:ext cx="936104" cy="136815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7" name="Dreptunghi 6"/>
          <p:cNvSpPr/>
          <p:nvPr/>
        </p:nvSpPr>
        <p:spPr>
          <a:xfrm>
            <a:off x="5292080" y="2348880"/>
            <a:ext cx="792088" cy="136815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4" name="Dreptunghi 3"/>
          <p:cNvSpPr/>
          <p:nvPr/>
        </p:nvSpPr>
        <p:spPr>
          <a:xfrm>
            <a:off x="1403648" y="188640"/>
            <a:ext cx="76328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o-RO" dirty="0" smtClean="0"/>
          </a:p>
          <a:p>
            <a:pPr algn="ctr"/>
            <a:r>
              <a:rPr lang="ro-RO" b="1" dirty="0" smtClean="0">
                <a:solidFill>
                  <a:schemeClr val="accent1">
                    <a:lumMod val="50000"/>
                  </a:schemeClr>
                </a:solidFill>
              </a:rPr>
              <a:t>PCC </a:t>
            </a:r>
            <a:r>
              <a:rPr lang="ro-RO" b="1" dirty="0">
                <a:solidFill>
                  <a:schemeClr val="accent1">
                    <a:lumMod val="50000"/>
                  </a:schemeClr>
                </a:solidFill>
              </a:rPr>
              <a:t>sau PC(PA)?</a:t>
            </a:r>
          </a:p>
          <a:p>
            <a:endParaRPr lang="ro-RO" dirty="0"/>
          </a:p>
          <a:p>
            <a:endParaRPr lang="ro-RO" dirty="0"/>
          </a:p>
          <a:p>
            <a:endParaRPr lang="ro-RO" dirty="0"/>
          </a:p>
          <a:p>
            <a:r>
              <a:rPr lang="ro-RO" dirty="0"/>
              <a:t>Dacă etapa iese sub control, este posibil ca acest lucru să pună în pericol sănătatea sau </a:t>
            </a:r>
            <a:r>
              <a:rPr lang="ro-RO" dirty="0" smtClean="0"/>
              <a:t>viața </a:t>
            </a:r>
            <a:r>
              <a:rPr lang="ro-RO" dirty="0"/>
              <a:t>consumatorului?</a:t>
            </a:r>
          </a:p>
          <a:p>
            <a:endParaRPr lang="ro-RO" dirty="0"/>
          </a:p>
          <a:p>
            <a:r>
              <a:rPr lang="ro-RO" dirty="0"/>
              <a:t>	</a:t>
            </a:r>
            <a:r>
              <a:rPr lang="ro-RO" dirty="0" smtClean="0"/>
              <a:t>           NU                                DA</a:t>
            </a:r>
            <a:endParaRPr lang="ro-RO" dirty="0"/>
          </a:p>
          <a:p>
            <a:r>
              <a:rPr lang="ro-RO" dirty="0"/>
              <a:t>	</a:t>
            </a:r>
          </a:p>
          <a:p>
            <a:r>
              <a:rPr lang="ro-RO" dirty="0" smtClean="0"/>
              <a:t>                    </a:t>
            </a:r>
            <a:endParaRPr lang="ro-RO" dirty="0"/>
          </a:p>
          <a:p>
            <a:r>
              <a:rPr lang="ro-RO" dirty="0"/>
              <a:t>                         </a:t>
            </a:r>
            <a:r>
              <a:rPr lang="ro-RO" dirty="0" smtClean="0"/>
              <a:t> PA                               PCC</a:t>
            </a:r>
            <a:endParaRPr lang="ro-RO" dirty="0"/>
          </a:p>
        </p:txBody>
      </p:sp>
      <p:pic>
        <p:nvPicPr>
          <p:cNvPr id="8" name="I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3892992"/>
            <a:ext cx="4572638" cy="284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29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ine 8" descr="Decupare e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233392" cy="2520280"/>
          </a:xfrm>
          <a:prstGeom prst="rect">
            <a:avLst/>
          </a:prstGeom>
        </p:spPr>
      </p:pic>
      <p:pic>
        <p:nvPicPr>
          <p:cNvPr id="10" name="Imagine 9" descr="Decupare ecra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15" y="3457797"/>
            <a:ext cx="8862077" cy="374454"/>
          </a:xfrm>
          <a:prstGeom prst="rect">
            <a:avLst/>
          </a:prstGeom>
        </p:spPr>
      </p:pic>
      <p:pic>
        <p:nvPicPr>
          <p:cNvPr id="11" name="Imagine 10" descr="Decupare ecra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7" y="4077072"/>
            <a:ext cx="8844765" cy="360040"/>
          </a:xfrm>
          <a:prstGeom prst="rect">
            <a:avLst/>
          </a:prstGeom>
        </p:spPr>
      </p:pic>
      <p:sp>
        <p:nvSpPr>
          <p:cNvPr id="5" name="Rectangle 2"/>
          <p:cNvSpPr>
            <a:spLocks noGrp="1"/>
          </p:cNvSpPr>
          <p:nvPr>
            <p:ph type="title"/>
          </p:nvPr>
        </p:nvSpPr>
        <p:spPr>
          <a:xfrm>
            <a:off x="111867" y="5204495"/>
            <a:ext cx="8822182" cy="706438"/>
          </a:xfrm>
        </p:spPr>
        <p:txBody>
          <a:bodyPr>
            <a:noAutofit/>
          </a:bodyPr>
          <a:lstStyle/>
          <a:p>
            <a:pPr algn="ctr"/>
            <a:r>
              <a:rPr lang="ro-RO" alt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ESTE CORECT ?</a:t>
            </a:r>
            <a:endParaRPr lang="en-US" altLang="ru-RU" sz="28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Dreptunghi 1"/>
          <p:cNvSpPr/>
          <p:nvPr/>
        </p:nvSpPr>
        <p:spPr>
          <a:xfrm>
            <a:off x="1547664" y="3284984"/>
            <a:ext cx="648072" cy="2340646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61062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914400" y="1676400"/>
            <a:ext cx="7750175" cy="1123950"/>
            <a:chOff x="568" y="1008"/>
            <a:chExt cx="5288" cy="432"/>
          </a:xfrm>
        </p:grpSpPr>
        <p:sp>
          <p:nvSpPr>
            <p:cNvPr id="99350" name="Text Box 3"/>
            <p:cNvSpPr txBox="1">
              <a:spLocks noChangeArrowheads="1"/>
            </p:cNvSpPr>
            <p:nvPr/>
          </p:nvSpPr>
          <p:spPr bwMode="auto">
            <a:xfrm>
              <a:off x="568" y="1133"/>
              <a:ext cx="126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fr-FR" altLang="en-US" sz="1600" b="1">
                <a:solidFill>
                  <a:schemeClr val="bg2"/>
                </a:solidFill>
                <a:latin typeface="Verdana" panose="020B060403050404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99351" name="AutoShape 4"/>
            <p:cNvSpPr>
              <a:spLocks noChangeArrowheads="1"/>
            </p:cNvSpPr>
            <p:nvPr/>
          </p:nvSpPr>
          <p:spPr bwMode="auto">
            <a:xfrm>
              <a:off x="804" y="1008"/>
              <a:ext cx="5052" cy="192"/>
            </a:xfrm>
            <a:prstGeom prst="bevel">
              <a:avLst>
                <a:gd name="adj" fmla="val 12500"/>
              </a:avLst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ro-RO" altLang="en-US" sz="1600" b="1"/>
                <a:t>SNCU    Reg 1069/2009 - </a:t>
              </a:r>
              <a:r>
                <a:rPr lang="ro-RO" altLang="ro-RO" sz="1600" b="1">
                  <a:solidFill>
                    <a:srgbClr val="FF0000"/>
                  </a:solidFill>
                </a:rPr>
                <a:t>Hotărîrea Guvernului nr. 315 din 26.04.2010</a:t>
              </a:r>
              <a:endParaRPr lang="fr-FR" altLang="en-US" sz="1600" b="1">
                <a:solidFill>
                  <a:srgbClr val="FF0000"/>
                </a:solidFill>
              </a:endParaRPr>
            </a:p>
          </p:txBody>
        </p:sp>
        <p:sp>
          <p:nvSpPr>
            <p:cNvPr id="99352" name="AutoShape 5" descr="20 %"/>
            <p:cNvSpPr>
              <a:spLocks noChangeArrowheads="1"/>
            </p:cNvSpPr>
            <p:nvPr/>
          </p:nvSpPr>
          <p:spPr bwMode="auto">
            <a:xfrm>
              <a:off x="804" y="1248"/>
              <a:ext cx="5052" cy="192"/>
            </a:xfrm>
            <a:prstGeom prst="bevel">
              <a:avLst>
                <a:gd name="adj" fmla="val 12500"/>
              </a:avLst>
            </a:prstGeom>
            <a:pattFill prst="pct20">
              <a:fgClr>
                <a:srgbClr val="FF00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r-FR" altLang="en-US" sz="1600" b="1">
                  <a:ea typeface="MS PGothic" panose="020B0600070205080204" pitchFamily="34" charset="-128"/>
                </a:rPr>
                <a:t>Criteriile microbiologice : 2073/2005</a:t>
              </a:r>
              <a:r>
                <a:rPr lang="ro-RO" altLang="en-US" sz="1600" b="1">
                  <a:ea typeface="MS PGothic" panose="020B0600070205080204" pitchFamily="34" charset="-128"/>
                </a:rPr>
                <a:t> - </a:t>
              </a:r>
              <a:r>
                <a:rPr lang="ro-RO" altLang="ro-RO" sz="1600" b="1">
                  <a:solidFill>
                    <a:srgbClr val="FF0000"/>
                  </a:solidFill>
                </a:rPr>
                <a:t>HOTĂRÎREA Nr. 221 din  16.03.2009 </a:t>
              </a:r>
              <a:endParaRPr lang="fr-FR" altLang="en-US" sz="1600" b="1">
                <a:solidFill>
                  <a:srgbClr val="FF0000"/>
                </a:solidFill>
                <a:ea typeface="MS PGothic" panose="020B0600070205080204" pitchFamily="34" charset="-128"/>
              </a:endParaRPr>
            </a:p>
          </p:txBody>
        </p:sp>
      </p:grpSp>
      <p:sp>
        <p:nvSpPr>
          <p:cNvPr id="2" name="AutoShape 7"/>
          <p:cNvSpPr>
            <a:spLocks noChangeArrowheads="1"/>
          </p:cNvSpPr>
          <p:nvPr/>
        </p:nvSpPr>
        <p:spPr bwMode="auto">
          <a:xfrm>
            <a:off x="2039938" y="6070600"/>
            <a:ext cx="6751637" cy="381000"/>
          </a:xfrm>
          <a:prstGeom prst="cube">
            <a:avLst>
              <a:gd name="adj" fmla="val 25000"/>
            </a:avLst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fr-FR" sz="1400" b="1" dirty="0" err="1">
                <a:solidFill>
                  <a:schemeClr val="bg1"/>
                </a:solidFill>
                <a:latin typeface="Arial" charset="0"/>
                <a:ea typeface="ＭＳ Ｐゴシック" pitchFamily="4" charset="-128"/>
              </a:rPr>
              <a:t>Legea</a:t>
            </a:r>
            <a:r>
              <a:rPr lang="fr-FR" sz="1400" b="1" dirty="0">
                <a:solidFill>
                  <a:schemeClr val="bg1"/>
                </a:solidFill>
                <a:latin typeface="Arial" charset="0"/>
                <a:ea typeface="ＭＳ Ｐゴシック" pitchFamily="4" charset="-128"/>
              </a:rPr>
              <a:t> </a:t>
            </a:r>
            <a:r>
              <a:rPr lang="fr-FR" sz="1400" b="1" dirty="0" err="1">
                <a:solidFill>
                  <a:schemeClr val="bg1"/>
                </a:solidFill>
                <a:latin typeface="Arial" charset="0"/>
                <a:ea typeface="ＭＳ Ｐゴシック" pitchFamily="4" charset="-128"/>
              </a:rPr>
              <a:t>alimentelor</a:t>
            </a:r>
            <a:r>
              <a:rPr lang="fr-FR" sz="1400" b="1" dirty="0">
                <a:solidFill>
                  <a:schemeClr val="bg1"/>
                </a:solidFill>
                <a:latin typeface="Arial" charset="0"/>
                <a:ea typeface="ＭＳ Ｐゴシック" pitchFamily="4" charset="-128"/>
              </a:rPr>
              <a:t> (</a:t>
            </a:r>
            <a:r>
              <a:rPr lang="fr-FR" sz="1400" b="1" dirty="0" err="1">
                <a:solidFill>
                  <a:schemeClr val="bg1"/>
                </a:solidFill>
                <a:latin typeface="Arial" charset="0"/>
                <a:ea typeface="ＭＳ Ｐゴシック" pitchFamily="4" charset="-128"/>
              </a:rPr>
              <a:t>Regulamentul</a:t>
            </a:r>
            <a:r>
              <a:rPr lang="fr-FR" sz="1400" b="1" dirty="0">
                <a:solidFill>
                  <a:schemeClr val="bg1"/>
                </a:solidFill>
                <a:latin typeface="Arial" charset="0"/>
                <a:ea typeface="ＭＳ Ｐゴシック" pitchFamily="4" charset="-128"/>
              </a:rPr>
              <a:t> 178/2002)</a:t>
            </a:r>
            <a:r>
              <a:rPr lang="ro-RO" sz="1400" b="1" dirty="0">
                <a:solidFill>
                  <a:schemeClr val="bg1"/>
                </a:solidFill>
                <a:latin typeface="Arial" charset="0"/>
                <a:ea typeface="ＭＳ Ｐゴシック" pitchFamily="4" charset="-128"/>
              </a:rPr>
              <a:t> - </a:t>
            </a:r>
            <a:r>
              <a:rPr lang="ro-RO" sz="1400" b="1" dirty="0">
                <a:solidFill>
                  <a:srgbClr val="FF0000"/>
                </a:solidFill>
              </a:rPr>
              <a:t>LEGE Nr. 113 din  18.05.2012 </a:t>
            </a:r>
            <a:r>
              <a:rPr lang="ro-RO" sz="1400" b="1" dirty="0">
                <a:solidFill>
                  <a:srgbClr val="FF0000"/>
                </a:solidFill>
                <a:latin typeface="Arial" charset="0"/>
                <a:ea typeface="ＭＳ Ｐゴシック" pitchFamily="4" charset="-128"/>
              </a:rPr>
              <a:t> </a:t>
            </a:r>
            <a:endParaRPr lang="fr-FR" sz="1400" b="1" dirty="0">
              <a:solidFill>
                <a:srgbClr val="FF0000"/>
              </a:solidFill>
              <a:latin typeface="Arial" charset="0"/>
              <a:ea typeface="ＭＳ Ｐゴシック" pitchFamily="4" charset="-128"/>
            </a:endParaRPr>
          </a:p>
        </p:txBody>
      </p: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293688" y="3533775"/>
            <a:ext cx="8428037" cy="2516188"/>
            <a:chOff x="185" y="2226"/>
            <a:chExt cx="5309" cy="1585"/>
          </a:xfrm>
        </p:grpSpPr>
        <p:sp>
          <p:nvSpPr>
            <p:cNvPr id="99345" name="Text Box 10"/>
            <p:cNvSpPr txBox="1">
              <a:spLocks noChangeArrowheads="1"/>
            </p:cNvSpPr>
            <p:nvPr/>
          </p:nvSpPr>
          <p:spPr bwMode="auto">
            <a:xfrm>
              <a:off x="185" y="3445"/>
              <a:ext cx="857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r-FR" altLang="en-US" sz="1600" b="1">
                  <a:solidFill>
                    <a:srgbClr val="FF0000"/>
                  </a:solidFill>
                  <a:latin typeface="Verdana" panose="020B0604030504040204" pitchFamily="34" charset="0"/>
                  <a:ea typeface="MS PGothic" panose="020B0600070205080204" pitchFamily="34" charset="-128"/>
                </a:rPr>
                <a:t>Controale </a:t>
              </a:r>
            </a:p>
            <a:p>
              <a:pPr algn="ctr"/>
              <a:r>
                <a:rPr lang="fr-FR" altLang="en-US" sz="1600" b="1">
                  <a:solidFill>
                    <a:srgbClr val="FF0000"/>
                  </a:solidFill>
                  <a:latin typeface="Verdana" panose="020B0604030504040204" pitchFamily="34" charset="0"/>
                  <a:ea typeface="MS PGothic" panose="020B0600070205080204" pitchFamily="34" charset="-128"/>
                </a:rPr>
                <a:t>oficiale</a:t>
              </a:r>
            </a:p>
          </p:txBody>
        </p:sp>
        <p:sp>
          <p:nvSpPr>
            <p:cNvPr id="99346" name="Line 11"/>
            <p:cNvSpPr>
              <a:spLocks noChangeShapeType="1"/>
            </p:cNvSpPr>
            <p:nvPr/>
          </p:nvSpPr>
          <p:spPr bwMode="auto">
            <a:xfrm>
              <a:off x="4102" y="2226"/>
              <a:ext cx="0" cy="15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o-RO"/>
            </a:p>
          </p:txBody>
        </p:sp>
        <p:grpSp>
          <p:nvGrpSpPr>
            <p:cNvPr id="99347" name="Group 12"/>
            <p:cNvGrpSpPr>
              <a:grpSpLocks/>
            </p:cNvGrpSpPr>
            <p:nvPr/>
          </p:nvGrpSpPr>
          <p:grpSpPr bwMode="auto">
            <a:xfrm>
              <a:off x="1329" y="3152"/>
              <a:ext cx="4165" cy="528"/>
              <a:chOff x="1344" y="2880"/>
              <a:chExt cx="4512" cy="528"/>
            </a:xfrm>
          </p:grpSpPr>
          <p:sp>
            <p:nvSpPr>
              <p:cNvPr id="99348" name="AutoShape 13"/>
              <p:cNvSpPr>
                <a:spLocks noChangeArrowheads="1"/>
              </p:cNvSpPr>
              <p:nvPr/>
            </p:nvSpPr>
            <p:spPr bwMode="auto">
              <a:xfrm>
                <a:off x="1344" y="2880"/>
                <a:ext cx="2928" cy="528"/>
              </a:xfrm>
              <a:prstGeom prst="bevel">
                <a:avLst>
                  <a:gd name="adj" fmla="val 12500"/>
                </a:avLst>
              </a:prstGeom>
              <a:gradFill rotWithShape="1">
                <a:gsLst>
                  <a:gs pos="0">
                    <a:srgbClr val="FFCC99"/>
                  </a:gs>
                  <a:gs pos="100000">
                    <a:srgbClr val="A98765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ro-RO" altLang="en-US" sz="1400">
                  <a:ea typeface="MS PGothic" panose="020B0600070205080204" pitchFamily="34" charset="-128"/>
                </a:endParaRPr>
              </a:p>
              <a:p>
                <a:pPr algn="ctr"/>
                <a:r>
                  <a:rPr lang="fr-FR" altLang="en-US" sz="1400" b="1">
                    <a:ea typeface="MS PGothic" panose="020B0600070205080204" pitchFamily="34" charset="-128"/>
                  </a:rPr>
                  <a:t>Regulamentul</a:t>
                </a:r>
                <a:r>
                  <a:rPr lang="ro-RO" altLang="en-US" sz="1400" b="1">
                    <a:ea typeface="MS PGothic" panose="020B0600070205080204" pitchFamily="34" charset="-128"/>
                  </a:rPr>
                  <a:t> </a:t>
                </a:r>
                <a:r>
                  <a:rPr lang="fr-FR" altLang="en-US" sz="1400" b="1">
                    <a:ea typeface="MS PGothic" panose="020B0600070205080204" pitchFamily="34" charset="-128"/>
                  </a:rPr>
                  <a:t>882/2004</a:t>
                </a:r>
                <a:endParaRPr lang="ro-RO" altLang="en-US" sz="1400" b="1">
                  <a:ea typeface="MS PGothic" panose="020B0600070205080204" pitchFamily="34" charset="-128"/>
                </a:endParaRPr>
              </a:p>
              <a:p>
                <a:pPr algn="ctr"/>
                <a:r>
                  <a:rPr lang="ro-RO" altLang="en-US" sz="1400" b="1">
                    <a:solidFill>
                      <a:srgbClr val="FF0000"/>
                    </a:solidFill>
                    <a:ea typeface="MS PGothic" panose="020B0600070205080204" pitchFamily="34" charset="-128"/>
                  </a:rPr>
                  <a:t>LEGEA 50/ 2013</a:t>
                </a:r>
              </a:p>
              <a:p>
                <a:pPr algn="ctr"/>
                <a:endParaRPr lang="ro-RO" altLang="en-US" sz="2000">
                  <a:ea typeface="MS PGothic" panose="020B0600070205080204" pitchFamily="34" charset="-128"/>
                </a:endParaRPr>
              </a:p>
            </p:txBody>
          </p:sp>
          <p:sp>
            <p:nvSpPr>
              <p:cNvPr id="99349" name="AutoShape 14"/>
              <p:cNvSpPr>
                <a:spLocks noChangeArrowheads="1"/>
              </p:cNvSpPr>
              <p:nvPr/>
            </p:nvSpPr>
            <p:spPr bwMode="auto">
              <a:xfrm>
                <a:off x="4512" y="2880"/>
                <a:ext cx="1344" cy="528"/>
              </a:xfrm>
              <a:prstGeom prst="bevel">
                <a:avLst>
                  <a:gd name="adj" fmla="val 12500"/>
                </a:avLst>
              </a:prstGeom>
              <a:solidFill>
                <a:srgbClr val="FF66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ro-RO" altLang="en-US" sz="1200">
                  <a:ea typeface="MS PGothic" panose="020B0600070205080204" pitchFamily="34" charset="-128"/>
                </a:endParaRPr>
              </a:p>
              <a:p>
                <a:pPr algn="ctr"/>
                <a:r>
                  <a:rPr lang="fr-FR" altLang="en-US" sz="1200">
                    <a:ea typeface="MS PGothic" panose="020B0600070205080204" pitchFamily="34" charset="-128"/>
                  </a:rPr>
                  <a:t>Regulamentul</a:t>
                </a:r>
                <a:r>
                  <a:rPr lang="ro-RO" altLang="en-US" sz="1200">
                    <a:ea typeface="MS PGothic" panose="020B0600070205080204" pitchFamily="34" charset="-128"/>
                  </a:rPr>
                  <a:t> </a:t>
                </a:r>
                <a:r>
                  <a:rPr lang="fr-FR" altLang="en-US" sz="1200">
                    <a:ea typeface="MS PGothic" panose="020B0600070205080204" pitchFamily="34" charset="-128"/>
                  </a:rPr>
                  <a:t>854/2004</a:t>
                </a:r>
                <a:endParaRPr lang="ro-RO" altLang="en-US" sz="1200">
                  <a:ea typeface="MS PGothic" panose="020B0600070205080204" pitchFamily="34" charset="-128"/>
                </a:endParaRPr>
              </a:p>
              <a:p>
                <a:pPr algn="ctr"/>
                <a:r>
                  <a:rPr lang="ro-RO" altLang="ro-RO" sz="1200" b="1">
                    <a:solidFill>
                      <a:schemeClr val="bg1"/>
                    </a:solidFill>
                  </a:rPr>
                  <a:t>HGM 1112/2010 </a:t>
                </a:r>
                <a:endParaRPr lang="fr-FR" altLang="en-US" sz="1200" b="1">
                  <a:solidFill>
                    <a:schemeClr val="bg1"/>
                  </a:solidFill>
                  <a:ea typeface="MS PGothic" panose="020B0600070205080204" pitchFamily="34" charset="-128"/>
                </a:endParaRPr>
              </a:p>
              <a:p>
                <a:pPr algn="ctr"/>
                <a:endParaRPr lang="ro-RO" altLang="en-US" sz="1100">
                  <a:ea typeface="MS PGothic" panose="020B0600070205080204" pitchFamily="34" charset="-128"/>
                </a:endParaRPr>
              </a:p>
              <a:p>
                <a:pPr algn="ctr"/>
                <a:endParaRPr lang="fr-FR" altLang="en-US" sz="1100">
                  <a:ea typeface="MS PGothic" panose="020B0600070205080204" pitchFamily="34" charset="-128"/>
                </a:endParaRPr>
              </a:p>
            </p:txBody>
          </p:sp>
        </p:grp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0" y="3146425"/>
            <a:ext cx="8763000" cy="1771650"/>
            <a:chOff x="0" y="1974"/>
            <a:chExt cx="5520" cy="1116"/>
          </a:xfrm>
        </p:grpSpPr>
        <p:sp>
          <p:nvSpPr>
            <p:cNvPr id="99335" name="Text Box 18"/>
            <p:cNvSpPr txBox="1">
              <a:spLocks noChangeArrowheads="1"/>
            </p:cNvSpPr>
            <p:nvPr/>
          </p:nvSpPr>
          <p:spPr bwMode="auto">
            <a:xfrm>
              <a:off x="0" y="2478"/>
              <a:ext cx="1362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r-FR" altLang="en-US" sz="1400" b="1">
                  <a:solidFill>
                    <a:srgbClr val="0000CC"/>
                  </a:solidFill>
                  <a:latin typeface="Verdana" panose="020B0604030504040204" pitchFamily="34" charset="0"/>
                  <a:ea typeface="MS PGothic" panose="020B0600070205080204" pitchFamily="34" charset="-128"/>
                </a:rPr>
                <a:t>Obligatiile operatorilor</a:t>
              </a:r>
            </a:p>
          </p:txBody>
        </p:sp>
        <p:sp>
          <p:nvSpPr>
            <p:cNvPr id="99336" name="Line 19"/>
            <p:cNvSpPr>
              <a:spLocks noChangeShapeType="1"/>
            </p:cNvSpPr>
            <p:nvPr/>
          </p:nvSpPr>
          <p:spPr bwMode="auto">
            <a:xfrm>
              <a:off x="1178" y="3090"/>
              <a:ext cx="434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99337" name="Line 20"/>
            <p:cNvSpPr>
              <a:spLocks noChangeShapeType="1"/>
            </p:cNvSpPr>
            <p:nvPr/>
          </p:nvSpPr>
          <p:spPr bwMode="auto">
            <a:xfrm flipV="1">
              <a:off x="2596" y="2226"/>
              <a:ext cx="0" cy="8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99338" name="Text Box 21"/>
            <p:cNvSpPr txBox="1">
              <a:spLocks noChangeArrowheads="1"/>
            </p:cNvSpPr>
            <p:nvPr/>
          </p:nvSpPr>
          <p:spPr bwMode="auto">
            <a:xfrm>
              <a:off x="4216" y="1975"/>
              <a:ext cx="1238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r-FR" altLang="en-US" sz="1600" b="1">
                  <a:latin typeface="Verdana" panose="020B0604030504040204" pitchFamily="34" charset="0"/>
                  <a:ea typeface="MS PGothic" panose="020B0600070205080204" pitchFamily="34" charset="-128"/>
                </a:rPr>
                <a:t>Alimente de </a:t>
              </a:r>
            </a:p>
            <a:p>
              <a:pPr algn="ctr"/>
              <a:r>
                <a:rPr lang="fr-FR" altLang="en-US" sz="1600" b="1">
                  <a:latin typeface="Verdana" panose="020B0604030504040204" pitchFamily="34" charset="0"/>
                  <a:ea typeface="MS PGothic" panose="020B0600070205080204" pitchFamily="34" charset="-128"/>
                </a:rPr>
                <a:t>origine animala</a:t>
              </a:r>
            </a:p>
          </p:txBody>
        </p:sp>
        <p:sp>
          <p:nvSpPr>
            <p:cNvPr id="99339" name="Text Box 22"/>
            <p:cNvSpPr txBox="1">
              <a:spLocks noChangeArrowheads="1"/>
            </p:cNvSpPr>
            <p:nvPr/>
          </p:nvSpPr>
          <p:spPr bwMode="auto">
            <a:xfrm>
              <a:off x="2925" y="1975"/>
              <a:ext cx="873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r-FR" altLang="en-US" sz="1600" b="1">
                  <a:latin typeface="Verdana" panose="020B0604030504040204" pitchFamily="34" charset="0"/>
                  <a:ea typeface="MS PGothic" panose="020B0600070205080204" pitchFamily="34" charset="-128"/>
                </a:rPr>
                <a:t>Toate</a:t>
              </a:r>
            </a:p>
            <a:p>
              <a:pPr algn="ctr"/>
              <a:r>
                <a:rPr lang="fr-FR" altLang="en-US" sz="1600" b="1">
                  <a:latin typeface="Verdana" panose="020B0604030504040204" pitchFamily="34" charset="0"/>
                  <a:ea typeface="MS PGothic" panose="020B0600070205080204" pitchFamily="34" charset="-128"/>
                </a:rPr>
                <a:t>alimentele</a:t>
              </a:r>
            </a:p>
          </p:txBody>
        </p:sp>
        <p:sp>
          <p:nvSpPr>
            <p:cNvPr id="99340" name="Text Box 23"/>
            <p:cNvSpPr txBox="1">
              <a:spLocks noChangeArrowheads="1"/>
            </p:cNvSpPr>
            <p:nvPr/>
          </p:nvSpPr>
          <p:spPr bwMode="auto">
            <a:xfrm>
              <a:off x="1414" y="1974"/>
              <a:ext cx="975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r-FR" altLang="en-US" sz="1600" b="1">
                  <a:latin typeface="Verdana" panose="020B0604030504040204" pitchFamily="34" charset="0"/>
                  <a:ea typeface="MS PGothic" panose="020B0600070205080204" pitchFamily="34" charset="-128"/>
                </a:rPr>
                <a:t>Nutritie </a:t>
              </a:r>
            </a:p>
            <a:p>
              <a:pPr algn="ctr"/>
              <a:r>
                <a:rPr lang="fr-FR" altLang="en-US" sz="1600" b="1">
                  <a:latin typeface="Verdana" panose="020B0604030504040204" pitchFamily="34" charset="0"/>
                  <a:ea typeface="MS PGothic" panose="020B0600070205080204" pitchFamily="34" charset="-128"/>
                </a:rPr>
                <a:t>animala</a:t>
              </a:r>
            </a:p>
          </p:txBody>
        </p:sp>
        <p:grpSp>
          <p:nvGrpSpPr>
            <p:cNvPr id="99341" name="Group 24"/>
            <p:cNvGrpSpPr>
              <a:grpSpLocks/>
            </p:cNvGrpSpPr>
            <p:nvPr/>
          </p:nvGrpSpPr>
          <p:grpSpPr bwMode="auto">
            <a:xfrm>
              <a:off x="1156" y="2379"/>
              <a:ext cx="4338" cy="581"/>
              <a:chOff x="1157" y="2107"/>
              <a:chExt cx="4699" cy="581"/>
            </a:xfrm>
          </p:grpSpPr>
          <p:sp>
            <p:nvSpPr>
              <p:cNvPr id="99342" name="AutoShape 25"/>
              <p:cNvSpPr>
                <a:spLocks noChangeArrowheads="1"/>
              </p:cNvSpPr>
              <p:nvPr/>
            </p:nvSpPr>
            <p:spPr bwMode="auto">
              <a:xfrm>
                <a:off x="4512" y="2107"/>
                <a:ext cx="1344" cy="581"/>
              </a:xfrm>
              <a:prstGeom prst="bevel">
                <a:avLst>
                  <a:gd name="adj" fmla="val 12500"/>
                </a:avLst>
              </a:prstGeom>
              <a:gradFill rotWithShape="1">
                <a:gsLst>
                  <a:gs pos="0">
                    <a:srgbClr val="00FF99"/>
                  </a:gs>
                  <a:gs pos="100000">
                    <a:srgbClr val="00A965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fr-FR" altLang="en-US" sz="1200">
                    <a:solidFill>
                      <a:schemeClr val="bg1"/>
                    </a:solidFill>
                    <a:ea typeface="MS PGothic" panose="020B0600070205080204" pitchFamily="34" charset="-128"/>
                  </a:rPr>
                  <a:t>Regulamentul</a:t>
                </a:r>
              </a:p>
              <a:p>
                <a:pPr algn="ctr"/>
                <a:r>
                  <a:rPr lang="fr-FR" altLang="en-US" sz="1200">
                    <a:solidFill>
                      <a:schemeClr val="bg1"/>
                    </a:solidFill>
                    <a:ea typeface="MS PGothic" panose="020B0600070205080204" pitchFamily="34" charset="-128"/>
                  </a:rPr>
                  <a:t>853/2004</a:t>
                </a:r>
                <a:r>
                  <a:rPr lang="ro-RO" altLang="en-US" sz="1200">
                    <a:solidFill>
                      <a:schemeClr val="bg1"/>
                    </a:solidFill>
                    <a:ea typeface="MS PGothic" panose="020B0600070205080204" pitchFamily="34" charset="-128"/>
                  </a:rPr>
                  <a:t> </a:t>
                </a:r>
              </a:p>
              <a:p>
                <a:pPr algn="ctr"/>
                <a:r>
                  <a:rPr lang="ro-RO" altLang="ro-RO" sz="900" b="1">
                    <a:solidFill>
                      <a:srgbClr val="FF0000"/>
                    </a:solidFill>
                  </a:rPr>
                  <a:t>HOTĂRÎREA Nr. 435 </a:t>
                </a:r>
              </a:p>
              <a:p>
                <a:pPr algn="ctr"/>
                <a:r>
                  <a:rPr lang="ro-RO" altLang="ro-RO" sz="900" b="1">
                    <a:solidFill>
                      <a:srgbClr val="FF0000"/>
                    </a:solidFill>
                  </a:rPr>
                  <a:t>din  28.05.2010 </a:t>
                </a:r>
                <a:endParaRPr lang="fr-FR" altLang="en-US" sz="900" b="1">
                  <a:solidFill>
                    <a:srgbClr val="FF0000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99343" name="AutoShape 26"/>
              <p:cNvSpPr>
                <a:spLocks noChangeArrowheads="1"/>
              </p:cNvSpPr>
              <p:nvPr/>
            </p:nvSpPr>
            <p:spPr bwMode="auto">
              <a:xfrm>
                <a:off x="1157" y="2160"/>
                <a:ext cx="1531" cy="528"/>
              </a:xfrm>
              <a:prstGeom prst="bevel">
                <a:avLst>
                  <a:gd name="adj" fmla="val 12500"/>
                </a:avLst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fr-FR" altLang="en-US" sz="1000" b="1">
                    <a:ea typeface="MS PGothic" panose="020B0600070205080204" pitchFamily="34" charset="-128"/>
                  </a:rPr>
                  <a:t>Regulamentul</a:t>
                </a:r>
              </a:p>
              <a:p>
                <a:pPr algn="ctr"/>
                <a:r>
                  <a:rPr lang="fr-FR" altLang="en-US" sz="1000" b="1">
                    <a:ea typeface="MS PGothic" panose="020B0600070205080204" pitchFamily="34" charset="-128"/>
                  </a:rPr>
                  <a:t>183/2005</a:t>
                </a:r>
                <a:endParaRPr lang="ro-RO" altLang="en-US" sz="1000" b="1">
                  <a:ea typeface="MS PGothic" panose="020B0600070205080204" pitchFamily="34" charset="-128"/>
                </a:endParaRPr>
              </a:p>
              <a:p>
                <a:pPr algn="ctr"/>
                <a:r>
                  <a:rPr lang="ro-RO" altLang="ro-RO" sz="1000" b="1">
                    <a:solidFill>
                      <a:srgbClr val="FF0000"/>
                    </a:solidFill>
                  </a:rPr>
                  <a:t>H G 1405/2008 ; HG 462 /2013 </a:t>
                </a:r>
                <a:endParaRPr lang="fr-FR" altLang="en-US" sz="1000" b="1">
                  <a:solidFill>
                    <a:srgbClr val="FF0000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99344" name="AutoShape 27"/>
              <p:cNvSpPr>
                <a:spLocks noChangeArrowheads="1"/>
              </p:cNvSpPr>
              <p:nvPr/>
            </p:nvSpPr>
            <p:spPr bwMode="auto">
              <a:xfrm>
                <a:off x="2928" y="2160"/>
                <a:ext cx="1344" cy="528"/>
              </a:xfrm>
              <a:prstGeom prst="bevel">
                <a:avLst>
                  <a:gd name="adj" fmla="val 12500"/>
                </a:avLst>
              </a:prstGeom>
              <a:gradFill rotWithShape="1">
                <a:gsLst>
                  <a:gs pos="0">
                    <a:srgbClr val="33CCCC"/>
                  </a:gs>
                  <a:gs pos="100000">
                    <a:srgbClr val="185E5E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fr-FR" altLang="en-US" sz="1200" b="1">
                    <a:solidFill>
                      <a:schemeClr val="bg1"/>
                    </a:solidFill>
                    <a:ea typeface="MS PGothic" panose="020B0600070205080204" pitchFamily="34" charset="-128"/>
                  </a:rPr>
                  <a:t>Regulamentul</a:t>
                </a:r>
              </a:p>
              <a:p>
                <a:pPr algn="ctr"/>
                <a:r>
                  <a:rPr lang="fr-FR" altLang="en-US" sz="1200" b="1">
                    <a:solidFill>
                      <a:schemeClr val="bg1"/>
                    </a:solidFill>
                    <a:ea typeface="MS PGothic" panose="020B0600070205080204" pitchFamily="34" charset="-128"/>
                  </a:rPr>
                  <a:t>852/2004</a:t>
                </a:r>
                <a:r>
                  <a:rPr lang="ro-RO" altLang="en-US" sz="1200" b="1">
                    <a:solidFill>
                      <a:schemeClr val="bg1"/>
                    </a:solidFill>
                    <a:ea typeface="MS PGothic" panose="020B0600070205080204" pitchFamily="34" charset="-128"/>
                  </a:rPr>
                  <a:t> – </a:t>
                </a:r>
              </a:p>
              <a:p>
                <a:pPr algn="ctr"/>
                <a:r>
                  <a:rPr lang="ro-RO" altLang="ro-RO" sz="1000" b="1">
                    <a:solidFill>
                      <a:srgbClr val="FF0000"/>
                    </a:solidFill>
                  </a:rPr>
                  <a:t>HOTĂRÎRE Nr. 412 </a:t>
                </a:r>
              </a:p>
              <a:p>
                <a:pPr algn="ctr"/>
                <a:r>
                  <a:rPr lang="ro-RO" altLang="ro-RO" sz="1000" b="1">
                    <a:solidFill>
                      <a:srgbClr val="FF0000"/>
                    </a:solidFill>
                  </a:rPr>
                  <a:t>din  25.05.2010</a:t>
                </a:r>
                <a:endParaRPr lang="fr-FR" altLang="en-US" sz="1000" b="1">
                  <a:solidFill>
                    <a:srgbClr val="FF0000"/>
                  </a:solidFill>
                  <a:ea typeface="MS PGothic" panose="020B0600070205080204" pitchFamily="34" charset="-128"/>
                </a:endParaRPr>
              </a:p>
            </p:txBody>
          </p:sp>
        </p:grpSp>
      </p:grpSp>
      <p:sp>
        <p:nvSpPr>
          <p:cNvPr id="11270" name="Rectangle 32"/>
          <p:cNvSpPr>
            <a:spLocks noChangeArrowheads="1"/>
          </p:cNvSpPr>
          <p:nvPr/>
        </p:nvSpPr>
        <p:spPr bwMode="auto">
          <a:xfrm>
            <a:off x="293688" y="404813"/>
            <a:ext cx="8428037" cy="95410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o-RO" altLang="en-US" sz="2400" b="1" dirty="0" smtClean="0">
                <a:solidFill>
                  <a:schemeClr val="accent6"/>
                </a:solidFill>
                <a:latin typeface="Arial" charset="0"/>
                <a:ea typeface="ＭＳ Ｐゴシック" pitchFamily="34" charset="-128"/>
              </a:rPr>
              <a:t>    </a:t>
            </a:r>
            <a:r>
              <a:rPr lang="ro-RO" altLang="en-US" sz="2800" b="1" dirty="0" smtClean="0">
                <a:solidFill>
                  <a:schemeClr val="accent6"/>
                </a:solidFill>
                <a:latin typeface="Times New Roman" panose="02020603050405020304" pitchFamily="18" charset="0"/>
                <a:ea typeface="ＭＳ Ｐゴシック" pitchFamily="34" charset="-128"/>
                <a:cs typeface="Times New Roman" panose="02020603050405020304" pitchFamily="18" charset="0"/>
              </a:rPr>
              <a:t>STRUCTURA LEGISLATIE IN DOMENIUL SIGURANTEI ALIMENTELOR </a:t>
            </a:r>
            <a:endParaRPr lang="de-DE" altLang="en-US" sz="2800" b="1" dirty="0" smtClean="0">
              <a:solidFill>
                <a:schemeClr val="accent6"/>
              </a:solidFill>
              <a:latin typeface="Times New Roman" panose="02020603050405020304" pitchFamily="18" charset="0"/>
              <a:ea typeface="ＭＳ Ｐゴシック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96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3" descr="Decupare e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332656"/>
            <a:ext cx="7062253" cy="936104"/>
          </a:xfrm>
          <a:prstGeom prst="rect">
            <a:avLst/>
          </a:prstGeom>
        </p:spPr>
      </p:pic>
      <p:pic>
        <p:nvPicPr>
          <p:cNvPr id="5" name="Imagine 4" descr="Decupare ecra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412776"/>
            <a:ext cx="5734850" cy="2199748"/>
          </a:xfrm>
          <a:prstGeom prst="rect">
            <a:avLst/>
          </a:prstGeom>
        </p:spPr>
      </p:pic>
      <p:pic>
        <p:nvPicPr>
          <p:cNvPr id="6" name="Imagine 5" descr="Decupare ecra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387" y="3933056"/>
            <a:ext cx="5706271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85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Текст 2"/>
          <p:cNvSpPr>
            <a:spLocks noGrp="1"/>
          </p:cNvSpPr>
          <p:nvPr>
            <p:ph type="body" idx="1"/>
          </p:nvPr>
        </p:nvSpPr>
        <p:spPr>
          <a:xfrm>
            <a:off x="214313" y="1772816"/>
            <a:ext cx="8572500" cy="4082207"/>
          </a:xfrm>
        </p:spPr>
        <p:txBody>
          <a:bodyPr>
            <a:normAutofit fontScale="55000" lnSpcReduction="20000"/>
          </a:bodyPr>
          <a:lstStyle/>
          <a:p>
            <a:pPr algn="just">
              <a:lnSpc>
                <a:spcPct val="80000"/>
              </a:lnSpc>
            </a:pPr>
            <a:r>
              <a:rPr lang="en-US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Limit</a:t>
            </a:r>
            <a:r>
              <a:rPr lang="ro-RO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critica</a:t>
            </a:r>
            <a:r>
              <a:rPr lang="ro-RO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o-RO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</a:t>
            </a:r>
            <a:r>
              <a:rPr lang="en-US" alt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riteriu</a:t>
            </a:r>
            <a:r>
              <a:rPr lang="en-US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care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separa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acceptibilitatea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ro-RO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80000"/>
              </a:lnSpc>
            </a:pPr>
            <a:r>
              <a:rPr lang="ro-RO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en-US" alt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inacceptibilitate</a:t>
            </a:r>
            <a:r>
              <a:rPr lang="en-US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o-RO" alt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o-RO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o-RO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-</a:t>
            </a:r>
            <a:r>
              <a:rPr lang="en-US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limita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peste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care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anumite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caracteristici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masurabile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ale </a:t>
            </a:r>
            <a:r>
              <a:rPr lang="ro-RO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algn="just">
              <a:lnSpc>
                <a:spcPct val="80000"/>
              </a:lnSpc>
            </a:pPr>
            <a:r>
              <a:rPr lang="ro-RO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en-US" alt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unui</a:t>
            </a:r>
            <a:r>
              <a:rPr lang="en-US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produs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nu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asigura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respectarea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o-RO" alt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o-RO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en-US" alt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parametrilor</a:t>
            </a:r>
            <a:r>
              <a:rPr lang="en-US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en-US" alt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sigur</a:t>
            </a:r>
            <a:r>
              <a:rPr lang="ro-RO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nta</a:t>
            </a:r>
            <a:r>
              <a:rPr lang="en-US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produsului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final</a:t>
            </a:r>
          </a:p>
          <a:p>
            <a:pPr algn="just">
              <a:lnSpc>
                <a:spcPct val="80000"/>
              </a:lnSpc>
            </a:pPr>
            <a:endParaRPr lang="en-US" alt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unele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LC se pot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stabili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valori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critice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superioare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(care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nu fie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depasita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inferioare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minimul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care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asigura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producerea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efectului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80000"/>
              </a:lnSpc>
            </a:pPr>
            <a:endParaRPr lang="en-US" alt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controlul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unui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pas pot fi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stabilite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valori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critice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diferite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parametrii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diferiti</a:t>
            </a:r>
            <a:endParaRPr lang="en-US" alt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Ex: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celule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afumare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temp,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umid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timp</a:t>
            </a:r>
            <a:endParaRPr lang="en-US" alt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pasteurizare</a:t>
            </a:r>
            <a:r>
              <a:rPr lang="en-US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temp, </a:t>
            </a:r>
            <a:r>
              <a:rPr lang="en-US" alt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timp</a:t>
            </a:r>
            <a:endParaRPr lang="en-US" alt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ro-RO" altLang="ru-RU" sz="2700" b="1" u="sng" dirty="0" smtClean="0">
              <a:solidFill>
                <a:srgbClr val="FFC000"/>
              </a:solidFill>
            </a:endParaRPr>
          </a:p>
        </p:txBody>
      </p:sp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214313" y="764704"/>
            <a:ext cx="8822182" cy="706438"/>
          </a:xfrm>
        </p:spPr>
        <p:txBody>
          <a:bodyPr>
            <a:noAutofit/>
          </a:bodyPr>
          <a:lstStyle/>
          <a:p>
            <a:pPr algn="ctr"/>
            <a:r>
              <a:rPr lang="ro-RO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STABILIREA LIMITELOR CRITICE PENTRU FIECARE PUNCT CRITIC DE CONTROL (PCC) (PRINCIPIUL 3)</a:t>
            </a:r>
            <a:endParaRPr lang="en-US" alt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60ED0CC-D075-4698-908E-A88D3D03B816}" type="slidenum">
              <a:rPr lang="ro-RO" altLang="ro-RO">
                <a:solidFill>
                  <a:srgbClr val="045C75"/>
                </a:solidFill>
              </a:rPr>
              <a:pPr eaLnBrk="1" hangingPunct="1"/>
              <a:t>72</a:t>
            </a:fld>
            <a:endParaRPr lang="ro-RO" altLang="ro-RO">
              <a:solidFill>
                <a:srgbClr val="045C75"/>
              </a:solidFill>
            </a:endParaRPr>
          </a:p>
        </p:txBody>
      </p:sp>
      <p:pic>
        <p:nvPicPr>
          <p:cNvPr id="168963" name="Picture 5" descr="image0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43000"/>
            <a:ext cx="7924800" cy="466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68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46" name="Group 3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740080284"/>
              </p:ext>
            </p:extLst>
          </p:nvPr>
        </p:nvGraphicFramePr>
        <p:xfrm>
          <a:off x="971600" y="476672"/>
          <a:ext cx="7072064" cy="5851527"/>
        </p:xfrm>
        <a:graphic>
          <a:graphicData uri="http://schemas.openxmlformats.org/drawingml/2006/table">
            <a:tbl>
              <a:tblPr/>
              <a:tblGrid>
                <a:gridCol w="2952329"/>
                <a:gridCol w="2016224"/>
                <a:gridCol w="2103511"/>
              </a:tblGrid>
              <a:tr h="1169988">
                <a:tc>
                  <a:txBody>
                    <a:bodyPr/>
                    <a:lstStyle/>
                    <a:p>
                      <a:pPr marL="365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Proces</a:t>
                      </a:r>
                      <a:endParaRPr kumimoji="0" 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Limita Critica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Limita de Operare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9988">
                <a:tc>
                  <a:txBody>
                    <a:bodyPr/>
                    <a:lstStyle/>
                    <a:p>
                      <a:pPr marL="365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Acidifiere (pH)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1575">
                <a:tc>
                  <a:txBody>
                    <a:bodyPr/>
                    <a:lstStyle/>
                    <a:p>
                      <a:pPr marL="365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Uscare(Aw)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0,84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0,80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9988">
                <a:tc>
                  <a:txBody>
                    <a:bodyPr/>
                    <a:lstStyle/>
                    <a:p>
                      <a:pPr marL="365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Umplere</a:t>
                      </a: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la </a:t>
                      </a:r>
                      <a:r>
                        <a:rPr kumimoji="0" lang="en-US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cald</a:t>
                      </a: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9988">
                <a:tc>
                  <a:txBody>
                    <a:bodyPr/>
                    <a:lstStyle/>
                    <a:p>
                      <a:pPr marL="365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Feliere(cm)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/>
          </p:cNvSpPr>
          <p:nvPr>
            <p:ph type="body" idx="1"/>
          </p:nvPr>
        </p:nvSpPr>
        <p:spPr>
          <a:xfrm>
            <a:off x="457200" y="476250"/>
            <a:ext cx="7467600" cy="5649913"/>
          </a:xfrm>
        </p:spPr>
        <p:txBody>
          <a:bodyPr>
            <a:normAutofit/>
          </a:bodyPr>
          <a:lstStyle/>
          <a:p>
            <a:pPr algn="just"/>
            <a:r>
              <a:rPr lang="ro-RO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CRITERII DE STABILIRE LIMITE CRITICE</a:t>
            </a:r>
          </a:p>
          <a:p>
            <a:pPr algn="just"/>
            <a:endParaRPr lang="ro-RO" altLang="ru-RU" sz="2400" b="1" u="sng" dirty="0" smtClean="0">
              <a:solidFill>
                <a:srgbClr val="FFC000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o-RO" altLang="ru-RU" sz="2400" b="1" dirty="0"/>
              <a:t>C</a:t>
            </a:r>
            <a:r>
              <a:rPr lang="ro-RO" altLang="ru-RU" sz="2400" b="1" dirty="0" smtClean="0"/>
              <a:t>erințe legale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o-RO" altLang="ru-RU" sz="2400" b="1" dirty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o-RO" altLang="ru-RU" sz="2400" b="1" dirty="0" smtClean="0"/>
              <a:t>Literatura de specialitate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o-RO" altLang="ru-RU" sz="2400" b="1" dirty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o-RO" altLang="ru-RU" sz="2400" b="1" dirty="0" smtClean="0"/>
              <a:t>Studii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o-RO" altLang="ru-RU" sz="2400" b="1" dirty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o-RO" altLang="ru-RU" sz="2400" b="1" dirty="0" smtClean="0"/>
              <a:t>Ghiduri elaborate de  asociații profesionale</a:t>
            </a:r>
            <a:r>
              <a:rPr lang="ro-RO" altLang="ru-RU" sz="2400" dirty="0" smtClean="0"/>
              <a:t>.</a:t>
            </a:r>
            <a:endParaRPr lang="ro-RO" altLang="ru-RU" sz="2400" dirty="0"/>
          </a:p>
          <a:p>
            <a:pPr algn="just" eaLnBrk="1" hangingPunct="1">
              <a:lnSpc>
                <a:spcPct val="80000"/>
              </a:lnSpc>
            </a:pPr>
            <a:endParaRPr lang="en-US" altLang="ru-RU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EXERCITIU  4 </a:t>
            </a:r>
            <a:endParaRPr lang="ro-RO" dirty="0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45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ChangeArrowheads="1"/>
          </p:cNvSpPr>
          <p:nvPr/>
        </p:nvSpPr>
        <p:spPr bwMode="auto">
          <a:xfrm>
            <a:off x="153988" y="0"/>
            <a:ext cx="899001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143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3429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2860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ro-RO" sz="3200" b="1" dirty="0" err="1">
                <a:solidFill>
                  <a:schemeClr val="tx2"/>
                </a:solidFill>
              </a:rPr>
              <a:t>Caracteristicile</a:t>
            </a:r>
            <a:r>
              <a:rPr lang="en-US" altLang="ro-RO" sz="3200" b="1" dirty="0">
                <a:solidFill>
                  <a:schemeClr val="tx2"/>
                </a:solidFill>
              </a:rPr>
              <a:t> a </a:t>
            </a:r>
            <a:r>
              <a:rPr lang="en-US" altLang="ro-RO" sz="3200" b="1" dirty="0" err="1">
                <a:solidFill>
                  <a:schemeClr val="tx2"/>
                </a:solidFill>
              </a:rPr>
              <a:t>noua</a:t>
            </a:r>
            <a:r>
              <a:rPr lang="en-US" altLang="ro-RO" sz="3200" b="1" dirty="0">
                <a:solidFill>
                  <a:schemeClr val="tx2"/>
                </a:solidFill>
              </a:rPr>
              <a:t> </a:t>
            </a:r>
            <a:r>
              <a:rPr lang="en-US" altLang="ro-RO" sz="3200" b="1" dirty="0" err="1">
                <a:solidFill>
                  <a:schemeClr val="tx2"/>
                </a:solidFill>
              </a:rPr>
              <a:t>patogeni</a:t>
            </a:r>
            <a:r>
              <a:rPr lang="en-US" altLang="ro-RO" sz="3200" b="1" dirty="0">
                <a:solidFill>
                  <a:schemeClr val="tx2"/>
                </a:solidFill>
              </a:rPr>
              <a:t> </a:t>
            </a:r>
            <a:r>
              <a:rPr lang="en-US" altLang="ro-RO" sz="3200" b="1" dirty="0" err="1">
                <a:solidFill>
                  <a:schemeClr val="tx2"/>
                </a:solidFill>
              </a:rPr>
              <a:t>ai</a:t>
            </a:r>
            <a:r>
              <a:rPr lang="en-US" altLang="ro-RO" sz="3200" b="1" dirty="0">
                <a:solidFill>
                  <a:schemeClr val="tx2"/>
                </a:solidFill>
              </a:rPr>
              <a:t> </a:t>
            </a:r>
            <a:r>
              <a:rPr lang="en-US" altLang="ro-RO" sz="3200" b="1" dirty="0" err="1">
                <a:solidFill>
                  <a:schemeClr val="tx2"/>
                </a:solidFill>
              </a:rPr>
              <a:t>produselor</a:t>
            </a:r>
            <a:r>
              <a:rPr lang="en-US" altLang="ro-RO" sz="3200" b="1" dirty="0">
                <a:solidFill>
                  <a:schemeClr val="tx2"/>
                </a:solidFill>
              </a:rPr>
              <a:t> din carne (</a:t>
            </a:r>
            <a:r>
              <a:rPr lang="en-US" altLang="ro-RO" sz="3200" b="1" dirty="0" err="1">
                <a:solidFill>
                  <a:schemeClr val="tx2"/>
                </a:solidFill>
              </a:rPr>
              <a:t>inclusiv</a:t>
            </a:r>
            <a:r>
              <a:rPr lang="en-US" altLang="ro-RO" sz="3200" b="1" dirty="0">
                <a:solidFill>
                  <a:schemeClr val="tx2"/>
                </a:solidFill>
              </a:rPr>
              <a:t> </a:t>
            </a:r>
            <a:r>
              <a:rPr lang="en-US" altLang="ro-RO" sz="3200" b="1" dirty="0" err="1">
                <a:solidFill>
                  <a:schemeClr val="tx2"/>
                </a:solidFill>
              </a:rPr>
              <a:t>carnea</a:t>
            </a:r>
            <a:r>
              <a:rPr lang="en-US" altLang="ro-RO" sz="3200" b="1" dirty="0">
                <a:solidFill>
                  <a:schemeClr val="tx2"/>
                </a:solidFill>
              </a:rPr>
              <a:t> de </a:t>
            </a:r>
            <a:r>
              <a:rPr lang="en-US" altLang="ro-RO" sz="3200" b="1" dirty="0" err="1">
                <a:solidFill>
                  <a:schemeClr val="tx2"/>
                </a:solidFill>
              </a:rPr>
              <a:t>pasare</a:t>
            </a:r>
            <a:r>
              <a:rPr lang="en-US" altLang="ro-RO" sz="3200" b="1" dirty="0">
                <a:solidFill>
                  <a:schemeClr val="tx2"/>
                </a:solidFill>
              </a:rPr>
              <a:t>)</a:t>
            </a:r>
          </a:p>
        </p:txBody>
      </p:sp>
      <p:grpSp>
        <p:nvGrpSpPr>
          <p:cNvPr id="159747" name="Group 3"/>
          <p:cNvGrpSpPr>
            <a:grpSpLocks/>
          </p:cNvGrpSpPr>
          <p:nvPr/>
        </p:nvGrpSpPr>
        <p:grpSpPr bwMode="auto">
          <a:xfrm>
            <a:off x="0" y="1676400"/>
            <a:ext cx="9051925" cy="4521200"/>
            <a:chOff x="0" y="1056"/>
            <a:chExt cx="5702" cy="2848"/>
          </a:xfrm>
        </p:grpSpPr>
        <p:sp>
          <p:nvSpPr>
            <p:cNvPr id="159748" name="Rectangle 4"/>
            <p:cNvSpPr>
              <a:spLocks noChangeArrowheads="1"/>
            </p:cNvSpPr>
            <p:nvPr/>
          </p:nvSpPr>
          <p:spPr bwMode="auto">
            <a:xfrm>
              <a:off x="40" y="1056"/>
              <a:ext cx="2026" cy="28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altLang="ro-RO" sz="240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Agent patogen</a:t>
              </a:r>
            </a:p>
            <a:p>
              <a:endParaRPr lang="en-US" altLang="ro-RO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endParaRPr>
            </a:p>
            <a:p>
              <a:pPr>
                <a:spcAft>
                  <a:spcPts val="700"/>
                </a:spcAft>
              </a:pPr>
              <a:r>
                <a:rPr lang="en-US" altLang="ro-RO" sz="2000" b="1" i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Bacillus cereus</a:t>
              </a:r>
            </a:p>
            <a:p>
              <a:pPr>
                <a:spcAft>
                  <a:spcPts val="700"/>
                </a:spcAft>
              </a:pPr>
              <a:r>
                <a:rPr lang="en-US" altLang="ro-RO" sz="2000" b="1" i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Campylobacter jejuni</a:t>
              </a:r>
            </a:p>
            <a:p>
              <a:r>
                <a:rPr lang="en-US" altLang="ro-RO" sz="2000" b="1" i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Clostridium botulinum</a:t>
              </a:r>
              <a:endParaRPr lang="en-US" altLang="ro-RO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endParaRPr>
            </a:p>
            <a:p>
              <a:pPr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     (tip A,B siF)</a:t>
              </a:r>
            </a:p>
            <a:p>
              <a:pPr>
                <a:spcAft>
                  <a:spcPts val="700"/>
                </a:spcAft>
              </a:pPr>
              <a:r>
                <a:rPr lang="en-US" altLang="ro-RO" sz="2000" b="1" i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Clostridium perfringens</a:t>
              </a:r>
            </a:p>
            <a:p>
              <a:pPr>
                <a:spcAft>
                  <a:spcPts val="700"/>
                </a:spcAft>
              </a:pPr>
              <a:r>
                <a:rPr lang="en-US" altLang="ro-RO" sz="2000" b="1" i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Escherichia coli </a:t>
              </a: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O157:H7</a:t>
              </a:r>
            </a:p>
            <a:p>
              <a:pPr>
                <a:spcAft>
                  <a:spcPts val="700"/>
                </a:spcAft>
              </a:pPr>
              <a:r>
                <a:rPr lang="en-US" altLang="ro-RO" sz="2000" b="1" i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Listeria monocytogenes</a:t>
              </a:r>
            </a:p>
            <a:p>
              <a:pPr>
                <a:spcAft>
                  <a:spcPts val="700"/>
                </a:spcAft>
              </a:pPr>
              <a:r>
                <a:rPr lang="en-US" altLang="ro-RO" sz="2000" b="1" i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Salmonella</a:t>
              </a:r>
            </a:p>
            <a:p>
              <a:pPr>
                <a:spcAft>
                  <a:spcPts val="700"/>
                </a:spcAft>
              </a:pPr>
              <a:r>
                <a:rPr lang="en-US" altLang="ro-RO" sz="2000" b="1" i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Staphylococcus aureus</a:t>
              </a:r>
            </a:p>
            <a:p>
              <a:pPr>
                <a:spcAft>
                  <a:spcPts val="700"/>
                </a:spcAft>
              </a:pPr>
              <a:r>
                <a:rPr lang="en-US" altLang="ro-RO" sz="2000" b="1" i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Yersinia enterocolitica</a:t>
              </a:r>
            </a:p>
          </p:txBody>
        </p:sp>
        <p:sp>
          <p:nvSpPr>
            <p:cNvPr id="159749" name="Rectangle 5"/>
            <p:cNvSpPr>
              <a:spLocks noChangeArrowheads="1"/>
            </p:cNvSpPr>
            <p:nvPr/>
          </p:nvSpPr>
          <p:spPr bwMode="auto">
            <a:xfrm>
              <a:off x="1951" y="1056"/>
              <a:ext cx="1748" cy="28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algn="ctr"/>
              <a:r>
                <a:rPr lang="en-US" altLang="ro-RO" sz="240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Temp. fav. cresterii</a:t>
              </a:r>
              <a:endParaRPr lang="en-US" altLang="ro-RO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endParaRPr>
            </a:p>
            <a:p>
              <a:pPr algn="ctr"/>
              <a:endParaRPr lang="en-US" altLang="ro-RO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endParaRP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10 - 50</a:t>
              </a: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ootlight MT Light" panose="0204060206030A020304" pitchFamily="18" charset="0"/>
                </a:rPr>
                <a:t>°</a:t>
              </a: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C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5 - 42</a:t>
              </a: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ootlight MT Light" panose="0204060206030A020304" pitchFamily="18" charset="0"/>
                </a:rPr>
                <a:t>°</a:t>
              </a: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C</a:t>
              </a:r>
            </a:p>
            <a:p>
              <a:pPr algn="ctr"/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10 - 48</a:t>
              </a: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ootlight MT Light" panose="0204060206030A020304" pitchFamily="18" charset="0"/>
                </a:rPr>
                <a:t>°</a:t>
              </a: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C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     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15 - 50</a:t>
              </a: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ootlight MT Light" panose="0204060206030A020304" pitchFamily="18" charset="0"/>
                </a:rPr>
                <a:t>°</a:t>
              </a: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C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30 - 42</a:t>
              </a: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ootlight MT Light" panose="0204060206030A020304" pitchFamily="18" charset="0"/>
                </a:rPr>
                <a:t>°</a:t>
              </a: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C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2.5 - 44</a:t>
              </a: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ootlight MT Light" panose="0204060206030A020304" pitchFamily="18" charset="0"/>
                </a:rPr>
                <a:t>°</a:t>
              </a: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C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5 - 46</a:t>
              </a: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ootlight MT Light" panose="0204060206030A020304" pitchFamily="18" charset="0"/>
                </a:rPr>
                <a:t>°</a:t>
              </a: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C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7 - 48</a:t>
              </a: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ootlight MT Light" panose="0204060206030A020304" pitchFamily="18" charset="0"/>
                </a:rPr>
                <a:t>°</a:t>
              </a: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C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2 - 45</a:t>
              </a: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ootlight MT Light" panose="0204060206030A020304" pitchFamily="18" charset="0"/>
                </a:rPr>
                <a:t>°</a:t>
              </a: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C</a:t>
              </a:r>
            </a:p>
          </p:txBody>
        </p:sp>
        <p:sp>
          <p:nvSpPr>
            <p:cNvPr id="159750" name="Rectangle 6"/>
            <p:cNvSpPr>
              <a:spLocks noChangeArrowheads="1"/>
            </p:cNvSpPr>
            <p:nvPr/>
          </p:nvSpPr>
          <p:spPr bwMode="auto">
            <a:xfrm>
              <a:off x="3663" y="1056"/>
              <a:ext cx="745" cy="28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algn="ctr"/>
              <a:r>
                <a:rPr lang="en-US" altLang="ro-RO" sz="240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pH</a:t>
              </a:r>
            </a:p>
            <a:p>
              <a:pPr algn="ctr"/>
              <a:endParaRPr lang="en-US" altLang="ro-RO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endParaRP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4.9 - 9.3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6.5 - 7.5</a:t>
              </a:r>
            </a:p>
            <a:p>
              <a:pPr algn="ctr"/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4.6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     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6.0 - 7.0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7.0 - 7.5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9.0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6.6 - 8.2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6.0  - 7.0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4.6 - 9.6</a:t>
              </a:r>
            </a:p>
          </p:txBody>
        </p:sp>
        <p:sp>
          <p:nvSpPr>
            <p:cNvPr id="159751" name="Rectangle 7"/>
            <p:cNvSpPr>
              <a:spLocks noChangeArrowheads="1"/>
            </p:cNvSpPr>
            <p:nvPr/>
          </p:nvSpPr>
          <p:spPr bwMode="auto">
            <a:xfrm>
              <a:off x="4650" y="1056"/>
              <a:ext cx="992" cy="28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algn="ctr"/>
              <a:r>
                <a:rPr lang="en-US" altLang="ro-RO" sz="240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A</a:t>
              </a:r>
              <a:r>
                <a:rPr lang="en-US" altLang="ro-RO" sz="2400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w </a:t>
              </a:r>
              <a:r>
                <a:rPr lang="en-US" altLang="ro-RO" sz="240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minima</a:t>
              </a:r>
              <a:endParaRPr lang="en-US" altLang="ro-RO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endParaRPr>
            </a:p>
            <a:p>
              <a:pPr algn="ctr"/>
              <a:endParaRPr lang="en-US" altLang="ro-RO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endParaRP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0.91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--</a:t>
              </a:r>
            </a:p>
            <a:p>
              <a:pPr algn="ctr"/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0.94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     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0.95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--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--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0.93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0.86</a:t>
              </a:r>
            </a:p>
            <a:p>
              <a:pPr algn="ctr">
                <a:spcAft>
                  <a:spcPts val="700"/>
                </a:spcAft>
              </a:pPr>
              <a:r>
                <a:rPr lang="en-US" altLang="ro-RO" sz="200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--</a:t>
              </a:r>
            </a:p>
          </p:txBody>
        </p:sp>
        <p:sp>
          <p:nvSpPr>
            <p:cNvPr id="159752" name="Line 8"/>
            <p:cNvSpPr>
              <a:spLocks noChangeShapeType="1"/>
            </p:cNvSpPr>
            <p:nvPr/>
          </p:nvSpPr>
          <p:spPr bwMode="auto">
            <a:xfrm>
              <a:off x="0" y="1354"/>
              <a:ext cx="570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159753" name="Line 9"/>
            <p:cNvSpPr>
              <a:spLocks noChangeShapeType="1"/>
            </p:cNvSpPr>
            <p:nvPr/>
          </p:nvSpPr>
          <p:spPr bwMode="auto">
            <a:xfrm>
              <a:off x="2018" y="1066"/>
              <a:ext cx="0" cy="28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o-RO"/>
            </a:p>
          </p:txBody>
        </p:sp>
      </p:grpSp>
    </p:spTree>
    <p:extLst>
      <p:ext uri="{BB962C8B-B14F-4D97-AF65-F5344CB8AC3E}">
        <p14:creationId xmlns:p14="http://schemas.microsoft.com/office/powerpoint/2010/main" val="36400657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ine 2" descr="Decupare e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76672"/>
            <a:ext cx="7536218" cy="445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7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ine 1" descr="Decupare e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13" y="184611"/>
            <a:ext cx="4105363" cy="2526377"/>
          </a:xfrm>
          <a:prstGeom prst="rect">
            <a:avLst/>
          </a:prstGeom>
        </p:spPr>
      </p:pic>
      <p:pic>
        <p:nvPicPr>
          <p:cNvPr id="3" name="Imagine 2" descr="Decupare ecra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140968"/>
            <a:ext cx="6848640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48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ine 1" descr="Decupare e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1323"/>
            <a:ext cx="3096057" cy="1905266"/>
          </a:xfrm>
          <a:prstGeom prst="rect">
            <a:avLst/>
          </a:prstGeom>
        </p:spPr>
      </p:pic>
      <p:pic>
        <p:nvPicPr>
          <p:cNvPr id="3" name="Imagine 2" descr="Decupare ecra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577" y="184612"/>
            <a:ext cx="5713652" cy="2643278"/>
          </a:xfrm>
          <a:prstGeom prst="rect">
            <a:avLst/>
          </a:prstGeom>
        </p:spPr>
      </p:pic>
      <p:graphicFrame>
        <p:nvGraphicFramePr>
          <p:cNvPr id="7" name="Diagramă 6"/>
          <p:cNvGraphicFramePr/>
          <p:nvPr/>
        </p:nvGraphicFramePr>
        <p:xfrm>
          <a:off x="4333434" y="3212976"/>
          <a:ext cx="4727795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Diagramă 7"/>
          <p:cNvGraphicFramePr/>
          <p:nvPr/>
        </p:nvGraphicFramePr>
        <p:xfrm>
          <a:off x="28778" y="3356992"/>
          <a:ext cx="4128238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02787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78160"/>
            <a:ext cx="8305800" cy="9906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o-RO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NOUL PACHET DE LEGISLAȚIE ÎN UE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228600" y="1043608"/>
            <a:ext cx="8610600" cy="10795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3200" b="1" baseline="-25000" dirty="0">
                <a:solidFill>
                  <a:srgbClr val="000099"/>
                </a:solidFill>
                <a:latin typeface="Agrofont" pitchFamily="34" charset="0"/>
                <a:cs typeface="Times New Roman" pitchFamily="18" charset="0"/>
              </a:rPr>
              <a:t>Reg. (CE) 178/2002:</a:t>
            </a:r>
          </a:p>
          <a:p>
            <a:pPr algn="ctr" eaLnBrk="0" hangingPunct="0"/>
            <a:r>
              <a:rPr lang="nl-NL" sz="3200" b="1" baseline="-25000" dirty="0">
                <a:solidFill>
                  <a:srgbClr val="000099"/>
                </a:solidFill>
                <a:latin typeface="Agrofont" pitchFamily="34" charset="0"/>
                <a:cs typeface="Times New Roman" pitchFamily="18" charset="0"/>
              </a:rPr>
              <a:t>Legea General</a:t>
            </a:r>
            <a:r>
              <a:rPr lang="ro-RO" sz="3200" b="1" baseline="-25000" dirty="0">
                <a:solidFill>
                  <a:srgbClr val="000099"/>
                </a:solidFill>
                <a:latin typeface="Agrofont" pitchFamily="34" charset="0"/>
                <a:cs typeface="Times New Roman" pitchFamily="18" charset="0"/>
              </a:rPr>
              <a:t>ă</a:t>
            </a:r>
            <a:r>
              <a:rPr lang="nl-NL" sz="3200" b="1" baseline="-25000" dirty="0">
                <a:solidFill>
                  <a:srgbClr val="000099"/>
                </a:solidFill>
                <a:latin typeface="Agrofont" pitchFamily="34" charset="0"/>
                <a:cs typeface="Times New Roman" pitchFamily="18" charset="0"/>
              </a:rPr>
              <a:t> a Alimentelor</a:t>
            </a: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228600" y="5180633"/>
            <a:ext cx="8610600" cy="1008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endParaRPr lang="ro-RO" sz="3200" b="1" baseline="-25000" dirty="0">
              <a:solidFill>
                <a:srgbClr val="000099"/>
              </a:solidFill>
              <a:latin typeface="Agrofont" pitchFamily="34" charset="0"/>
            </a:endParaRPr>
          </a:p>
          <a:p>
            <a:pPr algn="ctr" eaLnBrk="0" hangingPunct="0">
              <a:defRPr/>
            </a:pPr>
            <a:endParaRPr lang="ro-RO" sz="3200" b="1" baseline="-25000" dirty="0">
              <a:solidFill>
                <a:srgbClr val="000099"/>
              </a:solidFill>
              <a:latin typeface="Agrofont" pitchFamily="34" charset="0"/>
            </a:endParaRPr>
          </a:p>
          <a:p>
            <a:pPr algn="ctr" eaLnBrk="0" hangingPunct="0">
              <a:defRPr/>
            </a:pPr>
            <a:r>
              <a:rPr lang="ru-RU" sz="2800" b="1" baseline="-25000" dirty="0" err="1">
                <a:solidFill>
                  <a:srgbClr val="000099"/>
                </a:solidFill>
                <a:latin typeface="+mj-lt"/>
              </a:rPr>
              <a:t>Regulamentul</a:t>
            </a:r>
            <a:r>
              <a:rPr lang="en-GB" sz="2800" b="1" baseline="-25000" dirty="0">
                <a:solidFill>
                  <a:srgbClr val="000099"/>
                </a:solidFill>
                <a:latin typeface="+mj-lt"/>
              </a:rPr>
              <a:t>(CE) 882/2004: </a:t>
            </a:r>
            <a:r>
              <a:rPr lang="en-GB" sz="2800" b="1" baseline="-25000" dirty="0" err="1" smtClean="0">
                <a:solidFill>
                  <a:srgbClr val="000099"/>
                </a:solidFill>
                <a:latin typeface="+mj-lt"/>
              </a:rPr>
              <a:t>Legea</a:t>
            </a:r>
            <a:r>
              <a:rPr lang="en-GB" sz="2800" b="1" baseline="-25000" dirty="0" smtClean="0">
                <a:solidFill>
                  <a:srgbClr val="000099"/>
                </a:solidFill>
                <a:latin typeface="+mj-lt"/>
              </a:rPr>
              <a:t> nr.50</a:t>
            </a:r>
            <a:endParaRPr lang="en-GB" sz="2800" b="1" baseline="-25000" dirty="0">
              <a:solidFill>
                <a:srgbClr val="000099"/>
              </a:solidFill>
              <a:latin typeface="+mj-lt"/>
            </a:endParaRPr>
          </a:p>
          <a:p>
            <a:pPr algn="ctr" eaLnBrk="0" hangingPunct="0">
              <a:defRPr/>
            </a:pPr>
            <a:r>
              <a:rPr lang="nl-NL" sz="2800" b="1" baseline="-25000" dirty="0">
                <a:solidFill>
                  <a:srgbClr val="000099"/>
                </a:solidFill>
                <a:latin typeface="+mj-lt"/>
                <a:cs typeface="Times New Roman" pitchFamily="18" charset="0"/>
              </a:rPr>
              <a:t>Control</a:t>
            </a:r>
            <a:r>
              <a:rPr lang="ro-RO" sz="2800" b="1" baseline="-25000" dirty="0">
                <a:solidFill>
                  <a:srgbClr val="000099"/>
                </a:solidFill>
                <a:latin typeface="+mj-lt"/>
                <a:cs typeface="Times New Roman" pitchFamily="18" charset="0"/>
              </a:rPr>
              <a:t>ul</a:t>
            </a:r>
            <a:r>
              <a:rPr lang="nl-NL" sz="2800" b="1" baseline="-25000" dirty="0">
                <a:solidFill>
                  <a:srgbClr val="000099"/>
                </a:solidFill>
                <a:latin typeface="+mj-lt"/>
                <a:cs typeface="Times New Roman" pitchFamily="18" charset="0"/>
              </a:rPr>
              <a:t> Ofic</a:t>
            </a:r>
            <a:r>
              <a:rPr lang="ro-RO" sz="2800" b="1" baseline="-25000" dirty="0">
                <a:solidFill>
                  <a:srgbClr val="000099"/>
                </a:solidFill>
                <a:latin typeface="+mj-lt"/>
                <a:cs typeface="Times New Roman" pitchFamily="18" charset="0"/>
              </a:rPr>
              <a:t>i</a:t>
            </a:r>
            <a:r>
              <a:rPr lang="nl-NL" sz="2800" b="1" baseline="-25000" dirty="0">
                <a:solidFill>
                  <a:srgbClr val="000099"/>
                </a:solidFill>
                <a:latin typeface="+mj-lt"/>
                <a:cs typeface="Times New Roman" pitchFamily="18" charset="0"/>
              </a:rPr>
              <a:t>al al Alimentelor </a:t>
            </a:r>
            <a:r>
              <a:rPr lang="ro-RO" sz="2800" b="1" baseline="-25000" dirty="0">
                <a:solidFill>
                  <a:srgbClr val="000099"/>
                </a:solidFill>
                <a:latin typeface="+mj-lt"/>
                <a:cs typeface="Times New Roman" pitchFamily="18" charset="0"/>
              </a:rPr>
              <a:t>ş</a:t>
            </a:r>
            <a:r>
              <a:rPr lang="nl-NL" sz="2800" b="1" baseline="-25000" dirty="0">
                <a:solidFill>
                  <a:srgbClr val="000099"/>
                </a:solidFill>
                <a:latin typeface="+mj-lt"/>
                <a:cs typeface="Times New Roman" pitchFamily="18" charset="0"/>
              </a:rPr>
              <a:t>i Hranei</a:t>
            </a:r>
            <a:r>
              <a:rPr lang="ro-RO" sz="2800" b="1" baseline="-25000" dirty="0">
                <a:solidFill>
                  <a:srgbClr val="000099"/>
                </a:solidFill>
                <a:latin typeface="+mj-lt"/>
                <a:cs typeface="Times New Roman" pitchFamily="18" charset="0"/>
              </a:rPr>
              <a:t> pentru</a:t>
            </a:r>
            <a:r>
              <a:rPr lang="nl-NL" sz="2800" b="1" baseline="-25000" dirty="0">
                <a:solidFill>
                  <a:srgbClr val="000099"/>
                </a:solidFill>
                <a:latin typeface="+mj-lt"/>
                <a:cs typeface="Times New Roman" pitchFamily="18" charset="0"/>
              </a:rPr>
              <a:t> animale</a:t>
            </a:r>
            <a:endParaRPr lang="ro-RO" sz="2800" b="1" baseline="-25000" dirty="0">
              <a:solidFill>
                <a:srgbClr val="000099"/>
              </a:solidFill>
              <a:latin typeface="+mj-lt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nl-NL" sz="3200" b="1" baseline="-25000" dirty="0" smtClean="0">
                <a:latin typeface="Agrofont" pitchFamily="34" charset="0"/>
              </a:rPr>
              <a:t> </a:t>
            </a:r>
            <a:endParaRPr lang="ro-RO" sz="3200" b="1" baseline="-25000" dirty="0">
              <a:latin typeface="Agrofont" pitchFamily="34" charset="0"/>
            </a:endParaRPr>
          </a:p>
          <a:p>
            <a:pPr algn="ctr" eaLnBrk="0" hangingPunct="0">
              <a:defRPr/>
            </a:pPr>
            <a:endParaRPr lang="nl-NL" sz="3200" b="1" baseline="-25000" dirty="0">
              <a:latin typeface="Agrofont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28600" y="2300908"/>
            <a:ext cx="1295400" cy="122396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o-RO" b="1" dirty="0">
                <a:solidFill>
                  <a:srgbClr val="000066"/>
                </a:solidFill>
                <a:latin typeface="Arial" charset="0"/>
              </a:rPr>
              <a:t>I</a:t>
            </a:r>
            <a:r>
              <a:rPr lang="en-US" b="1" dirty="0" err="1">
                <a:solidFill>
                  <a:srgbClr val="000066"/>
                </a:solidFill>
                <a:latin typeface="Arial" charset="0"/>
              </a:rPr>
              <a:t>giena</a:t>
            </a:r>
            <a:endParaRPr lang="ro-RO" b="1" dirty="0">
              <a:solidFill>
                <a:srgbClr val="000066"/>
              </a:solidFill>
              <a:latin typeface="Arial" charset="0"/>
            </a:endParaRPr>
          </a:p>
          <a:p>
            <a:pPr algn="ctr"/>
            <a:r>
              <a:rPr lang="ro-RO" b="1" dirty="0">
                <a:solidFill>
                  <a:srgbClr val="000066"/>
                </a:solidFill>
                <a:latin typeface="Arial" charset="0"/>
              </a:rPr>
              <a:t>G</a:t>
            </a:r>
            <a:r>
              <a:rPr lang="en-US" b="1" dirty="0" err="1">
                <a:solidFill>
                  <a:srgbClr val="000066"/>
                </a:solidFill>
                <a:latin typeface="Arial" charset="0"/>
              </a:rPr>
              <a:t>eneral</a:t>
            </a:r>
            <a:r>
              <a:rPr lang="ro-RO" b="1" dirty="0">
                <a:solidFill>
                  <a:srgbClr val="000066"/>
                </a:solidFill>
                <a:latin typeface="Arial" charset="0"/>
              </a:rPr>
              <a:t>ă</a:t>
            </a:r>
          </a:p>
          <a:p>
            <a:pPr algn="ctr"/>
            <a:r>
              <a:rPr lang="en-US" b="1" dirty="0">
                <a:solidFill>
                  <a:srgbClr val="000066"/>
                </a:solidFill>
                <a:latin typeface="Arial" charset="0"/>
              </a:rPr>
              <a:t>a</a:t>
            </a:r>
            <a:endParaRPr lang="ro-RO" b="1" dirty="0">
              <a:solidFill>
                <a:srgbClr val="000066"/>
              </a:solidFill>
              <a:latin typeface="Arial" charset="0"/>
            </a:endParaRPr>
          </a:p>
          <a:p>
            <a:pPr algn="ctr"/>
            <a:r>
              <a:rPr lang="ro-RO" b="1" dirty="0">
                <a:solidFill>
                  <a:srgbClr val="000066"/>
                </a:solidFill>
                <a:latin typeface="Arial" charset="0"/>
              </a:rPr>
              <a:t>A</a:t>
            </a:r>
            <a:r>
              <a:rPr lang="en-US" b="1" dirty="0" err="1">
                <a:solidFill>
                  <a:srgbClr val="000066"/>
                </a:solidFill>
                <a:latin typeface="Arial" charset="0"/>
              </a:rPr>
              <a:t>limentelor</a:t>
            </a:r>
            <a:endParaRPr lang="en-GB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8" name="Line 15"/>
          <p:cNvSpPr>
            <a:spLocks noChangeShapeType="1"/>
          </p:cNvSpPr>
          <p:nvPr/>
        </p:nvSpPr>
        <p:spPr bwMode="auto">
          <a:xfrm>
            <a:off x="838200" y="3558208"/>
            <a:ext cx="0" cy="381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04800" y="3939208"/>
            <a:ext cx="1344612" cy="10795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o-RO" b="1" dirty="0">
              <a:solidFill>
                <a:srgbClr val="CC9900"/>
              </a:solidFill>
              <a:latin typeface="Arial" charset="0"/>
            </a:endParaRPr>
          </a:p>
          <a:p>
            <a:pPr algn="ctr">
              <a:defRPr/>
            </a:pPr>
            <a:endParaRPr lang="ro-RO" b="1" dirty="0">
              <a:solidFill>
                <a:srgbClr val="CC9900"/>
              </a:solidFill>
              <a:latin typeface="Arial" charset="0"/>
            </a:endParaRPr>
          </a:p>
          <a:p>
            <a:pPr algn="ctr">
              <a:defRPr/>
            </a:pPr>
            <a:r>
              <a:rPr lang="en-GB" b="1" dirty="0" err="1">
                <a:solidFill>
                  <a:srgbClr val="CC9900"/>
                </a:solidFill>
                <a:latin typeface="Arial" charset="0"/>
              </a:rPr>
              <a:t>Reg.CE</a:t>
            </a:r>
            <a:r>
              <a:rPr lang="en-GB" b="1" dirty="0">
                <a:solidFill>
                  <a:srgbClr val="FFFF00"/>
                </a:solidFill>
                <a:latin typeface="Arial" charset="0"/>
              </a:rPr>
              <a:t> </a:t>
            </a:r>
          </a:p>
          <a:p>
            <a:pPr algn="ctr">
              <a:defRPr/>
            </a:pPr>
            <a:r>
              <a:rPr lang="en-GB" b="1" dirty="0">
                <a:solidFill>
                  <a:srgbClr val="000066"/>
                </a:solidFill>
                <a:latin typeface="Arial" charset="0"/>
              </a:rPr>
              <a:t>852/2004</a:t>
            </a:r>
            <a:endParaRPr lang="ro-RO" b="1" dirty="0">
              <a:solidFill>
                <a:srgbClr val="000066"/>
              </a:solidFill>
              <a:latin typeface="Arial" charset="0"/>
            </a:endParaRPr>
          </a:p>
          <a:p>
            <a:pPr algn="ctr">
              <a:defRPr/>
            </a:pPr>
            <a:r>
              <a:rPr lang="ro-RO" sz="1600" b="1" dirty="0">
                <a:solidFill>
                  <a:srgbClr val="000066"/>
                </a:solidFill>
                <a:latin typeface="+mj-lt"/>
              </a:rPr>
              <a:t>HG</a:t>
            </a:r>
            <a:r>
              <a:rPr lang="en-US" sz="1600" b="1" dirty="0">
                <a:solidFill>
                  <a:srgbClr val="000066"/>
                </a:solidFill>
                <a:latin typeface="+mj-lt"/>
              </a:rPr>
              <a:t>.</a:t>
            </a:r>
            <a:r>
              <a:rPr lang="ro-RO" sz="1600" b="1" dirty="0">
                <a:solidFill>
                  <a:srgbClr val="000066"/>
                </a:solidFill>
                <a:latin typeface="+mj-lt"/>
              </a:rPr>
              <a:t> 412/2010</a:t>
            </a:r>
          </a:p>
          <a:p>
            <a:pPr algn="ctr">
              <a:defRPr/>
            </a:pPr>
            <a:endParaRPr lang="ro-RO" b="1" dirty="0">
              <a:solidFill>
                <a:srgbClr val="000066"/>
              </a:solidFill>
              <a:latin typeface="Arial" charset="0"/>
            </a:endParaRPr>
          </a:p>
          <a:p>
            <a:pPr algn="ctr">
              <a:defRPr/>
            </a:pPr>
            <a:endParaRPr lang="en-GB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676400" y="2300908"/>
            <a:ext cx="1371600" cy="122396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o-RO" b="1">
                <a:solidFill>
                  <a:srgbClr val="000066"/>
                </a:solidFill>
                <a:latin typeface="Arial" charset="0"/>
              </a:rPr>
              <a:t>I</a:t>
            </a:r>
            <a:r>
              <a:rPr lang="en-US" b="1">
                <a:solidFill>
                  <a:srgbClr val="000066"/>
                </a:solidFill>
                <a:latin typeface="Arial" charset="0"/>
              </a:rPr>
              <a:t>giena</a:t>
            </a:r>
            <a:endParaRPr lang="ro-RO" b="1">
              <a:solidFill>
                <a:srgbClr val="000066"/>
              </a:solidFill>
              <a:latin typeface="Arial" charset="0"/>
            </a:endParaRPr>
          </a:p>
          <a:p>
            <a:pPr algn="ctr"/>
            <a:r>
              <a:rPr lang="ro-RO" b="1">
                <a:solidFill>
                  <a:srgbClr val="000066"/>
                </a:solidFill>
                <a:latin typeface="Arial" charset="0"/>
              </a:rPr>
              <a:t>A</a:t>
            </a:r>
            <a:r>
              <a:rPr lang="en-US" b="1">
                <a:solidFill>
                  <a:srgbClr val="000066"/>
                </a:solidFill>
                <a:latin typeface="Arial" charset="0"/>
              </a:rPr>
              <a:t>limentelor</a:t>
            </a:r>
            <a:endParaRPr lang="ro-RO" b="1">
              <a:solidFill>
                <a:srgbClr val="000066"/>
              </a:solidFill>
              <a:latin typeface="Arial" charset="0"/>
            </a:endParaRPr>
          </a:p>
          <a:p>
            <a:pPr algn="ctr"/>
            <a:r>
              <a:rPr lang="en-US" b="1">
                <a:solidFill>
                  <a:srgbClr val="000066"/>
                </a:solidFill>
                <a:latin typeface="Arial" charset="0"/>
              </a:rPr>
              <a:t>de </a:t>
            </a:r>
            <a:r>
              <a:rPr lang="ro-RO" b="1">
                <a:solidFill>
                  <a:srgbClr val="000066"/>
                </a:solidFill>
                <a:latin typeface="Arial" charset="0"/>
              </a:rPr>
              <a:t>O</a:t>
            </a:r>
            <a:r>
              <a:rPr lang="en-US" b="1">
                <a:solidFill>
                  <a:srgbClr val="000066"/>
                </a:solidFill>
                <a:latin typeface="Arial" charset="0"/>
              </a:rPr>
              <a:t>rigine</a:t>
            </a:r>
            <a:endParaRPr lang="ro-RO" b="1">
              <a:solidFill>
                <a:srgbClr val="000066"/>
              </a:solidFill>
              <a:latin typeface="Arial" charset="0"/>
            </a:endParaRPr>
          </a:p>
          <a:p>
            <a:pPr algn="ctr"/>
            <a:r>
              <a:rPr lang="ro-RO" b="1">
                <a:solidFill>
                  <a:srgbClr val="000066"/>
                </a:solidFill>
                <a:latin typeface="Arial" charset="0"/>
              </a:rPr>
              <a:t>A</a:t>
            </a:r>
            <a:r>
              <a:rPr lang="en-US" b="1">
                <a:solidFill>
                  <a:srgbClr val="000066"/>
                </a:solidFill>
                <a:latin typeface="Arial" charset="0"/>
              </a:rPr>
              <a:t>nimal</a:t>
            </a:r>
            <a:r>
              <a:rPr lang="ro-RO" b="1">
                <a:solidFill>
                  <a:srgbClr val="000066"/>
                </a:solidFill>
                <a:latin typeface="Arial" charset="0"/>
              </a:rPr>
              <a:t>ă</a:t>
            </a:r>
            <a:endParaRPr lang="en-GB" b="1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1" name="Line 16"/>
          <p:cNvSpPr>
            <a:spLocks noChangeShapeType="1"/>
          </p:cNvSpPr>
          <p:nvPr/>
        </p:nvSpPr>
        <p:spPr bwMode="auto">
          <a:xfrm>
            <a:off x="2339975" y="3524871"/>
            <a:ext cx="0" cy="381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1828800" y="3939208"/>
            <a:ext cx="1428750" cy="10795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GB" b="1" dirty="0" err="1">
                <a:solidFill>
                  <a:srgbClr val="CC9900"/>
                </a:solidFill>
                <a:latin typeface="Arial" charset="0"/>
              </a:rPr>
              <a:t>Reg.CE</a:t>
            </a:r>
            <a:r>
              <a:rPr lang="en-GB" b="1" dirty="0">
                <a:solidFill>
                  <a:srgbClr val="FFFF00"/>
                </a:solidFill>
                <a:latin typeface="Arial" charset="0"/>
              </a:rPr>
              <a:t> </a:t>
            </a:r>
          </a:p>
          <a:p>
            <a:pPr algn="ctr">
              <a:defRPr/>
            </a:pPr>
            <a:r>
              <a:rPr lang="en-GB" b="1" dirty="0">
                <a:solidFill>
                  <a:srgbClr val="000066"/>
                </a:solidFill>
                <a:latin typeface="Arial" charset="0"/>
              </a:rPr>
              <a:t>853/2004</a:t>
            </a:r>
            <a:endParaRPr lang="ro-RO" b="1" dirty="0">
              <a:solidFill>
                <a:srgbClr val="000066"/>
              </a:solidFill>
              <a:latin typeface="Arial" charset="0"/>
            </a:endParaRPr>
          </a:p>
          <a:p>
            <a:pPr algn="ctr">
              <a:defRPr/>
            </a:pPr>
            <a:r>
              <a:rPr lang="ro-RO" sz="1600" b="1" dirty="0">
                <a:solidFill>
                  <a:srgbClr val="000066"/>
                </a:solidFill>
                <a:latin typeface="+mj-lt"/>
              </a:rPr>
              <a:t>HG</a:t>
            </a:r>
            <a:r>
              <a:rPr lang="en-US" sz="1600" b="1" dirty="0">
                <a:solidFill>
                  <a:srgbClr val="000066"/>
                </a:solidFill>
                <a:latin typeface="+mj-lt"/>
              </a:rPr>
              <a:t>.</a:t>
            </a:r>
            <a:r>
              <a:rPr lang="ro-RO" sz="1600" b="1" dirty="0">
                <a:solidFill>
                  <a:srgbClr val="000066"/>
                </a:solidFill>
                <a:latin typeface="+mj-lt"/>
              </a:rPr>
              <a:t> 435/2010</a:t>
            </a:r>
            <a:endParaRPr lang="en-GB" sz="1600" b="1" dirty="0">
              <a:solidFill>
                <a:srgbClr val="000066"/>
              </a:solidFill>
              <a:latin typeface="+mj-lt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3276600" y="2262808"/>
            <a:ext cx="1371600" cy="122396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000066"/>
                </a:solidFill>
                <a:latin typeface="Arial" charset="0"/>
              </a:rPr>
              <a:t>Controlul</a:t>
            </a:r>
            <a:endParaRPr lang="ro-RO" b="1">
              <a:solidFill>
                <a:srgbClr val="000066"/>
              </a:solidFill>
              <a:latin typeface="Arial" charset="0"/>
            </a:endParaRPr>
          </a:p>
          <a:p>
            <a:pPr algn="ctr"/>
            <a:r>
              <a:rPr lang="ro-RO" b="1">
                <a:solidFill>
                  <a:srgbClr val="000066"/>
                </a:solidFill>
                <a:latin typeface="Arial" charset="0"/>
              </a:rPr>
              <a:t>O</a:t>
            </a:r>
            <a:r>
              <a:rPr lang="en-US" b="1">
                <a:solidFill>
                  <a:srgbClr val="000066"/>
                </a:solidFill>
                <a:latin typeface="Arial" charset="0"/>
              </a:rPr>
              <a:t>ficial</a:t>
            </a:r>
            <a:r>
              <a:rPr lang="ro-RO" b="1">
                <a:solidFill>
                  <a:srgbClr val="000066"/>
                </a:solidFill>
                <a:latin typeface="Arial" charset="0"/>
              </a:rPr>
              <a:t> </a:t>
            </a:r>
            <a:r>
              <a:rPr lang="en-US" b="1">
                <a:solidFill>
                  <a:srgbClr val="000066"/>
                </a:solidFill>
                <a:latin typeface="Arial" charset="0"/>
              </a:rPr>
              <a:t>al</a:t>
            </a:r>
            <a:endParaRPr lang="ro-RO" b="1">
              <a:solidFill>
                <a:srgbClr val="000066"/>
              </a:solidFill>
              <a:latin typeface="Arial" charset="0"/>
            </a:endParaRPr>
          </a:p>
          <a:p>
            <a:pPr algn="ctr"/>
            <a:r>
              <a:rPr lang="ro-RO" b="1">
                <a:solidFill>
                  <a:srgbClr val="000066"/>
                </a:solidFill>
                <a:latin typeface="Arial" charset="0"/>
              </a:rPr>
              <a:t>A</a:t>
            </a:r>
            <a:r>
              <a:rPr lang="en-US" b="1">
                <a:solidFill>
                  <a:srgbClr val="000066"/>
                </a:solidFill>
                <a:latin typeface="Arial" charset="0"/>
              </a:rPr>
              <a:t>lim.</a:t>
            </a:r>
            <a:r>
              <a:rPr lang="ro-RO" b="1">
                <a:solidFill>
                  <a:srgbClr val="000066"/>
                </a:solidFill>
                <a:latin typeface="Arial" charset="0"/>
              </a:rPr>
              <a:t>O</a:t>
            </a:r>
            <a:r>
              <a:rPr lang="en-US" b="1">
                <a:solidFill>
                  <a:srgbClr val="000066"/>
                </a:solidFill>
                <a:latin typeface="Arial" charset="0"/>
              </a:rPr>
              <a:t>rigine</a:t>
            </a:r>
            <a:endParaRPr lang="ro-RO" b="1">
              <a:solidFill>
                <a:srgbClr val="000066"/>
              </a:solidFill>
              <a:latin typeface="Arial" charset="0"/>
            </a:endParaRPr>
          </a:p>
          <a:p>
            <a:pPr algn="ctr"/>
            <a:r>
              <a:rPr lang="en-US" b="1">
                <a:solidFill>
                  <a:srgbClr val="000066"/>
                </a:solidFill>
                <a:latin typeface="Arial" charset="0"/>
              </a:rPr>
              <a:t>Animal</a:t>
            </a:r>
            <a:r>
              <a:rPr lang="ro-RO" b="1">
                <a:solidFill>
                  <a:srgbClr val="000066"/>
                </a:solidFill>
                <a:latin typeface="Arial" charset="0"/>
              </a:rPr>
              <a:t>ă</a:t>
            </a:r>
            <a:endParaRPr lang="en-GB" b="1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4" name="Line 16"/>
          <p:cNvSpPr>
            <a:spLocks noChangeShapeType="1"/>
          </p:cNvSpPr>
          <p:nvPr/>
        </p:nvSpPr>
        <p:spPr bwMode="auto">
          <a:xfrm>
            <a:off x="4038600" y="3558208"/>
            <a:ext cx="0" cy="381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3352800" y="3939208"/>
            <a:ext cx="1439862" cy="1008063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GB" b="1" dirty="0" err="1">
                <a:solidFill>
                  <a:srgbClr val="CC9900"/>
                </a:solidFill>
                <a:latin typeface="Arial" charset="0"/>
              </a:rPr>
              <a:t>Reg.CE</a:t>
            </a:r>
            <a:r>
              <a:rPr lang="en-GB" b="1" dirty="0">
                <a:solidFill>
                  <a:srgbClr val="CC9900"/>
                </a:solidFill>
                <a:latin typeface="Arial" charset="0"/>
              </a:rPr>
              <a:t> </a:t>
            </a:r>
          </a:p>
          <a:p>
            <a:pPr algn="ctr">
              <a:defRPr/>
            </a:pPr>
            <a:r>
              <a:rPr lang="en-GB" b="1" dirty="0">
                <a:solidFill>
                  <a:srgbClr val="000066"/>
                </a:solidFill>
                <a:latin typeface="Arial" charset="0"/>
              </a:rPr>
              <a:t>854/2004</a:t>
            </a:r>
            <a:endParaRPr lang="ro-RO" b="1" dirty="0">
              <a:solidFill>
                <a:srgbClr val="000066"/>
              </a:solidFill>
              <a:latin typeface="Arial" charset="0"/>
            </a:endParaRPr>
          </a:p>
          <a:p>
            <a:pPr algn="ctr">
              <a:defRPr/>
            </a:pPr>
            <a:r>
              <a:rPr lang="ro-RO" sz="1600" b="1" dirty="0">
                <a:solidFill>
                  <a:srgbClr val="000066"/>
                </a:solidFill>
                <a:latin typeface="+mj-lt"/>
              </a:rPr>
              <a:t>HG</a:t>
            </a:r>
            <a:r>
              <a:rPr lang="en-US" sz="1600" b="1" dirty="0">
                <a:solidFill>
                  <a:srgbClr val="000066"/>
                </a:solidFill>
                <a:latin typeface="+mj-lt"/>
              </a:rPr>
              <a:t>.</a:t>
            </a:r>
            <a:r>
              <a:rPr lang="ro-RO" sz="1600" b="1" dirty="0">
                <a:solidFill>
                  <a:srgbClr val="000066"/>
                </a:solidFill>
                <a:latin typeface="+mj-lt"/>
              </a:rPr>
              <a:t>1112/2010</a:t>
            </a:r>
            <a:endParaRPr lang="en-GB" sz="1600" b="1" dirty="0">
              <a:solidFill>
                <a:srgbClr val="000066"/>
              </a:solidFill>
              <a:latin typeface="+mj-lt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4953000" y="2186608"/>
            <a:ext cx="1295400" cy="122396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b="1" dirty="0" err="1">
                <a:solidFill>
                  <a:srgbClr val="000066"/>
                </a:solidFill>
                <a:latin typeface="Arial" charset="0"/>
              </a:rPr>
              <a:t>Zoonoze</a:t>
            </a:r>
            <a:endParaRPr lang="nl-NL" dirty="0">
              <a:solidFill>
                <a:srgbClr val="000066"/>
              </a:solidFill>
              <a:latin typeface="Arial" charset="0"/>
            </a:endParaRPr>
          </a:p>
          <a:p>
            <a:pPr algn="ctr"/>
            <a:r>
              <a:rPr lang="en-GB" b="1" dirty="0">
                <a:solidFill>
                  <a:srgbClr val="000066"/>
                </a:solidFill>
                <a:latin typeface="Arial" charset="0"/>
              </a:rPr>
              <a:t>Reg.</a:t>
            </a:r>
          </a:p>
          <a:p>
            <a:pPr algn="ctr"/>
            <a:r>
              <a:rPr lang="ro-RO" b="1" dirty="0">
                <a:solidFill>
                  <a:srgbClr val="000066"/>
                </a:solidFill>
                <a:latin typeface="Arial" charset="0"/>
              </a:rPr>
              <a:t>ş</a:t>
            </a:r>
            <a:r>
              <a:rPr lang="en-GB" b="1" dirty="0" err="1">
                <a:solidFill>
                  <a:srgbClr val="000066"/>
                </a:solidFill>
                <a:latin typeface="Arial" charset="0"/>
              </a:rPr>
              <a:t>i</a:t>
            </a:r>
            <a:endParaRPr lang="en-GB" b="1" dirty="0">
              <a:solidFill>
                <a:srgbClr val="000066"/>
              </a:solidFill>
              <a:latin typeface="Arial" charset="0"/>
            </a:endParaRPr>
          </a:p>
          <a:p>
            <a:pPr algn="ctr"/>
            <a:r>
              <a:rPr lang="en-GB" b="1" dirty="0">
                <a:solidFill>
                  <a:srgbClr val="000066"/>
                </a:solidFill>
                <a:latin typeface="Arial" charset="0"/>
              </a:rPr>
              <a:t>Directive</a:t>
            </a:r>
            <a:r>
              <a:rPr lang="nl-NL" dirty="0">
                <a:latin typeface="Arial" charset="0"/>
              </a:rPr>
              <a:t> </a:t>
            </a:r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>
            <a:off x="5638800" y="3482008"/>
            <a:ext cx="0" cy="381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5029200" y="3939208"/>
            <a:ext cx="1295400" cy="1008063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 dirty="0">
                <a:solidFill>
                  <a:srgbClr val="CC9900"/>
                </a:solidFill>
                <a:latin typeface="Arial" charset="0"/>
              </a:rPr>
              <a:t>Reg. CE</a:t>
            </a:r>
          </a:p>
          <a:p>
            <a:pPr algn="ctr"/>
            <a:r>
              <a:rPr lang="en-GB" b="1" dirty="0">
                <a:solidFill>
                  <a:srgbClr val="000066"/>
                </a:solidFill>
                <a:latin typeface="Arial" charset="0"/>
              </a:rPr>
              <a:t>2073/2005</a:t>
            </a:r>
          </a:p>
          <a:p>
            <a:pPr algn="ctr"/>
            <a:r>
              <a:rPr lang="en-GB" sz="1400" b="1" dirty="0">
                <a:solidFill>
                  <a:srgbClr val="000066"/>
                </a:solidFill>
                <a:latin typeface="Arial" charset="0"/>
              </a:rPr>
              <a:t>HG. 221/2009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6400800" y="2186608"/>
            <a:ext cx="1219200" cy="122396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o-RO" sz="3200" b="1">
              <a:solidFill>
                <a:srgbClr val="FFFF00"/>
              </a:solidFill>
              <a:latin typeface="Arial" charset="0"/>
            </a:endParaRPr>
          </a:p>
          <a:p>
            <a:pPr algn="ctr"/>
            <a:r>
              <a:rPr lang="nl-NL" b="1">
                <a:solidFill>
                  <a:srgbClr val="000066"/>
                </a:solidFill>
                <a:latin typeface="Arial" charset="0"/>
              </a:rPr>
              <a:t>ESB/EST</a:t>
            </a:r>
            <a:endParaRPr lang="nl-NL">
              <a:solidFill>
                <a:srgbClr val="000066"/>
              </a:solidFill>
              <a:latin typeface="Arial" charset="0"/>
            </a:endParaRPr>
          </a:p>
          <a:p>
            <a:pPr algn="ctr"/>
            <a:endParaRPr lang="nl-NL">
              <a:solidFill>
                <a:srgbClr val="000066"/>
              </a:solidFill>
              <a:latin typeface="Arial" charset="0"/>
            </a:endParaRPr>
          </a:p>
          <a:p>
            <a:pPr algn="ctr"/>
            <a:r>
              <a:rPr lang="nl-NL" b="1">
                <a:solidFill>
                  <a:srgbClr val="000066"/>
                </a:solidFill>
                <a:latin typeface="Arial" charset="0"/>
              </a:rPr>
              <a:t>Reziduuri</a:t>
            </a:r>
            <a:r>
              <a:rPr lang="nl-NL">
                <a:solidFill>
                  <a:schemeClr val="bg1"/>
                </a:solidFill>
                <a:latin typeface="Arial" charset="0"/>
              </a:rPr>
              <a:t> </a:t>
            </a:r>
          </a:p>
          <a:p>
            <a:pPr algn="ctr"/>
            <a:endParaRPr lang="en-GB" sz="16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" name="Line 16"/>
          <p:cNvSpPr>
            <a:spLocks noChangeShapeType="1"/>
          </p:cNvSpPr>
          <p:nvPr/>
        </p:nvSpPr>
        <p:spPr bwMode="auto">
          <a:xfrm>
            <a:off x="7010400" y="3482008"/>
            <a:ext cx="0" cy="381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6477000" y="3863008"/>
            <a:ext cx="1371600" cy="11430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o-RO" sz="1600" b="1" dirty="0">
              <a:solidFill>
                <a:srgbClr val="CC9900"/>
              </a:solidFill>
              <a:latin typeface="Arial" charset="0"/>
            </a:endParaRPr>
          </a:p>
          <a:p>
            <a:pPr algn="ctr"/>
            <a:r>
              <a:rPr lang="en-GB" sz="1600" b="1" dirty="0" err="1">
                <a:solidFill>
                  <a:srgbClr val="CC9900"/>
                </a:solidFill>
                <a:latin typeface="Arial" charset="0"/>
              </a:rPr>
              <a:t>Reg.CE</a:t>
            </a:r>
            <a:endParaRPr lang="en-GB" sz="1600" b="1" dirty="0">
              <a:solidFill>
                <a:srgbClr val="CC9900"/>
              </a:solidFill>
              <a:latin typeface="Arial" charset="0"/>
            </a:endParaRPr>
          </a:p>
          <a:p>
            <a:pPr algn="ctr"/>
            <a:r>
              <a:rPr lang="en-GB" sz="1600" b="1" dirty="0">
                <a:solidFill>
                  <a:srgbClr val="000066"/>
                </a:solidFill>
                <a:latin typeface="Arial" charset="0"/>
              </a:rPr>
              <a:t>999/01</a:t>
            </a:r>
            <a:endParaRPr lang="ro-RO" sz="1600" b="1" dirty="0">
              <a:solidFill>
                <a:srgbClr val="000066"/>
              </a:solidFill>
              <a:latin typeface="Arial" charset="0"/>
            </a:endParaRPr>
          </a:p>
          <a:p>
            <a:pPr algn="ctr"/>
            <a:r>
              <a:rPr lang="ro-RO" sz="1600" b="1" dirty="0">
                <a:solidFill>
                  <a:srgbClr val="000066"/>
                </a:solidFill>
                <a:latin typeface="Arial" charset="0"/>
              </a:rPr>
              <a:t>HG 1081/2008</a:t>
            </a:r>
            <a:endParaRPr lang="en-GB" sz="1600" b="1" dirty="0">
              <a:solidFill>
                <a:srgbClr val="000066"/>
              </a:solidFill>
              <a:latin typeface="Arial" charset="0"/>
            </a:endParaRPr>
          </a:p>
          <a:p>
            <a:pPr algn="ctr"/>
            <a:r>
              <a:rPr lang="en-GB" sz="1600" b="1" dirty="0">
                <a:solidFill>
                  <a:srgbClr val="CC9900"/>
                </a:solidFill>
                <a:latin typeface="Arial" charset="0"/>
              </a:rPr>
              <a:t>Dir</a:t>
            </a:r>
            <a:r>
              <a:rPr lang="en-GB" sz="1600" b="1" dirty="0">
                <a:solidFill>
                  <a:srgbClr val="FFFF00"/>
                </a:solidFill>
                <a:latin typeface="Arial" charset="0"/>
              </a:rPr>
              <a:t>.</a:t>
            </a:r>
            <a:r>
              <a:rPr lang="en-GB" sz="1600" b="1" dirty="0">
                <a:solidFill>
                  <a:srgbClr val="000066"/>
                </a:solidFill>
                <a:latin typeface="Arial" charset="0"/>
              </a:rPr>
              <a:t>96/23/CE</a:t>
            </a:r>
            <a:endParaRPr lang="ro-RO" sz="1600" b="1" dirty="0">
              <a:solidFill>
                <a:srgbClr val="000066"/>
              </a:solidFill>
              <a:latin typeface="Arial" charset="0"/>
            </a:endParaRPr>
          </a:p>
          <a:p>
            <a:pPr algn="ctr"/>
            <a:r>
              <a:rPr lang="ro-RO" sz="1600" b="1" dirty="0">
                <a:solidFill>
                  <a:srgbClr val="000066"/>
                </a:solidFill>
                <a:latin typeface="Arial" charset="0"/>
              </a:rPr>
              <a:t>HG</a:t>
            </a:r>
            <a:r>
              <a:rPr lang="en-US" sz="1600" b="1" dirty="0">
                <a:solidFill>
                  <a:srgbClr val="000066"/>
                </a:solidFill>
                <a:latin typeface="Arial" charset="0"/>
              </a:rPr>
              <a:t>.</a:t>
            </a:r>
            <a:r>
              <a:rPr lang="ro-RO" sz="1600" b="1" dirty="0">
                <a:solidFill>
                  <a:srgbClr val="000066"/>
                </a:solidFill>
                <a:latin typeface="Arial" charset="0"/>
              </a:rPr>
              <a:t> 298/2011</a:t>
            </a:r>
          </a:p>
          <a:p>
            <a:pPr algn="ctr"/>
            <a:endParaRPr lang="en-GB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7772400" y="2186608"/>
            <a:ext cx="1219200" cy="122396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o-RO" sz="3200" b="1" dirty="0">
              <a:solidFill>
                <a:srgbClr val="FFFF00"/>
              </a:solidFill>
              <a:latin typeface="Arial" charset="0"/>
            </a:endParaRPr>
          </a:p>
          <a:p>
            <a:pPr algn="ctr"/>
            <a:r>
              <a:rPr lang="nl-NL" sz="1600" b="1" dirty="0" smtClean="0">
                <a:solidFill>
                  <a:srgbClr val="000066"/>
                </a:solidFill>
                <a:latin typeface="Arial" charset="0"/>
              </a:rPr>
              <a:t>Conta</a:t>
            </a:r>
            <a:r>
              <a:rPr lang="ro-RO" sz="1600" b="1" dirty="0" smtClean="0">
                <a:solidFill>
                  <a:srgbClr val="000066"/>
                </a:solidFill>
                <a:latin typeface="Arial" charset="0"/>
              </a:rPr>
              <a:t>- </a:t>
            </a:r>
          </a:p>
          <a:p>
            <a:pPr algn="ctr"/>
            <a:r>
              <a:rPr lang="nl-NL" sz="1600" b="1" dirty="0" smtClean="0">
                <a:solidFill>
                  <a:srgbClr val="000066"/>
                </a:solidFill>
                <a:latin typeface="Arial" charset="0"/>
              </a:rPr>
              <a:t>minan</a:t>
            </a:r>
            <a:r>
              <a:rPr lang="ro-RO" sz="1600" b="1" dirty="0" smtClean="0">
                <a:solidFill>
                  <a:srgbClr val="000066"/>
                </a:solidFill>
                <a:latin typeface="Arial" charset="0"/>
              </a:rPr>
              <a:t>ți</a:t>
            </a:r>
            <a:endParaRPr lang="nl-NL" sz="1600" dirty="0">
              <a:solidFill>
                <a:srgbClr val="000066"/>
              </a:solidFill>
              <a:latin typeface="Arial" charset="0"/>
            </a:endParaRPr>
          </a:p>
          <a:p>
            <a:pPr algn="ctr"/>
            <a:endParaRPr lang="nl-NL" dirty="0">
              <a:solidFill>
                <a:srgbClr val="000066"/>
              </a:solidFill>
              <a:latin typeface="Arial" charset="0"/>
            </a:endParaRPr>
          </a:p>
          <a:p>
            <a:pPr algn="ctr"/>
            <a:r>
              <a:rPr lang="nl-NL" dirty="0" smtClean="0">
                <a:solidFill>
                  <a:schemeClr val="bg1"/>
                </a:solidFill>
                <a:latin typeface="Arial" charset="0"/>
              </a:rPr>
              <a:t> </a:t>
            </a:r>
            <a:endParaRPr lang="nl-NL" dirty="0">
              <a:solidFill>
                <a:schemeClr val="bg1"/>
              </a:solidFill>
              <a:latin typeface="Arial" charset="0"/>
            </a:endParaRPr>
          </a:p>
          <a:p>
            <a:pPr algn="ctr"/>
            <a:endParaRPr lang="en-GB" sz="1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>
            <a:off x="8458200" y="3405808"/>
            <a:ext cx="0" cy="381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7924800" y="3863008"/>
            <a:ext cx="1219200" cy="1008063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 dirty="0">
                <a:solidFill>
                  <a:srgbClr val="CC9900"/>
                </a:solidFill>
                <a:latin typeface="Arial" charset="0"/>
              </a:rPr>
              <a:t>Reg. CE</a:t>
            </a:r>
          </a:p>
          <a:p>
            <a:pPr algn="ctr"/>
            <a:r>
              <a:rPr lang="ro-RO" b="1" dirty="0" smtClean="0">
                <a:solidFill>
                  <a:srgbClr val="000066"/>
                </a:solidFill>
                <a:latin typeface="Arial" charset="0"/>
              </a:rPr>
              <a:t>1881</a:t>
            </a:r>
            <a:endParaRPr lang="en-GB" b="1" dirty="0">
              <a:solidFill>
                <a:srgbClr val="000066"/>
              </a:solidFill>
              <a:latin typeface="Arial" charset="0"/>
            </a:endParaRPr>
          </a:p>
          <a:p>
            <a:pPr algn="ctr"/>
            <a:r>
              <a:rPr lang="en-GB" sz="1400" b="1" dirty="0">
                <a:solidFill>
                  <a:srgbClr val="000066"/>
                </a:solidFill>
                <a:latin typeface="Arial" charset="0"/>
              </a:rPr>
              <a:t>HG. </a:t>
            </a:r>
            <a:r>
              <a:rPr lang="ro-RO" sz="1400" b="1" dirty="0" smtClean="0">
                <a:solidFill>
                  <a:srgbClr val="000066"/>
                </a:solidFill>
                <a:latin typeface="Arial" charset="0"/>
              </a:rPr>
              <a:t>520</a:t>
            </a:r>
            <a:r>
              <a:rPr lang="en-GB" sz="1400" b="1" dirty="0" smtClean="0">
                <a:solidFill>
                  <a:srgbClr val="000066"/>
                </a:solidFill>
                <a:latin typeface="Arial" charset="0"/>
              </a:rPr>
              <a:t>/20</a:t>
            </a:r>
            <a:r>
              <a:rPr lang="ro-RO" sz="1400" b="1" dirty="0" smtClean="0">
                <a:solidFill>
                  <a:srgbClr val="000066"/>
                </a:solidFill>
                <a:latin typeface="Arial" charset="0"/>
              </a:rPr>
              <a:t>10</a:t>
            </a:r>
            <a:endParaRPr lang="en-GB" sz="1400" b="1" dirty="0">
              <a:solidFill>
                <a:srgbClr val="000066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03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ine 1" descr="Decupare e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89" y="1628800"/>
            <a:ext cx="8659433" cy="1428949"/>
          </a:xfrm>
          <a:prstGeom prst="rect">
            <a:avLst/>
          </a:prstGeom>
        </p:spPr>
      </p:pic>
      <p:pic>
        <p:nvPicPr>
          <p:cNvPr id="3" name="Imagine 2" descr="Decupare ecra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7" y="3429000"/>
            <a:ext cx="7902095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67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Grp="1"/>
          </p:cNvSpPr>
          <p:nvPr>
            <p:ph type="body" idx="1"/>
          </p:nvPr>
        </p:nvSpPr>
        <p:spPr>
          <a:xfrm>
            <a:off x="245490" y="2060848"/>
            <a:ext cx="8429625" cy="4525962"/>
          </a:xfrm>
        </p:spPr>
        <p:txBody>
          <a:bodyPr>
            <a:normAutofit fontScale="92500" lnSpcReduction="10000"/>
          </a:bodyPr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o-RO" altLang="ru-RU" sz="2700" dirty="0" smtClean="0"/>
              <a:t>este </a:t>
            </a:r>
            <a:r>
              <a:rPr lang="ro-RO" altLang="ru-RU" sz="2700" dirty="0" err="1" smtClean="0"/>
              <a:t>secvenţa</a:t>
            </a:r>
            <a:r>
              <a:rPr lang="ro-RO" altLang="ru-RU" sz="2700" dirty="0" smtClean="0"/>
              <a:t> planificată de MĂSURARE sau OBSERVARE a parametrilor critici ai produsului/ procesului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endParaRPr lang="ro-RO" altLang="ru-RU" sz="2700" dirty="0" smtClean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o-RO" altLang="ru-RU" sz="2700" dirty="0" smtClean="0"/>
              <a:t>se determină dacă măsurile de control luate </a:t>
            </a:r>
            <a:r>
              <a:rPr lang="ro-RO" altLang="ru-RU" sz="2700" dirty="0" err="1" smtClean="0"/>
              <a:t>funcţionează</a:t>
            </a:r>
            <a:r>
              <a:rPr lang="ro-RO" altLang="ru-RU" sz="2700" dirty="0" smtClean="0"/>
              <a:t> </a:t>
            </a:r>
            <a:r>
              <a:rPr lang="ro-RO" altLang="ru-RU" sz="2700" dirty="0" err="1" smtClean="0"/>
              <a:t>aşa</a:t>
            </a:r>
            <a:r>
              <a:rPr lang="ro-RO" altLang="ru-RU" sz="2700" dirty="0" smtClean="0"/>
              <a:t> cum trebuie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endParaRPr lang="ro-RO" altLang="ru-RU" sz="2700" dirty="0" smtClean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o-RO" altLang="ru-RU" sz="2700" dirty="0" smtClean="0"/>
              <a:t>se definesc   -  parametri de măsurat </a:t>
            </a:r>
          </a:p>
          <a:p>
            <a:pPr eaLnBrk="1" hangingPunct="1">
              <a:lnSpc>
                <a:spcPct val="90000"/>
              </a:lnSpc>
            </a:pPr>
            <a:r>
              <a:rPr lang="ro-RO" altLang="ru-RU" sz="2700" dirty="0" smtClean="0"/>
              <a:t>                            - metoda de măsurare</a:t>
            </a:r>
          </a:p>
          <a:p>
            <a:pPr eaLnBrk="1" hangingPunct="1">
              <a:lnSpc>
                <a:spcPct val="90000"/>
              </a:lnSpc>
            </a:pPr>
            <a:r>
              <a:rPr lang="ro-RO" altLang="ru-RU" sz="2700" dirty="0"/>
              <a:t> </a:t>
            </a:r>
            <a:r>
              <a:rPr lang="ro-RO" altLang="ru-RU" sz="2700" dirty="0" smtClean="0"/>
              <a:t>                           - desemnează persoana </a:t>
            </a:r>
          </a:p>
          <a:p>
            <a:pPr eaLnBrk="1" hangingPunct="1">
              <a:lnSpc>
                <a:spcPct val="90000"/>
              </a:lnSpc>
            </a:pPr>
            <a:r>
              <a:rPr lang="ro-RO" altLang="ru-RU" sz="2700" dirty="0"/>
              <a:t> </a:t>
            </a:r>
            <a:r>
              <a:rPr lang="ro-RO" altLang="ru-RU" sz="2700" dirty="0" smtClean="0"/>
              <a:t>                           - intervale de monitorizare.</a:t>
            </a:r>
            <a:endParaRPr lang="en-US" altLang="ru-RU" sz="2700" dirty="0" smtClean="0"/>
          </a:p>
        </p:txBody>
      </p:sp>
      <p:sp>
        <p:nvSpPr>
          <p:cNvPr id="3" name="Rectangle 2"/>
          <p:cNvSpPr>
            <a:spLocks noGrp="1"/>
          </p:cNvSpPr>
          <p:nvPr>
            <p:ph type="title"/>
          </p:nvPr>
        </p:nvSpPr>
        <p:spPr>
          <a:xfrm>
            <a:off x="214313" y="764704"/>
            <a:ext cx="8822182" cy="706438"/>
          </a:xfrm>
        </p:spPr>
        <p:txBody>
          <a:bodyPr>
            <a:noAutofit/>
          </a:bodyPr>
          <a:lstStyle/>
          <a:p>
            <a:pPr algn="ctr"/>
            <a:r>
              <a:rPr lang="ro-RO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STABILIREA UNUI SISTEM DE MONITORIZARE A PUNCTELOR CRITICE DE CONTROL (PCC) (PRINCIPIUL 4)</a:t>
            </a:r>
            <a:endParaRPr lang="en-US" alt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/>
          </p:cNvSpPr>
          <p:nvPr>
            <p:ph type="body" idx="1"/>
          </p:nvPr>
        </p:nvSpPr>
        <p:spPr>
          <a:xfrm>
            <a:off x="928688" y="2214563"/>
            <a:ext cx="7467600" cy="3786187"/>
          </a:xfrm>
        </p:spPr>
        <p:txBody>
          <a:bodyPr>
            <a:normAutofit/>
          </a:bodyPr>
          <a:lstStyle/>
          <a:p>
            <a:pPr algn="just" eaLnBrk="1" hangingPunct="1"/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!!! </a:t>
            </a:r>
            <a:r>
              <a:rPr lang="en-US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Monitorizarile</a:t>
            </a:r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trebuie</a:t>
            </a:r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faca</a:t>
            </a:r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rapid </a:t>
            </a:r>
            <a:r>
              <a:rPr lang="en-US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deoarece</a:t>
            </a:r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termenul</a:t>
            </a:r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valabilitate</a:t>
            </a:r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durata</a:t>
            </a:r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dintre</a:t>
            </a:r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preparare</a:t>
            </a:r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consumare</a:t>
            </a:r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nu </a:t>
            </a:r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permit</a:t>
            </a:r>
            <a:r>
              <a:rPr lang="ro-RO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efectuarea</a:t>
            </a:r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testari</a:t>
            </a:r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laborioase</a:t>
            </a:r>
            <a:endParaRPr lang="en-US" alt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en-US" alt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en-US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Monitorizarea</a:t>
            </a:r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permite</a:t>
            </a:r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pastrarea</a:t>
            </a:r>
            <a:r>
              <a:rPr lang="en-US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controlului</a:t>
            </a:r>
            <a:endParaRPr lang="en-US" alt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03" name="Picture 3" descr="E:\tania\poze prezentare\descărcare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285750"/>
            <a:ext cx="214312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Grp="1"/>
          </p:cNvSpPr>
          <p:nvPr>
            <p:ph type="body" idx="1"/>
          </p:nvPr>
        </p:nvSpPr>
        <p:spPr>
          <a:xfrm>
            <a:off x="410591" y="1628800"/>
            <a:ext cx="8429625" cy="4525962"/>
          </a:xfrm>
        </p:spPr>
        <p:txBody>
          <a:bodyPr>
            <a:normAutofit fontScale="70000" lnSpcReduction="20000"/>
          </a:bodyPr>
          <a:lstStyle/>
          <a:p>
            <a:r>
              <a:rPr lang="ro-RO" sz="2800" b="1" dirty="0" smtClean="0"/>
              <a:t>	Ce</a:t>
            </a:r>
            <a:r>
              <a:rPr lang="ro-RO" sz="2800" b="1" dirty="0"/>
              <a:t>?</a:t>
            </a:r>
            <a:r>
              <a:rPr lang="ro-RO" sz="2800" dirty="0"/>
              <a:t> - definirea parametrilor care trebuie </a:t>
            </a:r>
            <a:r>
              <a:rPr lang="ro-RO" sz="2800" dirty="0" smtClean="0"/>
              <a:t>măsurați </a:t>
            </a:r>
            <a:r>
              <a:rPr lang="ro-RO" sz="2800" dirty="0"/>
              <a:t>în PCC /PC</a:t>
            </a:r>
            <a:r>
              <a:rPr lang="ro-RO" sz="2800" dirty="0" smtClean="0"/>
              <a:t>;</a:t>
            </a:r>
          </a:p>
          <a:p>
            <a:endParaRPr lang="ro-RO" sz="2800" dirty="0"/>
          </a:p>
          <a:p>
            <a:r>
              <a:rPr lang="ro-RO" sz="2800" dirty="0"/>
              <a:t>	</a:t>
            </a:r>
            <a:r>
              <a:rPr lang="ro-RO" sz="2800" b="1" dirty="0"/>
              <a:t>Cum?</a:t>
            </a:r>
            <a:r>
              <a:rPr lang="ro-RO" sz="2800" dirty="0"/>
              <a:t> - selectarea metodei care va fi utilizată pentru măsurarea sau observarea parametrilor critici (instrumente, precizie, </a:t>
            </a:r>
            <a:r>
              <a:rPr lang="ro-RO" sz="2800" dirty="0" err="1"/>
              <a:t>acurateţe</a:t>
            </a:r>
            <a:r>
              <a:rPr lang="ro-RO" sz="2800" dirty="0"/>
              <a:t> a metodei);</a:t>
            </a:r>
          </a:p>
          <a:p>
            <a:endParaRPr lang="ro-RO" sz="2800" dirty="0" smtClean="0"/>
          </a:p>
          <a:p>
            <a:r>
              <a:rPr lang="ro-RO" sz="2800" dirty="0"/>
              <a:t>	</a:t>
            </a:r>
            <a:r>
              <a:rPr lang="ro-RO" sz="2800" b="1" dirty="0"/>
              <a:t>Unde?</a:t>
            </a:r>
            <a:r>
              <a:rPr lang="ro-RO" sz="2800" dirty="0"/>
              <a:t> - definirea documentelor de înregistrare a rezultatelor monitorizării;</a:t>
            </a:r>
          </a:p>
          <a:p>
            <a:endParaRPr lang="ro-RO" sz="2800" dirty="0" smtClean="0"/>
          </a:p>
          <a:p>
            <a:r>
              <a:rPr lang="ro-RO" sz="2800" dirty="0"/>
              <a:t>	</a:t>
            </a:r>
            <a:r>
              <a:rPr lang="ro-RO" sz="2800" b="1" dirty="0"/>
              <a:t>Când?</a:t>
            </a:r>
            <a:r>
              <a:rPr lang="ro-RO" sz="2800" dirty="0"/>
              <a:t> - stabilirea </a:t>
            </a:r>
            <a:r>
              <a:rPr lang="ro-RO" sz="2800" dirty="0" err="1"/>
              <a:t>frecvenţei</a:t>
            </a:r>
            <a:r>
              <a:rPr lang="ro-RO" sz="2800" dirty="0"/>
              <a:t> cu care se va face monitorizarea (analiza, observarea, măsurarea);</a:t>
            </a:r>
          </a:p>
          <a:p>
            <a:endParaRPr lang="ro-RO" sz="2800" dirty="0" smtClean="0"/>
          </a:p>
          <a:p>
            <a:r>
              <a:rPr lang="ro-RO" sz="2800" dirty="0"/>
              <a:t>	</a:t>
            </a:r>
            <a:r>
              <a:rPr lang="ro-RO" sz="2800" b="1" dirty="0"/>
              <a:t>Cine?</a:t>
            </a:r>
            <a:r>
              <a:rPr lang="ro-RO" sz="2800" dirty="0"/>
              <a:t> - stabilirea </a:t>
            </a:r>
            <a:r>
              <a:rPr lang="ro-RO" sz="2800" dirty="0" err="1"/>
              <a:t>responsabilităţii</a:t>
            </a:r>
            <a:r>
              <a:rPr lang="ro-RO" sz="2800" dirty="0"/>
              <a:t> pentru efectuarea </a:t>
            </a:r>
            <a:r>
              <a:rPr lang="ro-RO" sz="2800" dirty="0" err="1"/>
              <a:t>acţiunilor</a:t>
            </a:r>
            <a:r>
              <a:rPr lang="ro-RO" sz="2800" dirty="0"/>
              <a:t> de observare sau măsurare.</a:t>
            </a:r>
          </a:p>
        </p:txBody>
      </p:sp>
      <p:sp>
        <p:nvSpPr>
          <p:cNvPr id="3" name="Rectangle 2"/>
          <p:cNvSpPr>
            <a:spLocks noGrp="1"/>
          </p:cNvSpPr>
          <p:nvPr>
            <p:ph type="title"/>
          </p:nvPr>
        </p:nvSpPr>
        <p:spPr>
          <a:xfrm>
            <a:off x="214313" y="764704"/>
            <a:ext cx="8822182" cy="706438"/>
          </a:xfrm>
        </p:spPr>
        <p:txBody>
          <a:bodyPr>
            <a:noAutofit/>
          </a:bodyPr>
          <a:lstStyle/>
          <a:p>
            <a:pPr algn="ctr"/>
            <a:r>
              <a:rPr lang="ro-RO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STABILIREA UNUI SISTEM DE MONITORIZARE A PUNCTELOR CRITICE DE CONTROL (PCC) (PRINCIPIUL 4)</a:t>
            </a:r>
            <a:endParaRPr lang="en-US" alt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67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Текст 2"/>
          <p:cNvSpPr>
            <a:spLocks noGrp="1"/>
          </p:cNvSpPr>
          <p:nvPr>
            <p:ph type="body" idx="1"/>
          </p:nvPr>
        </p:nvSpPr>
        <p:spPr>
          <a:xfrm>
            <a:off x="88982" y="1484784"/>
            <a:ext cx="9055018" cy="5373216"/>
          </a:xfrm>
        </p:spPr>
        <p:txBody>
          <a:bodyPr>
            <a:normAutofit fontScale="77500" lnSpcReduction="20000"/>
          </a:bodyPr>
          <a:lstStyle/>
          <a:p>
            <a:pPr algn="just" eaLnBrk="1" hangingPunct="1"/>
            <a:r>
              <a:rPr lang="ro-RO" altLang="ru-RU" sz="2400" dirty="0" smtClean="0"/>
              <a:t> </a:t>
            </a:r>
            <a:r>
              <a:rPr lang="ro-RO" sz="2400" dirty="0" smtClean="0">
                <a:sym typeface="Wingdings" panose="05000000000000000000" pitchFamily="2" charset="2"/>
              </a:rPr>
              <a:t></a:t>
            </a:r>
            <a:r>
              <a:rPr lang="ro-RO" sz="2400" dirty="0" smtClean="0"/>
              <a:t> </a:t>
            </a:r>
            <a:r>
              <a:rPr lang="ro-RO" sz="2400" dirty="0"/>
              <a:t>Identificarea </a:t>
            </a:r>
            <a:r>
              <a:rPr lang="ro-RO" sz="2400" dirty="0" smtClean="0"/>
              <a:t>acțiunilor </a:t>
            </a:r>
            <a:r>
              <a:rPr lang="ro-RO" sz="2400" dirty="0"/>
              <a:t>adecvate în scopul eliminării cauzelor </a:t>
            </a:r>
            <a:r>
              <a:rPr lang="ro-RO" sz="2400" dirty="0" err="1"/>
              <a:t>şi</a:t>
            </a:r>
            <a:r>
              <a:rPr lang="ro-RO" sz="2400" dirty="0"/>
              <a:t>, implicit al corectării abaterilor</a:t>
            </a:r>
            <a:r>
              <a:rPr lang="ro-RO" sz="2400" dirty="0" smtClean="0"/>
              <a:t>;</a:t>
            </a:r>
          </a:p>
          <a:p>
            <a:pPr algn="just" eaLnBrk="1" hangingPunct="1"/>
            <a:endParaRPr lang="ro-RO" sz="2400" dirty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o-RO" sz="2400" dirty="0" smtClean="0"/>
              <a:t>Stabilirea </a:t>
            </a:r>
            <a:r>
              <a:rPr lang="ro-RO" sz="2400" dirty="0"/>
              <a:t>formularelor de înregistrare a </a:t>
            </a:r>
            <a:r>
              <a:rPr lang="ro-RO" sz="2400" dirty="0" smtClean="0"/>
              <a:t>acțiunilor </a:t>
            </a:r>
            <a:r>
              <a:rPr lang="ro-RO" sz="2400" dirty="0"/>
              <a:t>corective</a:t>
            </a:r>
            <a:r>
              <a:rPr lang="ro-RO" sz="2400" dirty="0" smtClean="0"/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o-RO" sz="2400" dirty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o-RO" sz="2400" dirty="0" smtClean="0"/>
              <a:t>Stabilirea responsabilităților </a:t>
            </a:r>
            <a:r>
              <a:rPr lang="ro-RO" sz="2400" dirty="0" err="1"/>
              <a:t>şi</a:t>
            </a:r>
            <a:r>
              <a:rPr lang="ro-RO" sz="2400" dirty="0"/>
              <a:t> autorizarea de a </a:t>
            </a:r>
            <a:r>
              <a:rPr lang="ro-RO" sz="2400" dirty="0" smtClean="0"/>
              <a:t>iniția și </a:t>
            </a:r>
            <a:r>
              <a:rPr lang="ro-RO" sz="2400" dirty="0"/>
              <a:t>aplica </a:t>
            </a:r>
            <a:r>
              <a:rPr lang="ro-RO" sz="2400" dirty="0" smtClean="0"/>
              <a:t>acțiuni </a:t>
            </a:r>
            <a:r>
              <a:rPr lang="ro-RO" sz="2400" dirty="0"/>
              <a:t>corective; </a:t>
            </a:r>
            <a:endParaRPr lang="ro-RO" sz="2400" dirty="0" smtClean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o-RO" sz="2400" dirty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o-RO" sz="2400" dirty="0" smtClean="0"/>
              <a:t>Stabilirea </a:t>
            </a:r>
            <a:r>
              <a:rPr lang="ro-RO" sz="2400" dirty="0"/>
              <a:t>unei proceduri pentru identificarea </a:t>
            </a:r>
            <a:r>
              <a:rPr lang="ro-RO" sz="2400" dirty="0" err="1"/>
              <a:t>şi</a:t>
            </a:r>
            <a:r>
              <a:rPr lang="ro-RO" sz="2400" dirty="0"/>
              <a:t> izolarea produselor </a:t>
            </a:r>
            <a:r>
              <a:rPr lang="ro-RO" sz="2400" dirty="0" smtClean="0"/>
              <a:t>potențial </a:t>
            </a:r>
            <a:r>
              <a:rPr lang="ro-RO" sz="2400" dirty="0"/>
              <a:t>nesigure fabricate în perioada abaterii de la parametri</a:t>
            </a:r>
            <a:r>
              <a:rPr lang="ro-RO" sz="2400" dirty="0" smtClean="0"/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o-RO" sz="2400" dirty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o-RO" sz="2400" dirty="0" smtClean="0"/>
              <a:t> </a:t>
            </a:r>
            <a:r>
              <a:rPr lang="ro-RO" altLang="ru-RU" sz="2400" dirty="0"/>
              <a:t>Investigarea pentru a determina cauza </a:t>
            </a:r>
            <a:r>
              <a:rPr lang="ro-RO" altLang="ru-RU" sz="2400" dirty="0" smtClean="0"/>
              <a:t>abaterii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o-RO" altLang="ru-RU" sz="2400" dirty="0" smtClean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o-RO" altLang="ru-RU" sz="2400" dirty="0"/>
              <a:t>M</a:t>
            </a:r>
            <a:r>
              <a:rPr lang="ro-RO" altLang="ru-RU" sz="2400" dirty="0" smtClean="0"/>
              <a:t>ăsuri</a:t>
            </a:r>
            <a:r>
              <a:rPr lang="en-US" altLang="ru-RU" sz="2400" dirty="0"/>
              <a:t>le</a:t>
            </a:r>
            <a:r>
              <a:rPr lang="ro-RO" altLang="ru-RU" sz="2400" dirty="0"/>
              <a:t> eficiente pentru a preveni repetarea a abaterii</a:t>
            </a:r>
            <a:br>
              <a:rPr lang="ro-RO" altLang="ru-RU" sz="2400" dirty="0"/>
            </a:br>
            <a:endParaRPr lang="ro-RO" altLang="ru-RU" sz="2400" dirty="0" smtClean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o-RO" altLang="ru-RU" sz="2400" dirty="0"/>
              <a:t>Verificarea </a:t>
            </a:r>
            <a:r>
              <a:rPr lang="ro-RO" altLang="ru-RU" sz="2400" dirty="0" smtClean="0"/>
              <a:t>eficienței acțiunii </a:t>
            </a:r>
            <a:r>
              <a:rPr lang="ro-RO" altLang="ru-RU" sz="2400" dirty="0"/>
              <a:t>corective </a:t>
            </a:r>
            <a:r>
              <a:rPr lang="ro-RO" altLang="ru-RU" sz="2400" dirty="0" smtClean="0"/>
              <a:t>întreprinse</a:t>
            </a:r>
            <a:endParaRPr lang="en-US" altLang="ru-RU" sz="2400" dirty="0"/>
          </a:p>
        </p:txBody>
      </p:sp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88982" y="548680"/>
            <a:ext cx="8822182" cy="706438"/>
          </a:xfrm>
        </p:spPr>
        <p:txBody>
          <a:bodyPr>
            <a:noAutofit/>
          </a:bodyPr>
          <a:lstStyle/>
          <a:p>
            <a:pPr algn="ctr"/>
            <a:r>
              <a:rPr lang="ro-RO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STABILIREA UNUI PLAN DE MĂSURI CORECTIVE PENTRU ABATERILE DE LA LIMITELE PUNCTELOR CRITICE DE CONTROL (PCC) (PRINCIPIUL 5)</a:t>
            </a:r>
            <a:endParaRPr lang="en-US" alt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55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Текст 2"/>
          <p:cNvSpPr>
            <a:spLocks noGrp="1"/>
          </p:cNvSpPr>
          <p:nvPr>
            <p:ph type="body" idx="1"/>
          </p:nvPr>
        </p:nvSpPr>
        <p:spPr>
          <a:xfrm>
            <a:off x="420749" y="2060848"/>
            <a:ext cx="8409310" cy="4520505"/>
          </a:xfrm>
        </p:spPr>
        <p:txBody>
          <a:bodyPr>
            <a:normAutofit fontScale="70000" lnSpcReduction="20000"/>
          </a:bodyPr>
          <a:lstStyle/>
          <a:p>
            <a:pPr algn="just" eaLnBrk="1" hangingPunct="1"/>
            <a:r>
              <a:rPr lang="ro-RO" sz="2400" dirty="0" smtClean="0"/>
              <a:t>Procedura </a:t>
            </a:r>
            <a:r>
              <a:rPr lang="ro-RO" sz="2400" dirty="0"/>
              <a:t>pentru identificarea </a:t>
            </a:r>
            <a:r>
              <a:rPr lang="ro-RO" sz="2400" dirty="0" err="1"/>
              <a:t>şi</a:t>
            </a:r>
            <a:r>
              <a:rPr lang="ro-RO" sz="2400" dirty="0"/>
              <a:t> izolarea produselor </a:t>
            </a:r>
            <a:r>
              <a:rPr lang="ro-RO" sz="2400" dirty="0" smtClean="0"/>
              <a:t>potențial </a:t>
            </a:r>
            <a:r>
              <a:rPr lang="ro-RO" sz="2400" dirty="0"/>
              <a:t>nesigure fabricate în perioada abaterii de la </a:t>
            </a:r>
            <a:r>
              <a:rPr lang="ro-RO" sz="2400" dirty="0" smtClean="0"/>
              <a:t>parametri trebuie </a:t>
            </a:r>
            <a:r>
              <a:rPr lang="ro-RO" sz="2400" dirty="0"/>
              <a:t>să precizeze</a:t>
            </a:r>
            <a:r>
              <a:rPr lang="ro-RO" sz="2400" dirty="0" smtClean="0"/>
              <a:t>:</a:t>
            </a:r>
          </a:p>
          <a:p>
            <a:pPr algn="just" eaLnBrk="1" hangingPunct="1"/>
            <a:endParaRPr lang="ro-RO" sz="2400" dirty="0"/>
          </a:p>
          <a:p>
            <a:pPr lvl="0" algn="just"/>
            <a:r>
              <a:rPr lang="ro-RO" sz="2400" dirty="0" smtClean="0"/>
              <a:t>	</a:t>
            </a:r>
            <a:r>
              <a:rPr lang="ro-RO" sz="2400" dirty="0" smtClean="0">
                <a:sym typeface="Wingdings" panose="05000000000000000000" pitchFamily="2" charset="2"/>
              </a:rPr>
              <a:t> </a:t>
            </a:r>
            <a:r>
              <a:rPr lang="ro-RO" sz="2400" dirty="0" smtClean="0"/>
              <a:t>modul </a:t>
            </a:r>
            <a:r>
              <a:rPr lang="ro-RO" sz="2400" dirty="0"/>
              <a:t>în care se face identificarea </a:t>
            </a:r>
            <a:r>
              <a:rPr lang="ro-RO" sz="2400" dirty="0">
                <a:solidFill>
                  <a:srgbClr val="FF0000"/>
                </a:solidFill>
              </a:rPr>
              <a:t>produsului</a:t>
            </a:r>
            <a:r>
              <a:rPr lang="ro-RO" sz="2400" dirty="0"/>
              <a:t> </a:t>
            </a:r>
            <a:r>
              <a:rPr lang="ro-RO" sz="2400" dirty="0" smtClean="0"/>
              <a:t>potențial nesigur</a:t>
            </a:r>
          </a:p>
          <a:p>
            <a:pPr lvl="0" algn="just"/>
            <a:endParaRPr lang="ro-RO" sz="2400" dirty="0"/>
          </a:p>
          <a:p>
            <a:pPr lvl="0" algn="just"/>
            <a:r>
              <a:rPr lang="ro-RO" sz="2400" dirty="0" smtClean="0"/>
              <a:t>	</a:t>
            </a:r>
            <a:r>
              <a:rPr lang="ro-RO" sz="2400" dirty="0" smtClean="0">
                <a:sym typeface="Wingdings" panose="05000000000000000000" pitchFamily="2" charset="2"/>
              </a:rPr>
              <a:t>  </a:t>
            </a:r>
            <a:r>
              <a:rPr lang="ro-RO" sz="2400" dirty="0" smtClean="0"/>
              <a:t>modul </a:t>
            </a:r>
            <a:r>
              <a:rPr lang="ro-RO" sz="2400" dirty="0"/>
              <a:t>de blocare  temporară a produsului</a:t>
            </a:r>
            <a:r>
              <a:rPr lang="ro-RO" sz="2400" dirty="0" smtClean="0"/>
              <a:t>;</a:t>
            </a:r>
          </a:p>
          <a:p>
            <a:pPr lvl="0" algn="just"/>
            <a:endParaRPr lang="ro-RO" sz="2400" dirty="0"/>
          </a:p>
          <a:p>
            <a:pPr lvl="0" algn="just"/>
            <a:r>
              <a:rPr lang="ro-RO" sz="2400" dirty="0" smtClean="0"/>
              <a:t>	</a:t>
            </a:r>
            <a:r>
              <a:rPr lang="ro-RO" sz="2400" dirty="0">
                <a:sym typeface="Wingdings" panose="05000000000000000000" pitchFamily="2" charset="2"/>
              </a:rPr>
              <a:t>  </a:t>
            </a:r>
            <a:r>
              <a:rPr lang="ro-RO" sz="2400" dirty="0" smtClean="0"/>
              <a:t>stabilirea destinației </a:t>
            </a:r>
            <a:r>
              <a:rPr lang="ro-RO" sz="2400" dirty="0"/>
              <a:t>produsului (re-prelucrare, respingere, distrugere etc.), adică stabilirea </a:t>
            </a:r>
            <a:r>
              <a:rPr lang="ro-RO" sz="2400" b="1" dirty="0" err="1"/>
              <a:t>corecţiei</a:t>
            </a:r>
            <a:r>
              <a:rPr lang="ro-RO" sz="2400" b="1" dirty="0"/>
              <a:t> </a:t>
            </a:r>
            <a:r>
              <a:rPr lang="ro-RO" sz="2400" dirty="0"/>
              <a:t>care se poate aplica produsului</a:t>
            </a:r>
            <a:r>
              <a:rPr lang="ro-RO" sz="2400" dirty="0" smtClean="0"/>
              <a:t>;</a:t>
            </a:r>
          </a:p>
          <a:p>
            <a:pPr lvl="0" algn="just"/>
            <a:endParaRPr lang="ro-RO" sz="2400" dirty="0"/>
          </a:p>
          <a:p>
            <a:pPr lvl="0" algn="just"/>
            <a:r>
              <a:rPr lang="ro-RO" sz="2400" dirty="0" smtClean="0"/>
              <a:t>	</a:t>
            </a:r>
            <a:r>
              <a:rPr lang="ro-RO" sz="2400" dirty="0">
                <a:sym typeface="Wingdings" panose="05000000000000000000" pitchFamily="2" charset="2"/>
              </a:rPr>
              <a:t>  </a:t>
            </a:r>
            <a:r>
              <a:rPr lang="ro-RO" sz="2400" dirty="0" smtClean="0">
                <a:sym typeface="Wingdings" panose="05000000000000000000" pitchFamily="2" charset="2"/>
              </a:rPr>
              <a:t> </a:t>
            </a:r>
            <a:r>
              <a:rPr lang="ro-RO" sz="2400" dirty="0" smtClean="0"/>
              <a:t>în cazul </a:t>
            </a:r>
            <a:r>
              <a:rPr lang="ro-RO" sz="2400" dirty="0"/>
              <a:t>în care lotul sau o parte din lotul de produse </a:t>
            </a:r>
            <a:r>
              <a:rPr lang="ro-RO" sz="2400" dirty="0" err="1"/>
              <a:t>potenţial</a:t>
            </a:r>
            <a:r>
              <a:rPr lang="ro-RO" sz="2400" dirty="0"/>
              <a:t> nesigure, a ajuns deja la consumatori, se va stabili modul în care se face retragerea de pe </a:t>
            </a:r>
            <a:r>
              <a:rPr lang="ro-RO" sz="2400" dirty="0" smtClean="0"/>
              <a:t>piață.</a:t>
            </a:r>
            <a:endParaRPr lang="ro-RO" altLang="ru-RU" sz="2400" dirty="0" smtClean="0"/>
          </a:p>
          <a:p>
            <a:pPr algn="just" eaLnBrk="1" hangingPunct="1"/>
            <a:endParaRPr lang="ro-RO" altLang="ru-RU" sz="2400" dirty="0" smtClean="0"/>
          </a:p>
        </p:txBody>
      </p:sp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214313" y="548680"/>
            <a:ext cx="8822182" cy="706438"/>
          </a:xfrm>
        </p:spPr>
        <p:txBody>
          <a:bodyPr>
            <a:noAutofit/>
          </a:bodyPr>
          <a:lstStyle/>
          <a:p>
            <a:pPr algn="ctr"/>
            <a:r>
              <a:rPr lang="ro-RO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STABILIREA UNUI PLAN DE MĂSURI CORECTIVE PENTRU ABATERILE DE LA LIMITELE PUNCTELOR CRITICE DE CONTROL (PCC) (PRINCIPIUL 5)</a:t>
            </a:r>
            <a:endParaRPr lang="en-US" alt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"/>
          <p:cNvSpPr>
            <a:spLocks noGrp="1"/>
          </p:cNvSpPr>
          <p:nvPr>
            <p:ph type="body" idx="1"/>
          </p:nvPr>
        </p:nvSpPr>
        <p:spPr>
          <a:xfrm>
            <a:off x="615915" y="476672"/>
            <a:ext cx="7467600" cy="1851099"/>
          </a:xfrm>
        </p:spPr>
        <p:txBody>
          <a:bodyPr/>
          <a:lstStyle/>
          <a:p>
            <a:pPr eaLnBrk="1" hangingPunct="1"/>
            <a:r>
              <a:rPr lang="ro-RO" altLang="ru-RU" b="1" dirty="0" smtClean="0">
                <a:solidFill>
                  <a:srgbClr val="FF0000"/>
                </a:solidFill>
              </a:rPr>
              <a:t>CCP             	-  măsuri pe produs</a:t>
            </a:r>
          </a:p>
          <a:p>
            <a:pPr eaLnBrk="1" hangingPunct="1"/>
            <a:endParaRPr lang="ro-RO" altLang="ru-RU" b="1" dirty="0">
              <a:solidFill>
                <a:srgbClr val="FF0000"/>
              </a:solidFill>
            </a:endParaRPr>
          </a:p>
          <a:p>
            <a:pPr eaLnBrk="1" hangingPunct="1"/>
            <a:endParaRPr lang="ro-RO" altLang="ru-RU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ro-RO" altLang="ru-RU" b="1" dirty="0" smtClean="0">
                <a:solidFill>
                  <a:srgbClr val="FF0000"/>
                </a:solidFill>
              </a:rPr>
              <a:t>GHP            	- măsuri pe proces</a:t>
            </a:r>
            <a:endParaRPr lang="en-US" altLang="ru-RU" b="1" dirty="0" smtClean="0">
              <a:solidFill>
                <a:srgbClr val="FF0000"/>
              </a:solidFill>
            </a:endParaRPr>
          </a:p>
        </p:txBody>
      </p:sp>
      <p:pic>
        <p:nvPicPr>
          <p:cNvPr id="2" name="I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15" y="2753543"/>
            <a:ext cx="8208912" cy="41044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ext 1"/>
          <p:cNvSpPr>
            <a:spLocks noGrp="1"/>
          </p:cNvSpPr>
          <p:nvPr>
            <p:ph type="body" idx="1"/>
          </p:nvPr>
        </p:nvSpPr>
        <p:spPr>
          <a:xfrm>
            <a:off x="1128991" y="188640"/>
            <a:ext cx="6591985" cy="439133"/>
          </a:xfrm>
        </p:spPr>
        <p:txBody>
          <a:bodyPr/>
          <a:lstStyle/>
          <a:p>
            <a:pPr algn="ctr"/>
            <a:r>
              <a:rPr lang="ro-RO" b="1" dirty="0" smtClean="0"/>
              <a:t>EXEMPLU RAPORT NECONFORMITATE</a:t>
            </a:r>
            <a:endParaRPr lang="ro-RO" b="1" dirty="0"/>
          </a:p>
        </p:txBody>
      </p:sp>
      <p:pic>
        <p:nvPicPr>
          <p:cNvPr id="3" name="I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230" y="627773"/>
            <a:ext cx="6572138" cy="6759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Текст 2"/>
          <p:cNvSpPr>
            <a:spLocks noGrp="1"/>
          </p:cNvSpPr>
          <p:nvPr>
            <p:ph type="body" idx="1"/>
          </p:nvPr>
        </p:nvSpPr>
        <p:spPr>
          <a:xfrm>
            <a:off x="251520" y="1340768"/>
            <a:ext cx="8572500" cy="600075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ro-RO" altLang="ru-RU" sz="2100" dirty="0" smtClean="0"/>
              <a:t>-  verificarea documentelor HACCP se va face periodic prin metode de verificare </a:t>
            </a:r>
            <a:r>
              <a:rPr lang="ro-RO" altLang="ru-RU" sz="2100" dirty="0" err="1" smtClean="0"/>
              <a:t>şi</a:t>
            </a:r>
            <a:r>
              <a:rPr lang="ro-RO" altLang="ru-RU" sz="2100" dirty="0" smtClean="0"/>
              <a:t> auditare, teste, inclusiv recoltarea </a:t>
            </a:r>
            <a:r>
              <a:rPr lang="ro-RO" altLang="ru-RU" sz="2100" dirty="0" err="1" smtClean="0"/>
              <a:t>şi</a:t>
            </a:r>
            <a:r>
              <a:rPr lang="ro-RO" altLang="ru-RU" sz="2100" dirty="0" smtClean="0"/>
              <a:t> analizarea de probe luate randomizat pentru a demonstra că sistemul HACCP funcționează corespunzător.</a:t>
            </a:r>
          </a:p>
          <a:p>
            <a:pPr algn="just" eaLnBrk="1" hangingPunct="1">
              <a:lnSpc>
                <a:spcPct val="90000"/>
              </a:lnSpc>
            </a:pPr>
            <a:r>
              <a:rPr lang="ro-RO" altLang="ru-RU" sz="2100" dirty="0" smtClean="0"/>
              <a:t>Unde este posibil metodele vor fi validate  demonstrând că documentele HACCP sânt eficiente (pasteurizarea laptelui, conservelor).</a:t>
            </a:r>
            <a:endParaRPr lang="en-US" altLang="ru-RU" sz="2100" dirty="0" smtClean="0"/>
          </a:p>
          <a:p>
            <a:pPr algn="just" eaLnBrk="1" hangingPunct="1">
              <a:lnSpc>
                <a:spcPct val="90000"/>
              </a:lnSpc>
            </a:pPr>
            <a:endParaRPr lang="en-US" altLang="ru-RU" sz="2100" dirty="0" smtClean="0"/>
          </a:p>
          <a:p>
            <a:pPr algn="just" eaLnBrk="1" hangingPunct="1">
              <a:lnSpc>
                <a:spcPct val="90000"/>
              </a:lnSpc>
            </a:pPr>
            <a:r>
              <a:rPr lang="en-US" altLang="ru-RU" sz="2100" dirty="0" smtClean="0"/>
              <a:t>Prima </a:t>
            </a:r>
            <a:r>
              <a:rPr lang="en-US" altLang="ru-RU" sz="2100" dirty="0" err="1" smtClean="0"/>
              <a:t>verificare</a:t>
            </a:r>
            <a:r>
              <a:rPr lang="en-US" altLang="ru-RU" sz="2100" dirty="0" smtClean="0"/>
              <a:t> a </a:t>
            </a:r>
            <a:r>
              <a:rPr lang="en-US" altLang="ru-RU" sz="2100" dirty="0" err="1" smtClean="0"/>
              <a:t>planului</a:t>
            </a:r>
            <a:r>
              <a:rPr lang="en-US" altLang="ru-RU" sz="2100" dirty="0" smtClean="0"/>
              <a:t> HACCP </a:t>
            </a:r>
            <a:r>
              <a:rPr lang="en-US" altLang="ru-RU" sz="2100" dirty="0" err="1" smtClean="0"/>
              <a:t>va</a:t>
            </a:r>
            <a:r>
              <a:rPr lang="en-US" altLang="ru-RU" sz="2100" dirty="0" smtClean="0"/>
              <a:t> fi </a:t>
            </a:r>
            <a:r>
              <a:rPr lang="en-US" altLang="ru-RU" sz="2100" dirty="0" err="1" smtClean="0"/>
              <a:t>dupa</a:t>
            </a:r>
            <a:r>
              <a:rPr lang="en-US" altLang="ru-RU" sz="2100" dirty="0" smtClean="0"/>
              <a:t> </a:t>
            </a:r>
            <a:r>
              <a:rPr lang="en-US" altLang="ru-RU" sz="2100" dirty="0" err="1" smtClean="0"/>
              <a:t>implementare</a:t>
            </a:r>
            <a:r>
              <a:rPr lang="en-US" altLang="ru-RU" sz="2100" dirty="0" smtClean="0"/>
              <a:t> – </a:t>
            </a:r>
            <a:r>
              <a:rPr lang="en-US" altLang="ru-RU" sz="2100" dirty="0" err="1" smtClean="0"/>
              <a:t>rezultatul</a:t>
            </a:r>
            <a:r>
              <a:rPr lang="en-US" altLang="ru-RU" sz="2100" dirty="0" smtClean="0"/>
              <a:t> </a:t>
            </a:r>
            <a:r>
              <a:rPr lang="en-US" altLang="ru-RU" sz="2100" dirty="0" err="1" smtClean="0"/>
              <a:t>poate</a:t>
            </a:r>
            <a:r>
              <a:rPr lang="en-US" altLang="ru-RU" sz="2100" dirty="0" smtClean="0"/>
              <a:t> conduce la </a:t>
            </a:r>
            <a:r>
              <a:rPr lang="en-US" altLang="ru-RU" sz="2100" dirty="0" err="1" smtClean="0"/>
              <a:t>modificari</a:t>
            </a:r>
            <a:r>
              <a:rPr lang="en-US" altLang="ru-RU" sz="2100" dirty="0" smtClean="0"/>
              <a:t> in plan</a:t>
            </a:r>
          </a:p>
          <a:p>
            <a:pPr algn="just" eaLnBrk="1" hangingPunct="1">
              <a:lnSpc>
                <a:spcPct val="90000"/>
              </a:lnSpc>
            </a:pPr>
            <a:endParaRPr lang="en-US" altLang="ru-RU" sz="2100" dirty="0" smtClean="0"/>
          </a:p>
          <a:p>
            <a:pPr algn="just" eaLnBrk="1" hangingPunct="1">
              <a:lnSpc>
                <a:spcPct val="90000"/>
              </a:lnSpc>
            </a:pPr>
            <a:r>
              <a:rPr lang="en-US" altLang="ru-RU" sz="2100" dirty="0" smtClean="0"/>
              <a:t>Periodic se </a:t>
            </a:r>
            <a:r>
              <a:rPr lang="en-US" altLang="ru-RU" sz="2100" dirty="0" err="1" smtClean="0"/>
              <a:t>va</a:t>
            </a:r>
            <a:r>
              <a:rPr lang="en-US" altLang="ru-RU" sz="2100" dirty="0" smtClean="0"/>
              <a:t> face </a:t>
            </a:r>
            <a:r>
              <a:rPr lang="en-US" altLang="ru-RU" sz="2100" dirty="0" err="1" smtClean="0"/>
              <a:t>verificari</a:t>
            </a:r>
            <a:r>
              <a:rPr lang="en-US" altLang="ru-RU" sz="2100" dirty="0" smtClean="0"/>
              <a:t> in </a:t>
            </a:r>
            <a:r>
              <a:rPr lang="en-US" altLang="ru-RU" sz="2100" dirty="0" err="1" smtClean="0"/>
              <a:t>functie</a:t>
            </a:r>
            <a:r>
              <a:rPr lang="en-US" altLang="ru-RU" sz="2100" dirty="0" smtClean="0"/>
              <a:t> de: </a:t>
            </a:r>
            <a:r>
              <a:rPr lang="en-US" altLang="ru-RU" sz="2100" dirty="0" err="1" smtClean="0"/>
              <a:t>modificari</a:t>
            </a:r>
            <a:r>
              <a:rPr lang="en-US" altLang="ru-RU" sz="2100" dirty="0" smtClean="0"/>
              <a:t> </a:t>
            </a:r>
            <a:r>
              <a:rPr lang="en-US" altLang="ru-RU" sz="2100" dirty="0" err="1" smtClean="0"/>
              <a:t>survenite</a:t>
            </a:r>
            <a:r>
              <a:rPr lang="en-US" altLang="ru-RU" sz="2100" dirty="0" smtClean="0"/>
              <a:t> la </a:t>
            </a:r>
            <a:r>
              <a:rPr lang="en-US" altLang="ru-RU" sz="2100" dirty="0" err="1" smtClean="0"/>
              <a:t>produse</a:t>
            </a:r>
            <a:r>
              <a:rPr lang="en-US" altLang="ru-RU" sz="2100" dirty="0" smtClean="0"/>
              <a:t>, date </a:t>
            </a:r>
            <a:r>
              <a:rPr lang="en-US" altLang="ru-RU" sz="2100" dirty="0" err="1" smtClean="0"/>
              <a:t>stiintifice</a:t>
            </a:r>
            <a:r>
              <a:rPr lang="en-US" altLang="ru-RU" sz="2100" dirty="0" smtClean="0"/>
              <a:t>, </a:t>
            </a:r>
            <a:r>
              <a:rPr lang="en-US" altLang="ru-RU" sz="2100" dirty="0" err="1" smtClean="0"/>
              <a:t>schimbari</a:t>
            </a:r>
            <a:r>
              <a:rPr lang="en-US" altLang="ru-RU" sz="2100" dirty="0" smtClean="0"/>
              <a:t> in </a:t>
            </a:r>
            <a:r>
              <a:rPr lang="en-US" altLang="ru-RU" sz="2100" dirty="0" err="1" smtClean="0"/>
              <a:t>legislatie</a:t>
            </a:r>
            <a:r>
              <a:rPr lang="en-US" altLang="ru-RU" sz="2100" dirty="0" smtClean="0"/>
              <a:t>, </a:t>
            </a:r>
            <a:r>
              <a:rPr lang="en-US" altLang="ru-RU" sz="2100" dirty="0" err="1" smtClean="0"/>
              <a:t>aplicarea</a:t>
            </a:r>
            <a:r>
              <a:rPr lang="en-US" altLang="ru-RU" sz="2100" dirty="0" smtClean="0"/>
              <a:t> de </a:t>
            </a:r>
            <a:r>
              <a:rPr lang="en-US" altLang="ru-RU" sz="2100" dirty="0" err="1" smtClean="0"/>
              <a:t>noi</a:t>
            </a:r>
            <a:r>
              <a:rPr lang="en-US" altLang="ru-RU" sz="2100" dirty="0" smtClean="0"/>
              <a:t> </a:t>
            </a:r>
            <a:r>
              <a:rPr lang="en-US" altLang="ru-RU" sz="2100" dirty="0" err="1" smtClean="0"/>
              <a:t>tehnologii</a:t>
            </a:r>
            <a:r>
              <a:rPr lang="en-US" altLang="ru-RU" sz="2100" dirty="0" smtClean="0"/>
              <a:t>, </a:t>
            </a:r>
            <a:r>
              <a:rPr lang="en-US" altLang="ru-RU" sz="2100" dirty="0" err="1" smtClean="0"/>
              <a:t>introducerea</a:t>
            </a:r>
            <a:r>
              <a:rPr lang="en-US" altLang="ru-RU" sz="2100" dirty="0" smtClean="0"/>
              <a:t> de </a:t>
            </a:r>
            <a:r>
              <a:rPr lang="en-US" altLang="ru-RU" sz="2100" dirty="0" err="1" smtClean="0"/>
              <a:t>noi</a:t>
            </a:r>
            <a:r>
              <a:rPr lang="en-US" altLang="ru-RU" sz="2100" dirty="0" smtClean="0"/>
              <a:t> </a:t>
            </a:r>
            <a:r>
              <a:rPr lang="en-US" altLang="ru-RU" sz="2100" dirty="0" err="1" smtClean="0"/>
              <a:t>ingrediente</a:t>
            </a:r>
            <a:endParaRPr lang="ro-RO" altLang="ru-RU" sz="2100" dirty="0" smtClean="0"/>
          </a:p>
          <a:p>
            <a:pPr eaLnBrk="1" hangingPunct="1">
              <a:lnSpc>
                <a:spcPct val="90000"/>
              </a:lnSpc>
            </a:pPr>
            <a:endParaRPr lang="ro-RO" altLang="ru-RU" sz="2100" dirty="0" smtClean="0"/>
          </a:p>
          <a:p>
            <a:pPr algn="just" eaLnBrk="1" hangingPunct="1">
              <a:lnSpc>
                <a:spcPct val="90000"/>
              </a:lnSpc>
            </a:pPr>
            <a:r>
              <a:rPr lang="ro-RO" altLang="ru-RU" sz="2100" b="1" u="sng" dirty="0" smtClean="0">
                <a:solidFill>
                  <a:srgbClr val="FFC000"/>
                </a:solidFill>
              </a:rPr>
              <a:t> </a:t>
            </a:r>
          </a:p>
          <a:p>
            <a:pPr algn="just" eaLnBrk="1" hangingPunct="1">
              <a:lnSpc>
                <a:spcPct val="90000"/>
              </a:lnSpc>
            </a:pPr>
            <a:endParaRPr lang="ro-RO" altLang="ru-RU" sz="2100" dirty="0" smtClean="0"/>
          </a:p>
        </p:txBody>
      </p:sp>
      <p:sp>
        <p:nvSpPr>
          <p:cNvPr id="3" name="Rectangle 2"/>
          <p:cNvSpPr>
            <a:spLocks noGrp="1"/>
          </p:cNvSpPr>
          <p:nvPr>
            <p:ph type="title"/>
          </p:nvPr>
        </p:nvSpPr>
        <p:spPr>
          <a:xfrm>
            <a:off x="321818" y="332656"/>
            <a:ext cx="8822182" cy="706438"/>
          </a:xfrm>
        </p:spPr>
        <p:txBody>
          <a:bodyPr>
            <a:noAutofit/>
          </a:bodyPr>
          <a:lstStyle/>
          <a:p>
            <a:pPr algn="ctr"/>
            <a:r>
              <a:rPr lang="ro-RO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STABILIREA PROCEDURILOR DE VERIFICARE (PRINCIPIUL 6)</a:t>
            </a:r>
            <a:endParaRPr lang="en-US" alt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3"/>
          <p:cNvSpPr>
            <a:spLocks noGrp="1"/>
          </p:cNvSpPr>
          <p:nvPr>
            <p:ph type="body" idx="1"/>
          </p:nvPr>
        </p:nvSpPr>
        <p:spPr>
          <a:xfrm>
            <a:off x="285750" y="928688"/>
            <a:ext cx="6590506" cy="5092600"/>
          </a:xfrm>
        </p:spPr>
        <p:txBody>
          <a:bodyPr>
            <a:normAutofit/>
          </a:bodyPr>
          <a:lstStyle/>
          <a:p>
            <a:pPr eaLnBrk="1" hangingPunct="1"/>
            <a:r>
              <a:rPr lang="ro-RO" altLang="ru-RU" sz="28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Activităţi</a:t>
            </a:r>
            <a:r>
              <a:rPr lang="en-US" alt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</a:t>
            </a:r>
            <a:r>
              <a:rPr lang="ro-RO" alt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verificare includ:</a:t>
            </a:r>
            <a:br>
              <a:rPr lang="ro-RO" alt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ru-RU" sz="28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o-RO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• </a:t>
            </a:r>
            <a:r>
              <a:rPr lang="en-US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calibrarea</a:t>
            </a:r>
            <a:r>
              <a:rPr lang="en-US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echipamente</a:t>
            </a:r>
            <a:r>
              <a:rPr lang="en-US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lor</a:t>
            </a:r>
            <a:endParaRPr lang="ro-RO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RO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•colectare probe</a:t>
            </a:r>
            <a:r>
              <a:rPr lang="en-US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lor</a:t>
            </a:r>
            <a:r>
              <a:rPr lang="ro-RO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testare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o-RO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o-RO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RO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• </a:t>
            </a:r>
            <a:r>
              <a:rPr lang="en-US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auditul</a:t>
            </a:r>
            <a:r>
              <a:rPr lang="en-US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o-RO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istemul</a:t>
            </a:r>
            <a:r>
              <a:rPr lang="en-US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  <a:r>
              <a:rPr lang="ro-RO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HACCP </a:t>
            </a:r>
            <a:r>
              <a:rPr lang="ro-RO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RO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o-RO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• </a:t>
            </a:r>
            <a:r>
              <a:rPr lang="en-US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validarea</a:t>
            </a:r>
            <a:r>
              <a:rPr lang="en-US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planului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HACCP (analiza eficienței)</a:t>
            </a:r>
          </a:p>
          <a:p>
            <a:endParaRPr lang="ro-RO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323" name="AutoShape 5" descr="data:image/jpeg;base64,/9j/4AAQSkZJRgABAQAAAQABAAD/2wCEAAkGBhQPEBAPEBAQFBQVDxIPDxQUFBAUEA8QFhAVFBQVFRIXHCYeFxkjGRQUHy8gIycpLCwtFR4xNTEqNSYrLCwBCQoKDgwOGA8PFCkcHxwpLCwpLCkpKSkpLSkpKSksKSksKSksLCksKSksKSksKSksLCwpKSksKSkpLCwsKSwpKf/AABEIAL4BCgMBIgACEQEDEQH/xAAcAAEAAQUBAQAAAAAAAAAAAAAABwEEBQYIAgP/xABSEAABAwIDAwYHCwgHBwUAAAABAAIDBBEFEiEGBzETIkFRYXMUNXGBkbKzCBYyVFV0k6GxwdIYIyUzUmLR4xUkNEKClPA2Q3Wjw+HxU2NkcpL/xAAaAQEBAAMBAQAAAAAAAAAAAAAAAQIDBAUG/8QAJBEBAQEAAgIBBAIDAAAAAAAAAAECAxEEIRIiMUFhMlEjQnH/2gAMAwEAAhEDEQA/AINREQEREGY2X2WnxKcU9M0E2zPc42ZGy4GZx6rkcNVJjPc8aDNiGvTaDT65Fde56iHI1zrC/KwtvbW2R5tfqUu2VEN/k7j5QP8Al/5ifk7j5QP+X/mKZQFXKoIZ/J3HygfoP5ip+TuPlA/5f+YpmIVEENfk8D5QP0H8xPyeB8oH6D+YpkKoghv8ngfKB+g/mKv5PA+UP+R/MUxqqCCcV3A1EbS6nqYpiODHNMTneQklvpIUYVVK6J745Glr2OLHtOha4GxBXYq5737UzWYo1zQAX0kUj7D4Ts8jLntsxvoQRyiIgIiILijw+Sd2WGKSR37MbHPd6Ggq+96Vb8RrPoJvwqddydM1mExva0Bz5pjI4DV5D8ouemwAC34oOTPelWfEaz6Cb8Ke9Kt+I1n0E34V1mEQcme9Gt+I1n0E34VX3o1vxGs+gn/Cus1VByV70q34jWfQTfhT3pVvxGs+gm/CutVVUcle9Gt+I1n0E/4VT3pVvxGs+gm/CutbIoOO6uikhcY5Y3xuGpa9rmOA6Oa4XXwXQm/XB2y4aKggZ4Jo8rrc7k3nI5l+q5abfurntAREQEREBERBOPuef7PXd9D6jlLllEnud/7PXd9D6jlLqoWREJQeSF5KqXLySgFebqhKpdB6uqheLqoKD2oA3+eM4vmMXtp1PwKgDf54zi+Yxe2mUEaoiICIiDpHcv4ng72f2pW7rR9zHieDvZ/albwqCBUQIPaqvAVboPV0uvN1W6D0ioCl0Gkb5z+hqjvKf27VzWuj99viiXv4PXXOCgIiICIiAiIgnL3O/wDZ67vofZuUuXURe54P9Xru+h9m9S2SqPV14JVCV5JQVJXklUuqIKlUREUVQqIg9hQDv78ZxfMovbTKfAVAW/rxlF8yi9tMoiNkREBERB0huY8Twd7P7UrdyVo+5jxPB3s/tSt3KoIqIiq3S6oiD1dLrzdLoj2CqgrxdVBQaPvt8US9/B665wXRu+s/oiXv4PXXOSgIiICIiAiIgk/dftgzC6Cskcx0kklTDFTxN0dLJybtL2NgNL6HiB0rcqnb/EqHk5sSw2JlM97WOdC8ulhLuGZuZ2tuggXta4OiiPZN3IyUVXJ+oixKPlXf3WEhjgT5mOP+AroXaXbKmw+BlRM/M172iMRlj3yX1zMF9QBrcFBZ7Z7dNoGwNhiNRUVBApYWkjODbnE8bagAcT2WJGBqdvsQoDHLimHRMp3vDHSQPzuhJ4ZhmcD5NL20PQrba2qbFtBhFXNzYX05Y1z+aGPPKDnX+CQZWE34XWY3v18ceE1DJC3NKY2QtJF3OEzHkgdNmtJv/FUNsNu56Wpo6aip4ah1TEZI8z3Nza83K64FiNdVZjeJWUs9PFieHNgjnkETJI5Q/K4kDUXINri4uDbrstYx3DZjU7N07JTBP4Cxgky5nQvA1OU2ueiy+kVDKMZpqTG6qaYNcJcPdzW080l7tzCwtctAt1ttexQbXtNtzVwYiMNo6OGd5gbMM7yx3BxdrcN0DVkNncZxKWbLW4fDTw5HEyNma8hw4C2c6HXXsWobU4bJU7SRxQ1MlM80AIlYLvADXki1xx4LbMN2UqoGVPKYlPVGSlkijZI3KGSObo4HMdejzoMS3b6urpJjhFDFLBE8sM078gmcOhgzN8vSbEXteyv8F25nraSpdBR2raeRsUlM92VhdnsSHm2lg/Q6gttroTYblsQj/o005c1ssM8vLsJAe27rhxB6Oi/7pWz7ObXwYg6pZT5yIJeTe8tAieSXWdG8HnA5Seg2t1oNNG8XFPC/AP6LpvCOT5XJyx+Ba982fL9a0He5VzS1cDqqFsM3gUYlja7M1h5aYizrm/NLTx6VIrf9rD/w7/phaLv08aD5pD6z1BHaIiAiIgnPYvahuGbNsqnNzESysiZe2eV0zsoJ6tCT2NKuRR49JB4Z4bTseWcq2kEMfwbZgzMWHnW6LnXS61lmEPqNlInRNLjDVyVDmjUmNskjXm3Zmv5AVteM7VUuIUUM0eMGiLGl8jY3Wmc4sAMbowQ42INrXvdUXmLbU1bMDkrXwmmqmNaC1zAQDyrG5gx1+a5ruB4a9SxEc2N+AjEfDqMx+DCryOha0lnJ8plLsgF7dvFYajxOap2Xr5KiWWV3hAa10jnOdlEkGgJ6Lk/WrPFd3ZjwqlxGB88oEEM9XTyPPJujLA5xZksWtHSNTbW+iDZ8a3h1BwKDEocsUzp2xSc1rmXDntdla++hyg9nBXsWGY45rXDE6HVocPzDbi4v/wCmsJt9XQT7OUz6NgZFy0LWxj/dOAfnYesh19em9+lVpdm8BDWONeA6zXH+tjR1gTpbrQZfbnaypirKPDKeeCmdLCJJaqUNyA3eLNzAgaxno4uaNFfbNTYpBWeDVpbV074i9lXGxrGxusbNdYC97WtYnVpurDbfFMPqquGixGHKx8PL01bymRnPF8rXAaNJFtTa9tNVruARsw/GaSkwyufUwTA+Ex5mvjjbZ17ubzSQAHXABFrHig2bZ3aCtrpcbp2TxtfBO2Kjc6NmWIGWYHNZvO5sYGt1hp8VxlmJR4Wa+l5R8BnD+Qj5MNs82P5u9+YejpWR3X+Mcf8AnjPbVSYh/tXSf8PPqzoPO8uCoZgLm1sscs3hEed8bcrCOVOWzbDgLDgoEXRe+rxRL38HrrnRQEREBERAREQTHuQwyKqo8QgnjbJG6WEOa7geY6x6wR0Eahbphe6nDqaVs7KdznNdmZykj3sY4G4IadDbtutV9z9+ore+i9RylhUY3H9nYK+IwVUQkZfMNSHMda2ZrhqCtfwrdNQ08rJsksrmWMQmkzsjsbizLAG3bcLckRWJxDZiGoqqeskDzLBfkSHWaLkk5m9PFeNpNkqfERGKlryY354nMcWSMJ42cNbaA+UBZlEGrbQbt6PEJRPUtmc8RtjuJS27W3tcW46nVecA3ZUVBO2pp2SiRoe1pdIXNs9hY7m26iVtaINVxzdjQVspnmgIkcbvdG90fKHrcBoT22uVm8GwOGiiEFNE2NgN7C5LnHi5zjq49pV+iDEjZiDw3+kbP5fkuRvmOTJa3wOuyhTfp40HzSH1nroFc/b9PGg+aQ+s9ER2iIoCIiDo/cz4ng72f2pWZm2EoHyGV1DTFxNyeTABPWWjmn0LDbmfE8Hez+1K3dUWk+FxSReDvhjdFYN5IsbyVgQQMlrWBAK+sNIxkYiYxrYwzk2sAAYGWtlDeFraWX1RFYpuylIIjAKOn5IvEhj5NnJmQCwdlta9tLq394uH/J9H9DH/AAWdRBj8QwCnqI2wz08MjGACNrmNIjAFhl/Z0AGnUvGEbNUtHc01NDESLOLGgOI6i7jbsusmiC0o8JhgdLJDDHG6V2eZzGta6V1ybvI4m7nceso/CYTM2pMMZma3I2UtHKtbqLB/EDU+kq7RBou+nxRL38HrrnRdFb6fFEvfweuudVEEREBERAREQTb7n79RXd9F6jlLCif3P39nru+i9RyldVVUREBERAREQEREBc/b9PGg+aQ+s9dArn3fn40HzSH1npUR4iIoCIiDo/cx4ng72f2pW7rSdzHieDvZ/albuQqPKKqpZFEREBERAREsg0XfV4ol7+D11zoui99XiiXv4PXXOiiCIiAiIgIiIJt9z9+oru+i9RylhRP7n79RXd9D6jlLBCoIiIoiIEBFXKqWQEVEQCuft+XjQfNIfteugbrn7fl40HzWH7XoiPERFAREQdIbl/E8Hez+1K3khaNuX8Twd7P7UreVR5sqWXsqiDyqKqpZAReuTKpZF6EQog0TfV4ol7+D11zoui99XiiXv4PXXOiiCIiAiIgIiIJt9z6PzFd30XqOUsqKfc/N/qta7/5EY/5ZP3qVrqihRFQovRdUMlkJVlUuu4ALHV6jbx57rKRSaXK8OeLq2sQ3rXzDiA0npd9Sx76bbidLsryVTMqXWxzdKrn/AH4+NB81i9Z6n4qAN9/jMfNYvtejFHyIigIiIOkdy/ieDvZ/albwtG3LH9Dwd7P7UrelYKKhVV5KChKt5amxt6V9nGyxUkRe4HXh1214rDVdHFmW91lW1IDQkcwddY2ohcALXX1pXZXZf3dfLdY9+23eM/G1fXQLzdVutrjaNvqP6Ik7+D11zouit9J/RMnfw+uudVEEREBERAREQSPug28ZQPlpZmPLJ3Ncx0bS97ZgC0NyNGZwdcDTgQNNTabpsegZ8KT0NefuUMbl9luVkkrn3tHeKHU/rHNs8nyMda373YpNqtnCAXDnDqWre9T+MdXDxZ1O9VfSbaUreMp//En8F8nbeUg/3kn0Un8FpWIUYaTa1he44OH8Vp88zq6dtBR6l5/OyA81kY+HqOjr9HStGeXk1rqO7k8bg48fK2/qJiodvKSp0p5Hy65Tkjks09RJAHT2rOxNHStd2c2WioYGU8IOmrn6Z3OPElbCIL9f1rbq2uSZmZ+12HCyxuMVAjbnN7N1NtTbsCuHc3r+1YLaeW8LmjibDXyhLrqM+PPepF7T7QRPc1gEuZ3DmG3lJ6ArvEq0QMzlkrwAXHkmF5aALklo19APBafs7MQXvdprkHkHH6/sWbrsVs05TwCyzyWz2z5fFkvUYCffNhzWktkmcQNGiF4Lj1AusPSQoZ232qOJ1j6ksDG5RHG3iRG29sx6XG5J8qxWJ/r5rAD87JoBYDnnQDoVqtrzBERAREQbjsLvNnwkOiaxs0LnZzE4luV9rFzHgHLcAXFiDYKdcB2rfXU0NQymMZkZmc2R1wDewLSNS0jUEgHXzqAd3+xrsTqgzhFHZ87v3b6NHadfrXSMEDYmNjYAGtaGtAFgABYABa92/aVu4sd+6tn4rK34YiB6PhkfasTVbWytJAEOnW19vWV7ilngtvbtWn1rHySCliBN7OfJx5NvSe0ngAufk5NS9SvS4uHFndjJYJthVVdWIMkPJNDjM9rHg8Dla0l1gb2W6MeOoLD4Fg7IWBrGiw6TxJ6SesrLeDjpb9Q+5WfLr37aeS5uvpnUfcuC0za3Hp6aWFtK2MufmzcoHOAaLdRHSVtEhy6LSdpJc1QHD+421u06n7ld6sjPx8TW/c7XjNq6prQZPB+3LG/8axW029eSihaQyB0zyDGwtky5Aec91ng26Brx8hWU2comTDlZhnv8Bp4WBtcjpKwO9zZKGanNZFZkkEYGUZQySLPci3QRmcR16jqWXHdX3avk4xM2Zz7RztbvGq8Ua2OcsZGHZxFE0tYXWsC4klzra2udLlauiLoeSIiICIiArvCsNfUzRU8Qu+R7Y2+UniewcT5FaKX9x+yv6zEJWf8At0pN+HOErgLeRt+x4Ut6jLM7vSUNnsDjoqaKmj4MYG36XHpce0m586vZnaKshsNGuPkCxFdiwGh0PbcLRdyfd6GOO2yRqO86pZDSSyW5xGRtjbV+mvmuvtuu2LFHStqHA8vPG177i2SM85rAPQT2+RWRwX+mK8OkJ8FpXWc2+k9Ro4i37I0BPlCkdrbkAf6CZnr/AKx33d+/x6j3Rx9J6VdudovMYsqPcq1W91b1Eq0fbDFQ0tZfUXefsb9623EJw1rnHgAST1AC5UQ4hXGpnvf4b7+Rg4fctHNrqdPQ8Pj713fw2WjdaFuuul/KdSvpW13JwTSE/Aje+5uRo0nUDVW8JIaA4H7lhtu6lrMPlBPwyxjeGpzh32NKuPdkbefUzi1Ezjc3KoiLtfPiIiAr7BcHkrJ46eFt3vNh1NHS4noAVkBfQLo7dnsW3D6Rpc0ctLZ8zrC400YDxyj7bnpWOr1GWc/Kspsxs7FhtLHTsI0F5Hf3pHnVzj/rgryorR0EelXssluIBHaAsXX4NFMCW3jd1sNvS3gVz6uvw9Hjzmfdh8YxQNa48ewcSeodqvsAw3ko8zxeSTnP7L8G+QDRa/Q4ZIK3k5rFkVpAeiUkc026La+cLeKSPNzjw6P4rHjlt7rfz2ZnxzVzTx5RZepHr2AvlIVtcPbG4jVBrXOJsACT2AcVG0tfy0psdZHk/wD1b1+YLZdvsU5KER9Mht/hbqfuC0rBCbmU8CcrewD+J+xcvLr6unq+JjrF3W5x4nyVmDoFgtZ3i4zlong3vK4RDq15xJ8zSsoDmI9CjLb/ABnl6nkm/AhuwEHRz9M59It5lv4p3XP5e5jHX5rV0RF1PGEREBERBkMAwk1dTBTNveSRrCf2W35zvM0E+ZdS4Zh7IIo4o2hrWMaxjRwDQLBQ3uQwUOlmrHtvkHIwm4sHkXfzeN8paL/vnzTWwk8LLVq++nTxZ9dvTnEL4VVMyZpa9ocO37j0K4F+BsvIjI/gseu3RL19mEwjBWULXRRZrOkfLdxu5znG5uVmYBZW8j+cB1L7MKRjpc3XykkTOraeRKxkYPbOYimeG8XWZfqBOv1D61G+DU+aRzz15W+QHU+c/Yt02+qCKQnrkY0eU3AWs4PCWgNtwHR0jrXJye9PV8f1xtlg4di0PexVANpoW21L5XDm9HNbpxHF/wDoLdqZ4UTbwK8y10gNrRhsLeHAc4/W5y6OKd3tweXrrPX9tbREXU8wREQbxuq2W8LqxPIByUDmvI/ak4sFuoWv5gOldERk25tvSFGW6KmbHQMcOMkj5HHtvkH1NCkmArRrXd6dWM9Sft9HEkWc0/b9itXRW1+xXudeJHi2tvvUsbZrpijAHvBI1HHtHUsnErOK1yQNOhXLSmTV7XBcraWRenPVlPL1K2pIjreJeWqjiB05IE9jS4kn7AmG04aA0AWAAA7FXaRpNbK7qZGzyAMv9pXuldqBwK4v9q9eeuPM/T64jKKWCaoA/Vxlwb0F3Bo9JCg6R5cS48SST5SbqR95+MFkUVK0kcp+dlseLWmzGnsvc/4Qo2XfxZ6y8PyeT5b6/oREW1zCIiAiIgn3dlCIsPphYgua6R1zfVz3EHyFuU+dbxC9aFu/kJoaV2msVvM1xYPVv51uUT1y2/VXbn+MZHlF5lnAGqt2PXwqH3VtHqNxJJPSVdRlWkSuGJllp9S9W0kg/wCy+rl4yWWVTLXtrcI8Ip3F17sIljaOFxxv16XWAwlugv8A+FvssfWtM5HkpXxjgHG3k/0Vo5M9Xt28G7c3Klc8QxvlJFmNc4m3QBfz8FBNTOZHukcbuc4vcetxNyfSVM23oIw2pc02sIwe0OmY0j0OUKro4Z6ed5Wrd9f0IiLc5RERBMe5/E89K+I2vFKbcb5H84X8+ZSfFNooA3VYgY67k+iWNzT2FvOB+o+lTjTOXNv1p18d7yy7ZF8Z3XXhrl5JRlI9MC+4KtwvoCrCvUjlavdfRvp6ArgtvxXksv5FaRpOOUIZVZh/eaHntd8F32BU5EAFxNgBc34ADUm/QsptTBpE8dDizzEX+761rm01xh1Y7qg6yOL2s4/4vqWjr6+nbrf+L5Il2jxc1dTJPwBNmD9ljRZo9GvlJWMRF3PF+4iIgIiI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anose="020B0604020202020204" pitchFamily="34" charset="0"/>
              <a:buChar char="○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D89A4"/>
              </a:buClr>
              <a:buSzPct val="9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48560"/>
              </a:buClr>
              <a:buSzPct val="100000"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ru-RU" sz="1800"/>
          </a:p>
        </p:txBody>
      </p:sp>
      <p:pic>
        <p:nvPicPr>
          <p:cNvPr id="56324" name="Picture 6" descr="E:\tania\poze prezentare\descărcare 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350" y="1571625"/>
            <a:ext cx="253365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5" name="Picture 7" descr="E:\tania\poze prezentare\academia-de-traduceri-corectur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3500438"/>
            <a:ext cx="2071688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457200" y="1279301"/>
            <a:ext cx="8507288" cy="5318051"/>
          </a:xfrm>
          <a:prstGeom prst="rect">
            <a:avLst/>
          </a:prstGeom>
        </p:spPr>
        <p:txBody>
          <a:bodyPr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80000"/>
              </a:lnSpc>
            </a:pPr>
            <a:r>
              <a:rPr lang="ro-RO" altLang="ro-RO" sz="2000" b="1" dirty="0" smtClean="0"/>
              <a:t>REG 2073/2005, Preambul 5 -</a:t>
            </a:r>
            <a:r>
              <a:rPr lang="ro-RO" altLang="ro-RO" sz="2000" dirty="0" smtClean="0"/>
              <a:t> Siguranța </a:t>
            </a:r>
            <a:r>
              <a:rPr lang="ro-RO" altLang="ro-RO" sz="2000" dirty="0"/>
              <a:t>produselor alimentare este asigurată în principal </a:t>
            </a:r>
            <a:r>
              <a:rPr lang="ro-RO" altLang="ro-RO" sz="2000" dirty="0" err="1"/>
              <a:t>printr</a:t>
            </a:r>
            <a:r>
              <a:rPr lang="ro-RO" altLang="ro-RO" sz="2000" dirty="0"/>
              <a:t>- o abordare preventivă, cum ar fi punerea în aplicare a unei bune practici de igienă și </a:t>
            </a:r>
            <a:r>
              <a:rPr lang="ro-RO" altLang="ro-RO" sz="2000" dirty="0" smtClean="0"/>
              <a:t>aplicare a </a:t>
            </a:r>
            <a:r>
              <a:rPr lang="ro-RO" altLang="ro-RO" sz="2000" dirty="0"/>
              <a:t>procedurilor bazate pe principiile de analiză a riscurilor și puncte de control decisiv (HACCP). </a:t>
            </a:r>
            <a:r>
              <a:rPr lang="ro-RO" altLang="ro-RO" sz="2000" b="1" dirty="0">
                <a:solidFill>
                  <a:srgbClr val="FF0000"/>
                </a:solidFill>
              </a:rPr>
              <a:t>Criteriile microbiologice pot fi utilizate pentru validarea și verificarea procedurilor HACCP și a altor măsuri de control al igienei.</a:t>
            </a:r>
            <a:r>
              <a:rPr lang="ro-RO" altLang="ro-RO" sz="2000" dirty="0"/>
              <a:t> În consecință, se impune stabilirea unor criterii microbiologice care definesc caracterul acceptabil al proceselor, precum și a unor criterii de siguranță microbiologică a produselor alimentare care să stabilească o limită peste care un produs alimentar trebuie considerat ca fiind contaminat în mod inacceptabil cu microorganismele pentru care se stabilesc respectivele criterii. </a:t>
            </a:r>
            <a:r>
              <a:rPr lang="ro-RO" altLang="ro-RO" sz="2000" dirty="0" smtClean="0"/>
              <a:t> </a:t>
            </a:r>
            <a:endParaRPr lang="ro-RO" altLang="ro-RO" sz="2000" dirty="0"/>
          </a:p>
          <a:p>
            <a:pPr algn="just">
              <a:lnSpc>
                <a:spcPct val="80000"/>
              </a:lnSpc>
            </a:pPr>
            <a:endParaRPr lang="ro-RO" altLang="ro-RO" sz="2000" dirty="0" smtClean="0"/>
          </a:p>
          <a:p>
            <a:pPr algn="just">
              <a:lnSpc>
                <a:spcPct val="80000"/>
              </a:lnSpc>
            </a:pPr>
            <a:r>
              <a:rPr lang="ro-RO" altLang="ro-RO" sz="2000" b="1" dirty="0" smtClean="0"/>
              <a:t>REG 852/2004 Art. </a:t>
            </a:r>
            <a:r>
              <a:rPr lang="ro-RO" altLang="ro-RO" sz="2000" b="1" dirty="0"/>
              <a:t>5 (1)</a:t>
            </a:r>
            <a:r>
              <a:rPr lang="ro-RO" altLang="ro-RO" sz="2000" dirty="0"/>
              <a:t> Operatorii din sectorul alimentar elaborează, aplică și utilizează în permanență o procedură sau mai multe proceduri bazate pe principiile HACCP. 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404664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o-RO" altLang="ro-RO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TERMENI LEGISLATIVI</a:t>
            </a:r>
            <a:endParaRPr lang="en-US" altLang="ro-RO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1187624" y="764704"/>
            <a:ext cx="7848872" cy="4896544"/>
          </a:xfrm>
        </p:spPr>
        <p:txBody>
          <a:bodyPr>
            <a:noAutofit/>
          </a:bodyPr>
          <a:lstStyle/>
          <a:p>
            <a:r>
              <a:rPr lang="ro-RO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Eficienta </a:t>
            </a: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sistemului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poate fi dovedită de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produs 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finit sigur, </a:t>
            </a: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o-RO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analizele 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microbiologice </a:t>
            </a:r>
            <a:r>
              <a:rPr lang="ro-RO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fizico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-chimice să nu semnaleze </a:t>
            </a:r>
            <a:r>
              <a:rPr lang="ro-RO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contaminanţi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periculoşi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în afara limitelor maxime </a:t>
            </a: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stabilite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lipsa </a:t>
            </a:r>
            <a:r>
              <a:rPr lang="ro-RO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reclamaţiilor</a:t>
            </a: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lipsa 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abaterilor majore în </a:t>
            </a: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PCC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o-RO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creşterea</a:t>
            </a: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solicitării produsului pe </a:t>
            </a:r>
            <a:r>
              <a:rPr lang="ro-RO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piaţă</a:t>
            </a: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o-RO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acţiuni</a:t>
            </a: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corective puține.</a:t>
            </a:r>
          </a:p>
          <a:p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91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in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116633"/>
            <a:ext cx="6768752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45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"/>
          <p:cNvSpPr>
            <a:spLocks noGrp="1"/>
          </p:cNvSpPr>
          <p:nvPr>
            <p:ph type="body" idx="1"/>
          </p:nvPr>
        </p:nvSpPr>
        <p:spPr>
          <a:xfrm>
            <a:off x="179512" y="1564686"/>
            <a:ext cx="8712968" cy="5328592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ro-RO" altLang="ru-RU" sz="1900" dirty="0" smtClean="0"/>
              <a:t>	Documentele și înregistrările vor fi dimensionate în funcție de natura </a:t>
            </a:r>
            <a:r>
              <a:rPr lang="ro-RO" altLang="ru-RU" sz="1900" dirty="0" err="1" smtClean="0"/>
              <a:t>şi</a:t>
            </a:r>
            <a:r>
              <a:rPr lang="ro-RO" altLang="ru-RU" sz="1900" dirty="0" smtClean="0"/>
              <a:t> mărimea operației.</a:t>
            </a:r>
          </a:p>
          <a:p>
            <a:pPr algn="just"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endParaRPr lang="ro-RO" altLang="ru-RU" sz="1900" dirty="0" smtClean="0"/>
          </a:p>
          <a:p>
            <a:pPr algn="just"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ro-RO" altLang="ru-RU" sz="1900" b="1" dirty="0" smtClean="0"/>
              <a:t>	</a:t>
            </a:r>
            <a:r>
              <a:rPr lang="ro-RO" altLang="ru-RU" sz="1900" b="1" u="sng" dirty="0" smtClean="0"/>
              <a:t>Exemple de documente:</a:t>
            </a:r>
          </a:p>
          <a:p>
            <a:pPr algn="just"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ro-RO" altLang="ru-RU" sz="1900" dirty="0" smtClean="0"/>
              <a:t>	- Analiza pericolelor, determinarea PCC, determinarea limitelor critice.</a:t>
            </a:r>
          </a:p>
          <a:p>
            <a:pPr algn="just"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ro-RO" altLang="ru-RU" sz="1900" dirty="0" smtClean="0"/>
              <a:t>	- Acordurile / contractele referitoare la materii prime sau produsele finite.</a:t>
            </a:r>
          </a:p>
          <a:p>
            <a:pPr algn="just"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ro-RO" altLang="ru-RU" sz="1900" dirty="0" smtClean="0"/>
              <a:t>	- Instrucțiuni de lucru, de operare de control.</a:t>
            </a:r>
          </a:p>
          <a:p>
            <a:pPr algn="just"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ro-RO" altLang="ru-RU" sz="1900" dirty="0" smtClean="0"/>
              <a:t>	- Fișele tehnice ale utilajelor, echipamentelor etc.</a:t>
            </a:r>
          </a:p>
          <a:p>
            <a:pPr algn="just"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endParaRPr lang="ro-RO" altLang="ru-RU" sz="1900" dirty="0" smtClean="0"/>
          </a:p>
          <a:p>
            <a:pPr algn="just"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ro-RO" altLang="ru-RU" sz="1900" b="1" dirty="0" smtClean="0"/>
              <a:t>	</a:t>
            </a:r>
            <a:r>
              <a:rPr lang="ro-RO" altLang="ru-RU" sz="1900" b="1" u="sng" dirty="0" smtClean="0"/>
              <a:t>Exemple de înregistrări:</a:t>
            </a:r>
          </a:p>
          <a:p>
            <a:pPr algn="just" eaLnBrk="1" hangingPunct="1">
              <a:lnSpc>
                <a:spcPct val="80000"/>
              </a:lnSpc>
            </a:pPr>
            <a:r>
              <a:rPr lang="ro-RO" altLang="ru-RU" sz="1900" dirty="0" smtClean="0"/>
              <a:t>	-  Monitorizarea activității la PCC;</a:t>
            </a:r>
          </a:p>
          <a:p>
            <a:pPr algn="just" eaLnBrk="1" hangingPunct="1">
              <a:lnSpc>
                <a:spcPct val="80000"/>
              </a:lnSpc>
            </a:pPr>
            <a:r>
              <a:rPr lang="ro-RO" altLang="ru-RU" sz="1900" dirty="0" smtClean="0"/>
              <a:t>	- Deviațiile și măsurile corective;</a:t>
            </a:r>
          </a:p>
          <a:p>
            <a:pPr algn="just"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ro-RO" altLang="ru-RU" sz="1900" dirty="0"/>
              <a:t>	</a:t>
            </a:r>
            <a:r>
              <a:rPr lang="ro-RO" altLang="ru-RU" sz="1900" dirty="0" smtClean="0"/>
              <a:t>- Modificarea planului HACCP (schimbarea furnizorilor, utilajelor, rețetelor, procesului de fabricație).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endParaRPr lang="en-US" altLang="ru-RU" sz="1900" dirty="0" smtClean="0"/>
          </a:p>
        </p:txBody>
      </p:sp>
      <p:sp>
        <p:nvSpPr>
          <p:cNvPr id="3" name="Rectangle 2"/>
          <p:cNvSpPr>
            <a:spLocks noGrp="1"/>
          </p:cNvSpPr>
          <p:nvPr>
            <p:ph type="title"/>
          </p:nvPr>
        </p:nvSpPr>
        <p:spPr>
          <a:xfrm>
            <a:off x="321818" y="692696"/>
            <a:ext cx="8822182" cy="706438"/>
          </a:xfrm>
        </p:spPr>
        <p:txBody>
          <a:bodyPr>
            <a:noAutofit/>
          </a:bodyPr>
          <a:lstStyle/>
          <a:p>
            <a:pPr algn="ctr"/>
            <a:r>
              <a:rPr lang="ro-RO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STABILIREA SISTEMULUI DE ÎNREGISTRARE, DE DOCUMENTAŢIE ŞI DE PĂSTRARE A DOCUMENTAŢIEI (PRINCIPIUL 7)</a:t>
            </a:r>
            <a:endParaRPr lang="en-US" alt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"/>
          <p:cNvSpPr>
            <a:spLocks noGrp="1"/>
          </p:cNvSpPr>
          <p:nvPr>
            <p:ph type="body" idx="1"/>
          </p:nvPr>
        </p:nvSpPr>
        <p:spPr>
          <a:xfrm>
            <a:off x="179512" y="1564686"/>
            <a:ext cx="8712968" cy="5328592"/>
          </a:xfrm>
        </p:spPr>
        <p:txBody>
          <a:bodyPr>
            <a:normAutofit/>
          </a:bodyPr>
          <a:lstStyle/>
          <a:p>
            <a:r>
              <a:rPr lang="ro-RO" altLang="ru-RU" sz="1900" dirty="0" smtClean="0"/>
              <a:t>	</a:t>
            </a:r>
          </a:p>
          <a:p>
            <a:r>
              <a:rPr lang="ro-RO" sz="1800" b="1" dirty="0" smtClean="0">
                <a:sym typeface="Wingdings" panose="05000000000000000000" pitchFamily="2" charset="2"/>
              </a:rPr>
              <a:t></a:t>
            </a:r>
            <a:r>
              <a:rPr lang="ro-RO" sz="1800" b="1" dirty="0" smtClean="0"/>
              <a:t> </a:t>
            </a:r>
            <a:r>
              <a:rPr lang="ro-RO" sz="1800" b="1" dirty="0"/>
              <a:t>Documente pregătitoare </a:t>
            </a:r>
            <a:r>
              <a:rPr lang="ro-RO" sz="1800" dirty="0"/>
              <a:t>- necesare definirii </a:t>
            </a:r>
            <a:r>
              <a:rPr lang="ro-RO" sz="1800" dirty="0" err="1"/>
              <a:t>cerinţelor</a:t>
            </a:r>
            <a:r>
              <a:rPr lang="ro-RO" sz="1800" dirty="0"/>
              <a:t> (</a:t>
            </a:r>
            <a:r>
              <a:rPr lang="ro-RO" sz="1800" dirty="0" err="1"/>
              <a:t>specificaţii</a:t>
            </a:r>
            <a:r>
              <a:rPr lang="ro-RO" sz="1800" dirty="0"/>
              <a:t>, norme tehnice, caiete de sarcini etc.).</a:t>
            </a:r>
          </a:p>
          <a:p>
            <a:endParaRPr lang="ro-RO" sz="1800" b="1" dirty="0" smtClean="0">
              <a:sym typeface="Wingdings" panose="05000000000000000000" pitchFamily="2" charset="2"/>
            </a:endParaRPr>
          </a:p>
          <a:p>
            <a:r>
              <a:rPr lang="ro-RO" sz="1800" b="1" dirty="0" smtClean="0">
                <a:sym typeface="Wingdings" panose="05000000000000000000" pitchFamily="2" charset="2"/>
              </a:rPr>
              <a:t></a:t>
            </a:r>
            <a:r>
              <a:rPr lang="ro-RO" sz="1800" b="1" dirty="0" smtClean="0"/>
              <a:t> </a:t>
            </a:r>
            <a:r>
              <a:rPr lang="ro-RO" sz="1800" b="1" dirty="0"/>
              <a:t>Documente de </a:t>
            </a:r>
            <a:r>
              <a:rPr lang="ro-RO" sz="1800" b="1" dirty="0" err="1"/>
              <a:t>execuţie</a:t>
            </a:r>
            <a:r>
              <a:rPr lang="ro-RO" sz="1800" b="1" dirty="0"/>
              <a:t> </a:t>
            </a:r>
            <a:r>
              <a:rPr lang="ro-RO" sz="1800" dirty="0"/>
              <a:t>- necesare definirii modului de aplicare a procedurilor (</a:t>
            </a:r>
            <a:r>
              <a:rPr lang="ro-RO" sz="1800" dirty="0" err="1"/>
              <a:t>instrucţiuni</a:t>
            </a:r>
            <a:r>
              <a:rPr lang="ro-RO" sz="1800" dirty="0"/>
              <a:t>, </a:t>
            </a:r>
            <a:r>
              <a:rPr lang="ro-RO" sz="1800" dirty="0" err="1"/>
              <a:t>fişe</a:t>
            </a:r>
            <a:r>
              <a:rPr lang="ro-RO" sz="1800" dirty="0"/>
              <a:t> tehnologice, planuri de specializare etc.).</a:t>
            </a:r>
          </a:p>
          <a:p>
            <a:endParaRPr lang="ro-RO" sz="1800" b="1" dirty="0" smtClean="0">
              <a:sym typeface="Wingdings" panose="05000000000000000000" pitchFamily="2" charset="2"/>
            </a:endParaRPr>
          </a:p>
          <a:p>
            <a:r>
              <a:rPr lang="ro-RO" sz="1800" b="1" dirty="0" smtClean="0">
                <a:sym typeface="Wingdings" panose="05000000000000000000" pitchFamily="2" charset="2"/>
              </a:rPr>
              <a:t></a:t>
            </a:r>
            <a:r>
              <a:rPr lang="ro-RO" sz="1800" b="1" dirty="0" smtClean="0"/>
              <a:t> </a:t>
            </a:r>
            <a:r>
              <a:rPr lang="ro-RO" sz="1800" b="1" dirty="0"/>
              <a:t>Documente de raportare </a:t>
            </a:r>
            <a:r>
              <a:rPr lang="ro-RO" sz="1800" b="1" dirty="0" err="1"/>
              <a:t>şi</a:t>
            </a:r>
            <a:r>
              <a:rPr lang="ro-RO" sz="1800" b="1" dirty="0"/>
              <a:t> înregistrare </a:t>
            </a:r>
            <a:r>
              <a:rPr lang="ro-RO" sz="1800" dirty="0"/>
              <a:t>- utilizate pentru raportarea îndeplinirii </a:t>
            </a:r>
            <a:r>
              <a:rPr lang="ro-RO" sz="1800" dirty="0" err="1"/>
              <a:t>responsabilităţilor</a:t>
            </a:r>
            <a:r>
              <a:rPr lang="ro-RO" sz="1800" dirty="0"/>
              <a:t> </a:t>
            </a:r>
            <a:r>
              <a:rPr lang="ro-RO" sz="1800" dirty="0" err="1"/>
              <a:t>şi</a:t>
            </a:r>
            <a:r>
              <a:rPr lang="ro-RO" sz="1800" dirty="0"/>
              <a:t> înregistrarea acestora (formulare de înregistrare, procese verbale, rapoarte de analiză, rapoarte de </a:t>
            </a:r>
            <a:r>
              <a:rPr lang="ro-RO" sz="1800" dirty="0" err="1"/>
              <a:t>inspecţie</a:t>
            </a:r>
            <a:r>
              <a:rPr lang="ro-RO" sz="1800" dirty="0"/>
              <a:t>, rapoarte de audit etc.).</a:t>
            </a:r>
          </a:p>
          <a:p>
            <a:endParaRPr lang="ro-RO" sz="1800" b="1" dirty="0" smtClean="0">
              <a:sym typeface="Wingdings" panose="05000000000000000000" pitchFamily="2" charset="2"/>
            </a:endParaRPr>
          </a:p>
          <a:p>
            <a:r>
              <a:rPr lang="ro-RO" sz="1800" b="1" dirty="0" smtClean="0">
                <a:sym typeface="Wingdings" panose="05000000000000000000" pitchFamily="2" charset="2"/>
              </a:rPr>
              <a:t></a:t>
            </a:r>
            <a:r>
              <a:rPr lang="ro-RO" sz="1800" b="1" dirty="0" smtClean="0"/>
              <a:t> </a:t>
            </a:r>
            <a:r>
              <a:rPr lang="ro-RO" sz="1800" b="1" dirty="0"/>
              <a:t>Documente de organizare </a:t>
            </a:r>
            <a:r>
              <a:rPr lang="ro-RO" sz="1800" dirty="0"/>
              <a:t>- definesc decizii </a:t>
            </a:r>
            <a:r>
              <a:rPr lang="ro-RO" sz="1800" dirty="0" err="1"/>
              <a:t>şi</a:t>
            </a:r>
            <a:r>
              <a:rPr lang="ro-RO" sz="1800" dirty="0"/>
              <a:t> </a:t>
            </a:r>
            <a:r>
              <a:rPr lang="ro-RO" sz="1800" dirty="0" err="1"/>
              <a:t>acţiuni</a:t>
            </a:r>
            <a:r>
              <a:rPr lang="ro-RO" sz="1800" dirty="0"/>
              <a:t> de organizare a </a:t>
            </a:r>
            <a:r>
              <a:rPr lang="ro-RO" sz="1800" dirty="0" err="1"/>
              <a:t>desfăşurării</a:t>
            </a:r>
            <a:r>
              <a:rPr lang="ro-RO" sz="1800" dirty="0"/>
              <a:t> </a:t>
            </a:r>
            <a:r>
              <a:rPr lang="ro-RO" sz="1800" dirty="0" err="1"/>
              <a:t>acţiunilor</a:t>
            </a:r>
            <a:r>
              <a:rPr lang="ro-RO" sz="1800" dirty="0"/>
              <a:t> de implementare a sistemului (organigrame, decizii, </a:t>
            </a:r>
            <a:r>
              <a:rPr lang="ro-RO" sz="1800" dirty="0" err="1"/>
              <a:t>fişe</a:t>
            </a:r>
            <a:r>
              <a:rPr lang="ro-RO" sz="1800" dirty="0"/>
              <a:t> ale posturilor etc).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</a:pPr>
            <a:endParaRPr lang="en-US" altLang="ru-RU" sz="1900" dirty="0" smtClean="0"/>
          </a:p>
        </p:txBody>
      </p:sp>
      <p:sp>
        <p:nvSpPr>
          <p:cNvPr id="3" name="Rectangle 2"/>
          <p:cNvSpPr>
            <a:spLocks noGrp="1"/>
          </p:cNvSpPr>
          <p:nvPr>
            <p:ph type="title"/>
          </p:nvPr>
        </p:nvSpPr>
        <p:spPr>
          <a:xfrm>
            <a:off x="321818" y="692696"/>
            <a:ext cx="8822182" cy="706438"/>
          </a:xfrm>
        </p:spPr>
        <p:txBody>
          <a:bodyPr>
            <a:noAutofit/>
          </a:bodyPr>
          <a:lstStyle/>
          <a:p>
            <a:pPr algn="ctr"/>
            <a:r>
              <a:rPr lang="ro-RO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STABILIREA SISTEMULUI DE ÎNREGISTRARE, DE DOCUMENTAŢIE ŞI DE PĂSTRARE A DOCUMENTAŢIEI (PRINCIPIUL 7)</a:t>
            </a:r>
            <a:endParaRPr lang="en-US" alt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39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323528" y="116632"/>
            <a:ext cx="8820472" cy="6741368"/>
          </a:xfrm>
        </p:spPr>
        <p:txBody>
          <a:bodyPr>
            <a:normAutofit fontScale="70000" lnSpcReduction="20000"/>
          </a:bodyPr>
          <a:lstStyle/>
          <a:p>
            <a:r>
              <a:rPr lang="ro-RO" b="1" dirty="0" smtClean="0">
                <a:solidFill>
                  <a:srgbClr val="002060"/>
                </a:solidFill>
              </a:rPr>
              <a:t>Factori  ce </a:t>
            </a:r>
            <a:r>
              <a:rPr lang="ro-RO" b="1" dirty="0">
                <a:solidFill>
                  <a:srgbClr val="002060"/>
                </a:solidFill>
              </a:rPr>
              <a:t>pot împiedica </a:t>
            </a:r>
            <a:r>
              <a:rPr lang="ro-RO" b="1" dirty="0" smtClean="0">
                <a:solidFill>
                  <a:srgbClr val="002060"/>
                </a:solidFill>
              </a:rPr>
              <a:t>aplicarea HACCP :</a:t>
            </a:r>
            <a:endParaRPr lang="ro-RO" b="1" dirty="0">
              <a:solidFill>
                <a:srgbClr val="00206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o-RO" dirty="0" smtClean="0"/>
              <a:t>planul </a:t>
            </a:r>
            <a:r>
              <a:rPr lang="ro-RO" dirty="0"/>
              <a:t>HACCP introdus înaintea regulilor de bună practică de igienă </a:t>
            </a:r>
            <a:r>
              <a:rPr lang="ro-RO" dirty="0" smtClean="0"/>
              <a:t>și </a:t>
            </a:r>
            <a:r>
              <a:rPr lang="ro-RO" dirty="0"/>
              <a:t>de </a:t>
            </a:r>
            <a:r>
              <a:rPr lang="ro-RO" dirty="0" smtClean="0"/>
              <a:t>producție;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o-RO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o-RO" dirty="0"/>
              <a:t>conceptul HACCP insuficient </a:t>
            </a:r>
            <a:r>
              <a:rPr lang="ro-RO" dirty="0" smtClean="0"/>
              <a:t>înțeles;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o-RO" dirty="0"/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o-RO" dirty="0"/>
              <a:t>desemnarea ca lider al echipei HACCP a unei persoane nepotrivite pentru această calitate;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o-RO" dirty="0" smtClean="0"/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o-RO" dirty="0" smtClean="0"/>
              <a:t>subestimarea cerințelor - timp, resurse, înțelegere, cunoaștere;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o-RO" dirty="0"/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o-RO" dirty="0" smtClean="0"/>
              <a:t>condițiile </a:t>
            </a:r>
            <a:r>
              <a:rPr lang="ro-RO" dirty="0"/>
              <a:t>de proces schimbate prin aplicarea sistemului sunt ignorate</a:t>
            </a:r>
            <a:r>
              <a:rPr lang="ro-RO" dirty="0" smtClean="0"/>
              <a:t>;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o-RO" dirty="0"/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o-RO" dirty="0"/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o-RO" dirty="0"/>
              <a:t>sunt identificate pericole fără importantă pentru </a:t>
            </a:r>
            <a:r>
              <a:rPr lang="ro-RO" dirty="0" smtClean="0"/>
              <a:t>siguranța </a:t>
            </a:r>
            <a:r>
              <a:rPr lang="ro-RO" dirty="0"/>
              <a:t>alimentelor</a:t>
            </a:r>
            <a:r>
              <a:rPr lang="ro-RO" dirty="0" smtClean="0"/>
              <a:t>;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o-RO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o-RO" dirty="0"/>
              <a:t>identificarea ca pericole </a:t>
            </a:r>
            <a:r>
              <a:rPr lang="ro-RO" dirty="0" smtClean="0"/>
              <a:t>potențiale </a:t>
            </a:r>
            <a:r>
              <a:rPr lang="ro-RO" dirty="0"/>
              <a:t>a </a:t>
            </a:r>
            <a:r>
              <a:rPr lang="ro-RO" dirty="0" smtClean="0"/>
              <a:t>acțiunilor </a:t>
            </a:r>
            <a:r>
              <a:rPr lang="ro-RO" dirty="0"/>
              <a:t>conduse </a:t>
            </a:r>
            <a:r>
              <a:rPr lang="ro-RO" dirty="0" err="1"/>
              <a:t>greşit</a:t>
            </a:r>
            <a:r>
              <a:rPr lang="ro-RO" dirty="0"/>
              <a:t> de operatori;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o-RO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o-RO" dirty="0"/>
              <a:t>introducerea sistemului HACCP fără instruirea </a:t>
            </a:r>
            <a:r>
              <a:rPr lang="ro-RO" dirty="0" err="1"/>
              <a:t>şi</a:t>
            </a:r>
            <a:r>
              <a:rPr lang="ro-RO" dirty="0"/>
              <a:t> dezvoltarea </a:t>
            </a:r>
            <a:r>
              <a:rPr lang="ro-RO" dirty="0" smtClean="0"/>
              <a:t>cunoștințelor </a:t>
            </a:r>
            <a:r>
              <a:rPr lang="ro-RO" dirty="0"/>
              <a:t>personalului</a:t>
            </a:r>
            <a:r>
              <a:rPr lang="ro-RO" dirty="0" smtClean="0"/>
              <a:t>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o-RO" dirty="0"/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o-RO" dirty="0"/>
              <a:t>aplicarea incorectă a arborelui decizional </a:t>
            </a:r>
            <a:r>
              <a:rPr lang="ro-RO" dirty="0" err="1"/>
              <a:t>şi</a:t>
            </a:r>
            <a:r>
              <a:rPr lang="ro-RO" dirty="0"/>
              <a:t>/sau determinarea prea multor PCC în mod nejustificat</a:t>
            </a:r>
            <a:r>
              <a:rPr lang="ro-RO" dirty="0" smtClean="0"/>
              <a:t>;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o-RO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o-RO" dirty="0"/>
              <a:t>punerea în practică a planului HACCP nu este </a:t>
            </a:r>
            <a:r>
              <a:rPr lang="ro-RO" dirty="0" smtClean="0"/>
              <a:t>menținută </a:t>
            </a:r>
            <a:r>
              <a:rPr lang="ro-RO" dirty="0"/>
              <a:t>în timp, iar implementarea planului nu este efectivă.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o-RO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o-RO" dirty="0"/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o-RO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o-RO" dirty="0"/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o-RO" dirty="0" smtClean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53262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1115616" y="620688"/>
            <a:ext cx="7632848" cy="5832648"/>
          </a:xfrm>
        </p:spPr>
        <p:txBody>
          <a:bodyPr>
            <a:normAutofit/>
          </a:bodyPr>
          <a:lstStyle/>
          <a:p>
            <a:r>
              <a:rPr lang="ro-RO" b="1" dirty="0"/>
              <a:t>Implementarea sistemului HACCP înseamnă:</a:t>
            </a:r>
          </a:p>
          <a:p>
            <a:pPr lvl="0"/>
            <a:endParaRPr lang="ro-RO" dirty="0" smtClean="0"/>
          </a:p>
          <a:p>
            <a:pPr lvl="0"/>
            <a:r>
              <a:rPr lang="ro-RO" dirty="0" smtClean="0">
                <a:sym typeface="Wingdings" panose="05000000000000000000" pitchFamily="2" charset="2"/>
              </a:rPr>
              <a:t> </a:t>
            </a:r>
            <a:r>
              <a:rPr lang="ro-RO" dirty="0" smtClean="0"/>
              <a:t>un </a:t>
            </a:r>
            <a:r>
              <a:rPr lang="ro-RO" dirty="0"/>
              <a:t>ajutor pentru societatea comercială;</a:t>
            </a:r>
          </a:p>
          <a:p>
            <a:pPr lvl="0"/>
            <a:endParaRPr lang="ro-RO" dirty="0" smtClean="0"/>
          </a:p>
          <a:p>
            <a:pPr lvl="0"/>
            <a:r>
              <a:rPr lang="ro-RO" dirty="0">
                <a:sym typeface="Wingdings" panose="05000000000000000000" pitchFamily="2" charset="2"/>
              </a:rPr>
              <a:t> </a:t>
            </a:r>
            <a:r>
              <a:rPr lang="ro-RO" dirty="0" smtClean="0">
                <a:sym typeface="Wingdings" panose="05000000000000000000" pitchFamily="2" charset="2"/>
              </a:rPr>
              <a:t> </a:t>
            </a:r>
            <a:r>
              <a:rPr lang="ro-RO" dirty="0" smtClean="0"/>
              <a:t>eficientizarea </a:t>
            </a:r>
            <a:r>
              <a:rPr lang="ro-RO" dirty="0"/>
              <a:t>sistemului de costuri;</a:t>
            </a:r>
          </a:p>
          <a:p>
            <a:pPr lvl="0"/>
            <a:endParaRPr lang="ro-RO" dirty="0" smtClean="0"/>
          </a:p>
          <a:p>
            <a:pPr lvl="0"/>
            <a:r>
              <a:rPr lang="ro-RO" dirty="0">
                <a:sym typeface="Wingdings" panose="05000000000000000000" pitchFamily="2" charset="2"/>
              </a:rPr>
              <a:t> </a:t>
            </a:r>
            <a:r>
              <a:rPr lang="ro-RO" dirty="0" smtClean="0"/>
              <a:t>un </a:t>
            </a:r>
            <a:r>
              <a:rPr lang="ro-RO" dirty="0"/>
              <a:t>sistem operant de asigurare a </a:t>
            </a:r>
            <a:r>
              <a:rPr lang="ro-RO" dirty="0" smtClean="0"/>
              <a:t>siguranței </a:t>
            </a:r>
            <a:r>
              <a:rPr lang="ro-RO" dirty="0"/>
              <a:t>alimentare;</a:t>
            </a:r>
          </a:p>
          <a:p>
            <a:pPr lvl="0"/>
            <a:endParaRPr lang="ro-RO" dirty="0" smtClean="0"/>
          </a:p>
          <a:p>
            <a:pPr lvl="0"/>
            <a:r>
              <a:rPr lang="ro-RO" dirty="0">
                <a:sym typeface="Wingdings" panose="05000000000000000000" pitchFamily="2" charset="2"/>
              </a:rPr>
              <a:t> </a:t>
            </a:r>
            <a:r>
              <a:rPr lang="ro-RO" dirty="0" smtClean="0">
                <a:sym typeface="Wingdings" panose="05000000000000000000" pitchFamily="2" charset="2"/>
              </a:rPr>
              <a:t> </a:t>
            </a:r>
            <a:r>
              <a:rPr lang="ro-RO" dirty="0" smtClean="0"/>
              <a:t>capacitatea </a:t>
            </a:r>
            <a:r>
              <a:rPr lang="ro-RO" dirty="0"/>
              <a:t>de a demonstra </a:t>
            </a:r>
            <a:r>
              <a:rPr lang="ro-RO" dirty="0" smtClean="0"/>
              <a:t>clienților </a:t>
            </a:r>
            <a:r>
              <a:rPr lang="ro-RO" dirty="0" err="1"/>
              <a:t>şi</a:t>
            </a:r>
            <a:r>
              <a:rPr lang="ro-RO" dirty="0"/>
              <a:t> organelor de control </a:t>
            </a:r>
            <a:r>
              <a:rPr lang="ro-RO" dirty="0" smtClean="0"/>
              <a:t>și inspecție </a:t>
            </a:r>
            <a:r>
              <a:rPr lang="ro-RO" dirty="0"/>
              <a:t>autorizate că toate pericolele </a:t>
            </a:r>
            <a:r>
              <a:rPr lang="ro-RO" dirty="0" smtClean="0"/>
              <a:t>potențiale </a:t>
            </a:r>
            <a:r>
              <a:rPr lang="ro-RO" dirty="0"/>
              <a:t>sunt </a:t>
            </a:r>
            <a:r>
              <a:rPr lang="ro-RO" dirty="0" smtClean="0"/>
              <a:t>ținute </a:t>
            </a:r>
            <a:r>
              <a:rPr lang="ro-RO" dirty="0"/>
              <a:t>sub control;</a:t>
            </a:r>
          </a:p>
          <a:p>
            <a:pPr lvl="0"/>
            <a:endParaRPr lang="ro-RO" dirty="0" smtClean="0"/>
          </a:p>
          <a:p>
            <a:pPr lvl="0"/>
            <a:r>
              <a:rPr lang="ro-RO" dirty="0">
                <a:sym typeface="Wingdings" panose="05000000000000000000" pitchFamily="2" charset="2"/>
              </a:rPr>
              <a:t> </a:t>
            </a:r>
            <a:r>
              <a:rPr lang="ro-RO" dirty="0" smtClean="0">
                <a:sym typeface="Wingdings" panose="05000000000000000000" pitchFamily="2" charset="2"/>
              </a:rPr>
              <a:t> </a:t>
            </a:r>
            <a:r>
              <a:rPr lang="ro-RO" dirty="0" smtClean="0"/>
              <a:t>asigurarea </a:t>
            </a:r>
            <a:r>
              <a:rPr lang="ro-RO" dirty="0"/>
              <a:t>că produsele realizate sunt adecvate pentru consumul uman.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28144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93290"/>
              </p:ext>
            </p:extLst>
          </p:nvPr>
        </p:nvGraphicFramePr>
        <p:xfrm>
          <a:off x="1547664" y="620688"/>
          <a:ext cx="6591300" cy="32865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91300"/>
              </a:tblGrid>
              <a:tr h="28645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În sistemul pentru </a:t>
                      </a:r>
                      <a:r>
                        <a:rPr lang="ro-RO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siguranța </a:t>
                      </a:r>
                      <a:r>
                        <a:rPr lang="ro-RO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alimentelor este important</a:t>
                      </a:r>
                      <a:r>
                        <a:rPr lang="ro-RO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o-RO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ro-RO" sz="20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o-RO" sz="20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Să scrieți </a:t>
                      </a:r>
                      <a:r>
                        <a:rPr lang="ro-RO" sz="20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ceea ce </a:t>
                      </a:r>
                      <a:r>
                        <a:rPr lang="ro-RO" sz="20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intenționați </a:t>
                      </a:r>
                      <a:r>
                        <a:rPr lang="ro-RO" sz="20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să </a:t>
                      </a:r>
                      <a:r>
                        <a:rPr lang="ro-RO" sz="20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faceți!</a:t>
                      </a:r>
                    </a:p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ro-RO" sz="20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o-RO" sz="2000" b="1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Să faceți </a:t>
                      </a:r>
                      <a:r>
                        <a:rPr lang="ro-RO" sz="20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ceea ce </a:t>
                      </a:r>
                      <a:r>
                        <a:rPr lang="ro-RO" sz="2000" b="1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ați </a:t>
                      </a:r>
                      <a:r>
                        <a:rPr lang="ro-RO" sz="20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scris</a:t>
                      </a:r>
                      <a:r>
                        <a:rPr lang="ro-RO" sz="2000" b="1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</a:p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endParaRPr lang="ro-RO" sz="2000" b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ro-RO" altLang="ro-RO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Să scrieți ceea ce ați făcut!</a:t>
                      </a:r>
                      <a:r>
                        <a:rPr kumimoji="0" lang="ro-RO" altLang="ro-RO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endParaRPr lang="ro-R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sp>
        <p:nvSpPr>
          <p:cNvPr id="8" name="Dreptunghi 7"/>
          <p:cNvSpPr/>
          <p:nvPr/>
        </p:nvSpPr>
        <p:spPr>
          <a:xfrm>
            <a:off x="395536" y="5085184"/>
            <a:ext cx="8064896" cy="9233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o-RO" dirty="0">
                <a:solidFill>
                  <a:srgbClr val="7030A0"/>
                </a:solidFill>
              </a:rPr>
              <a:t>NICĂIERI NU SCRIE CUM TREBUIE SĂ FUNCŢIONEZE SISTEMUL HACCP. </a:t>
            </a:r>
            <a:endParaRPr lang="ro-RO" dirty="0" smtClean="0">
              <a:solidFill>
                <a:srgbClr val="7030A0"/>
              </a:solidFill>
            </a:endParaRPr>
          </a:p>
          <a:p>
            <a:pPr algn="ctr"/>
            <a:r>
              <a:rPr lang="ro-RO" dirty="0" smtClean="0">
                <a:solidFill>
                  <a:srgbClr val="7030A0"/>
                </a:solidFill>
              </a:rPr>
              <a:t>EL </a:t>
            </a:r>
            <a:r>
              <a:rPr lang="ro-RO" dirty="0">
                <a:solidFill>
                  <a:srgbClr val="7030A0"/>
                </a:solidFill>
              </a:rPr>
              <a:t>ESTE SPECIFIC FIECĂREI COMPANII!</a:t>
            </a:r>
          </a:p>
        </p:txBody>
      </p:sp>
    </p:spTree>
    <p:extLst>
      <p:ext uri="{BB962C8B-B14F-4D97-AF65-F5344CB8AC3E}">
        <p14:creationId xmlns:p14="http://schemas.microsoft.com/office/powerpoint/2010/main" val="197441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>
          <a:xfrm>
            <a:off x="785813" y="785813"/>
            <a:ext cx="7470775" cy="2297112"/>
          </a:xfrm>
        </p:spPr>
        <p:txBody>
          <a:bodyPr/>
          <a:lstStyle/>
          <a:p>
            <a:pPr algn="ctr"/>
            <a:r>
              <a:rPr lang="en-US" altLang="ru-RU" smtClean="0"/>
              <a:t>Intrebari </a:t>
            </a:r>
          </a:p>
        </p:txBody>
      </p:sp>
      <p:pic>
        <p:nvPicPr>
          <p:cNvPr id="58371" name="Picture 2" descr="E:\tania\poze prezentare\descărcare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2571750"/>
            <a:ext cx="2928937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0" name="Imagine 9" descr="http://i51.tinypic.com/n4faes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76250"/>
            <a:ext cx="1601788" cy="310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491" name="Picture 7" descr="COMISAR-300x2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400300"/>
            <a:ext cx="64770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1492" name="Rectangle 7"/>
          <p:cNvSpPr>
            <a:spLocks noChangeArrowheads="1"/>
          </p:cNvSpPr>
          <p:nvPr/>
        </p:nvSpPr>
        <p:spPr bwMode="auto">
          <a:xfrm>
            <a:off x="539750" y="3429000"/>
            <a:ext cx="64087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it-IT" altLang="ro-RO" b="1" i="1">
                <a:solidFill>
                  <a:srgbClr val="5968B0"/>
                </a:solidFill>
              </a:rPr>
              <a:t>“Succesul civilizaţiei moderne nu se trage în principal din revoluţia industrială ci mai mult din redescoperirea igienei...’’</a:t>
            </a:r>
            <a:endParaRPr lang="en-US" altLang="ro-RO">
              <a:solidFill>
                <a:srgbClr val="5968B0"/>
              </a:solidFill>
            </a:endParaRPr>
          </a:p>
        </p:txBody>
      </p:sp>
      <p:sp>
        <p:nvSpPr>
          <p:cNvPr id="6" name="Oval Callout 5"/>
          <p:cNvSpPr/>
          <p:nvPr/>
        </p:nvSpPr>
        <p:spPr>
          <a:xfrm>
            <a:off x="323850" y="1196975"/>
            <a:ext cx="4441825" cy="612775"/>
          </a:xfrm>
          <a:prstGeom prst="wedgeEllipseCallout">
            <a:avLst>
              <a:gd name="adj1" fmla="val 102852"/>
              <a:gd name="adj2" fmla="val 184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 multumesc pentru atentie</a:t>
            </a:r>
            <a:endParaRPr lang="en-US" dirty="0"/>
          </a:p>
        </p:txBody>
      </p:sp>
      <p:pic>
        <p:nvPicPr>
          <p:cNvPr id="191495" name="Picture 9" descr="http://rhalooka.files.wordpress.com/2010/03/1intrebare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038" y="4437063"/>
            <a:ext cx="2144712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746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diere">
  <a:themeElements>
    <a:clrScheme name="Adiere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Adier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Adiere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2268</TotalTime>
  <Words>3835</Words>
  <Application>Microsoft Office PowerPoint</Application>
  <PresentationFormat>Expunere pe ecran (4:3)</PresentationFormat>
  <Paragraphs>1236</Paragraphs>
  <Slides>98</Slides>
  <Notes>34</Notes>
  <HiddenSlides>0</HiddenSlides>
  <MMClips>0</MMClips>
  <ScaleCrop>false</ScaleCrop>
  <HeadingPairs>
    <vt:vector size="8" baseType="variant">
      <vt:variant>
        <vt:lpstr>Fonturi utilizate</vt:lpstr>
      </vt:variant>
      <vt:variant>
        <vt:i4>18</vt:i4>
      </vt:variant>
      <vt:variant>
        <vt:lpstr>Temă</vt:lpstr>
      </vt:variant>
      <vt:variant>
        <vt:i4>1</vt:i4>
      </vt:variant>
      <vt:variant>
        <vt:lpstr>Servere OLE încorporate</vt:lpstr>
      </vt:variant>
      <vt:variant>
        <vt:i4>2</vt:i4>
      </vt:variant>
      <vt:variant>
        <vt:lpstr>Titluri diapozitive</vt:lpstr>
      </vt:variant>
      <vt:variant>
        <vt:i4>98</vt:i4>
      </vt:variant>
    </vt:vector>
  </HeadingPairs>
  <TitlesOfParts>
    <vt:vector size="119" baseType="lpstr">
      <vt:lpstr>MS PGothic</vt:lpstr>
      <vt:lpstr>MS PGothic</vt:lpstr>
      <vt:lpstr>Agrofont</vt:lpstr>
      <vt:lpstr>Arial</vt:lpstr>
      <vt:lpstr>Calibri</vt:lpstr>
      <vt:lpstr>Century Gothic</vt:lpstr>
      <vt:lpstr>CG Omega</vt:lpstr>
      <vt:lpstr>Footlight MT Light</vt:lpstr>
      <vt:lpstr>Garamond</vt:lpstr>
      <vt:lpstr>OzHandicraft BT</vt:lpstr>
      <vt:lpstr>Symbol</vt:lpstr>
      <vt:lpstr>Tahoma</vt:lpstr>
      <vt:lpstr>Times New Roman</vt:lpstr>
      <vt:lpstr>Trebuchet MS</vt:lpstr>
      <vt:lpstr>Verdana</vt:lpstr>
      <vt:lpstr>Wingdings</vt:lpstr>
      <vt:lpstr>Wingdings 2</vt:lpstr>
      <vt:lpstr>Wingdings 3</vt:lpstr>
      <vt:lpstr>Adiere</vt:lpstr>
      <vt:lpstr>Clip</vt:lpstr>
      <vt:lpstr>Document</vt:lpstr>
      <vt:lpstr> Sistemul integrat de management al siguranței alimentare (GHP și HACCP)   Aplicație pentru unitățile care produc produse din carne </vt:lpstr>
      <vt:lpstr>CUVINTE CHEIE</vt:lpstr>
      <vt:lpstr>AVENTURA ISTORICA A SIGURANTEI ALIMENTULUI   </vt:lpstr>
      <vt:lpstr>Prezentare PowerPoint</vt:lpstr>
      <vt:lpstr>Prezentare PowerPoint</vt:lpstr>
      <vt:lpstr> Costurile implementarii programelor de siguranta alimentara ajung la aproximativ 3 – 5% din costul produsului final expus in rafturile magazinelor. 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CALEA PRACTICĂ DE IMPLEMENTARE A SISTEMULUI DE ASIGURARE A SIGURANȚEI ALIMENTARE</vt:lpstr>
      <vt:lpstr>GHP     ȘI    PCC</vt:lpstr>
      <vt:lpstr>NOŢIUNEA DE PROGRAME PRELIMINARE/ GHP /SSOP/ GMP</vt:lpstr>
      <vt:lpstr>FORMAT STANDARD</vt:lpstr>
      <vt:lpstr>13 PROGRAME</vt:lpstr>
      <vt:lpstr>CURĂȚAREA ALIMENTELOR ȘI SUPRAFEȚELOR CARE VIN ÎN CONTACT  CU ALIMENTELE</vt:lpstr>
      <vt:lpstr>Prezentare PowerPoint</vt:lpstr>
      <vt:lpstr>CURĂȚAREA ALIMENTELOR ȘI SUPRAFEȚELOR CARE VIN ÎN CONTACT  CU ALIMENTELE</vt:lpstr>
      <vt:lpstr>Prezentare PowerPoint</vt:lpstr>
      <vt:lpstr>Prezentare PowerPoint</vt:lpstr>
      <vt:lpstr>Prezentare PowerPoint</vt:lpstr>
      <vt:lpstr>PREVENIREA CONTAMINĂRII INCRUCIȘATE</vt:lpstr>
      <vt:lpstr>Prezentare PowerPoint</vt:lpstr>
      <vt:lpstr>PREVENIREA CONTAMINĂRII INCRUCIȘATE</vt:lpstr>
      <vt:lpstr>EXEMPLU DE FIȘA MONITORIZARE FLUXURI</vt:lpstr>
      <vt:lpstr>TRANSPORT</vt:lpstr>
      <vt:lpstr>TRANSPORT </vt:lpstr>
      <vt:lpstr>TRANSPORT</vt:lpstr>
      <vt:lpstr>EXEMPLU DE FIȘA MONITORIZARE MIJLOC TRANSPORT LA LIVRARE</vt:lpstr>
      <vt:lpstr>EXERCITIU 2 – Ce este in neregula</vt:lpstr>
      <vt:lpstr>ESTE MAI BINE ?</vt:lpstr>
      <vt:lpstr>HACCP</vt:lpstr>
      <vt:lpstr>Hazard analysis critical control point</vt:lpstr>
      <vt:lpstr>NOŢIUNEA DE HAZARD </vt:lpstr>
      <vt:lpstr>NOȚIUNI DE BAZĂ</vt:lpstr>
      <vt:lpstr>DEFINIȚII HACCP</vt:lpstr>
      <vt:lpstr>BENEFICIILE SISTEMULUI HACCP</vt:lpstr>
      <vt:lpstr>PRINCIPIILE HACCP</vt:lpstr>
      <vt:lpstr>PRINCIPIILE HACCP</vt:lpstr>
      <vt:lpstr>FORMAT STANDARD</vt:lpstr>
      <vt:lpstr>ETAPELE IMPLEMENTĂRII SISTEMULUI HACCP (după CODEX)</vt:lpstr>
      <vt:lpstr>1. STABILIREA MEMBRILOR ECHIPEI HACCP</vt:lpstr>
      <vt:lpstr>Prezentare PowerPoint</vt:lpstr>
      <vt:lpstr>2. DESCRIEREA PRODUSULUI / GRUPURILOR DE PRODUSE</vt:lpstr>
      <vt:lpstr>3. IDENTIFICAREA UTILIZĂRII PRODUSULUI</vt:lpstr>
      <vt:lpstr>Prezentare PowerPoint</vt:lpstr>
      <vt:lpstr>4. ELABORAREA DIAGRAMEI DE FLUX</vt:lpstr>
      <vt:lpstr>Prezentare PowerPoint</vt:lpstr>
      <vt:lpstr>Prezentare PowerPoint</vt:lpstr>
      <vt:lpstr>5. VERIFICAREA “PE TEREN ”  (ÎN SPAŢIILE DE PRODUCŢIE) A DIAGRAMEI FLUX</vt:lpstr>
      <vt:lpstr>Prezentare PowerPoint</vt:lpstr>
      <vt:lpstr>Prezentare PowerPoint</vt:lpstr>
      <vt:lpstr>EVALUAREA/ANALIZA PERICOLELOR</vt:lpstr>
      <vt:lpstr>Prezentare PowerPoint</vt:lpstr>
      <vt:lpstr>Prezentare PowerPoint</vt:lpstr>
      <vt:lpstr>Prezentare PowerPoint</vt:lpstr>
      <vt:lpstr>MĂSURI DE CONTROL</vt:lpstr>
      <vt:lpstr>Prezentare PowerPoint</vt:lpstr>
      <vt:lpstr>Prezentare PowerPoint</vt:lpstr>
      <vt:lpstr>MASURI CONTROL PERICOLE CHIMICE</vt:lpstr>
      <vt:lpstr>Prezentare PowerPoint</vt:lpstr>
      <vt:lpstr>Prezentare PowerPoint</vt:lpstr>
      <vt:lpstr>7. DETERMINAREA PUNCTELOR CRITICE DE CONTROL (PCC) (PRINCIPIUL 2)</vt:lpstr>
      <vt:lpstr>Prezentare PowerPoint</vt:lpstr>
      <vt:lpstr>Prezentare PowerPoint</vt:lpstr>
      <vt:lpstr>ESTE CORECT ?</vt:lpstr>
      <vt:lpstr>Prezentare PowerPoint</vt:lpstr>
      <vt:lpstr>8. STABILIREA LIMITELOR CRITICE PENTRU FIECARE PUNCT CRITIC DE CONTROL (PCC) (PRINCIPIUL 3)</vt:lpstr>
      <vt:lpstr>Prezentare PowerPoint</vt:lpstr>
      <vt:lpstr>Prezentare PowerPoint</vt:lpstr>
      <vt:lpstr>Prezentare PowerPoint</vt:lpstr>
      <vt:lpstr>EXERCITIU  4 </vt:lpstr>
      <vt:lpstr>Prezentare PowerPoint</vt:lpstr>
      <vt:lpstr>Prezentare PowerPoint</vt:lpstr>
      <vt:lpstr>Prezentare PowerPoint</vt:lpstr>
      <vt:lpstr>Prezentare PowerPoint</vt:lpstr>
      <vt:lpstr>Prezentare PowerPoint</vt:lpstr>
      <vt:lpstr>9. STABILIREA UNUI SISTEM DE MONITORIZARE A PUNCTELOR CRITICE DE CONTROL (PCC) (PRINCIPIUL 4)</vt:lpstr>
      <vt:lpstr>Prezentare PowerPoint</vt:lpstr>
      <vt:lpstr>STABILIREA UNUI SISTEM DE MONITORIZARE A PUNCTELOR CRITICE DE CONTROL (PCC) (PRINCIPIUL 4)</vt:lpstr>
      <vt:lpstr>10. STABILIREA UNUI PLAN DE MĂSURI CORECTIVE PENTRU ABATERILE DE LA LIMITELE PUNCTELOR CRITICE DE CONTROL (PCC) (PRINCIPIUL 5)</vt:lpstr>
      <vt:lpstr>STABILIREA UNUI PLAN DE MĂSURI CORECTIVE PENTRU ABATERILE DE LA LIMITELE PUNCTELOR CRITICE DE CONTROL (PCC) (PRINCIPIUL 5)</vt:lpstr>
      <vt:lpstr>Prezentare PowerPoint</vt:lpstr>
      <vt:lpstr>Prezentare PowerPoint</vt:lpstr>
      <vt:lpstr>11. STABILIREA PROCEDURILOR DE VERIFICARE (PRINCIPIUL 6)</vt:lpstr>
      <vt:lpstr>Prezentare PowerPoint</vt:lpstr>
      <vt:lpstr>Prezentare PowerPoint</vt:lpstr>
      <vt:lpstr>Prezentare PowerPoint</vt:lpstr>
      <vt:lpstr>12. STABILIREA SISTEMULUI DE ÎNREGISTRARE, DE DOCUMENTAŢIE ŞI DE PĂSTRARE A DOCUMENTAŢIEI (PRINCIPIUL 7)</vt:lpstr>
      <vt:lpstr>12. STABILIREA SISTEMULUI DE ÎNREGISTRARE, DE DOCUMENTAŢIE ŞI DE PĂSTRARE A DOCUMENTAŢIEI (PRINCIPIUL 7)</vt:lpstr>
      <vt:lpstr>Prezentare PowerPoint</vt:lpstr>
      <vt:lpstr>Prezentare PowerPoint</vt:lpstr>
      <vt:lpstr>Prezentare PowerPoint</vt:lpstr>
      <vt:lpstr>Intrebari </vt:lpstr>
      <vt:lpstr>Prezentare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Owner</dc:creator>
  <cp:lastModifiedBy>Lucian</cp:lastModifiedBy>
  <cp:revision>155</cp:revision>
  <dcterms:modified xsi:type="dcterms:W3CDTF">2015-11-11T12:42:12Z</dcterms:modified>
</cp:coreProperties>
</file>