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71" r:id="rId4"/>
    <p:sldId id="274" r:id="rId5"/>
    <p:sldId id="258" r:id="rId6"/>
    <p:sldId id="263" r:id="rId7"/>
    <p:sldId id="273" r:id="rId8"/>
    <p:sldId id="268" r:id="rId9"/>
    <p:sldId id="270" r:id="rId10"/>
    <p:sldId id="269" r:id="rId11"/>
    <p:sldId id="275" r:id="rId12"/>
    <p:sldId id="262" r:id="rId13"/>
    <p:sldId id="264" r:id="rId14"/>
    <p:sldId id="266" r:id="rId15"/>
    <p:sldId id="265" r:id="rId16"/>
    <p:sldId id="276" r:id="rId17"/>
    <p:sldId id="267" r:id="rId18"/>
    <p:sldId id="27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A00B137-06D7-4FEE-9E39-2D95044F6C15}" type="datetimeFigureOut">
              <a:rPr lang="en-GB" smtClean="0"/>
              <a:t>28/10/2014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28/10/2014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28/10/2014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00B137-06D7-4FEE-9E39-2D95044F6C15}" type="datetimeFigureOut">
              <a:rPr lang="en-GB" smtClean="0"/>
              <a:t>28/10/2014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00B137-06D7-4FEE-9E39-2D95044F6C15}" type="datetimeFigureOut">
              <a:rPr lang="en-GB" smtClean="0"/>
              <a:t>28/10/2014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A00B137-06D7-4FEE-9E39-2D95044F6C15}" type="datetimeFigureOut">
              <a:rPr lang="en-GB" smtClean="0"/>
              <a:t>28/10/2014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00B137-06D7-4FEE-9E39-2D95044F6C15}" type="datetimeFigureOut">
              <a:rPr lang="en-GB" smtClean="0"/>
              <a:t>28/10/2014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00B137-06D7-4FEE-9E39-2D95044F6C15}" type="datetimeFigureOut">
              <a:rPr lang="en-GB" smtClean="0"/>
              <a:t>28/10/2014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6A00B137-06D7-4FEE-9E39-2D95044F6C15}" type="datetimeFigureOut">
              <a:rPr lang="en-GB" smtClean="0"/>
              <a:t>28/10/2014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915F71-279F-4125-95A6-3A6F7F42A08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A00B137-06D7-4FEE-9E39-2D95044F6C15}" type="datetimeFigureOut">
              <a:rPr lang="en-GB" smtClean="0"/>
              <a:t>28/10/2014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00B137-06D7-4FEE-9E39-2D95044F6C15}" type="datetimeFigureOut">
              <a:rPr lang="en-GB" smtClean="0"/>
              <a:t>28/10/2014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915F71-279F-4125-95A6-3A6F7F42A088}" type="slidenum">
              <a:rPr lang="en-GB" smtClean="0"/>
              <a:t>‹#›</a:t>
            </a:fld>
            <a:endParaRPr lang="en-GB"/>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A00B137-06D7-4FEE-9E39-2D95044F6C15}" type="datetimeFigureOut">
              <a:rPr lang="en-GB" smtClean="0"/>
              <a:t>28/10/2014</a:t>
            </a:fld>
            <a:endParaRPr lang="en-GB"/>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GB"/>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9915F71-279F-4125-95A6-3A6F7F42A088}" type="slidenum">
              <a:rPr lang="en-GB" smtClean="0"/>
              <a:t>‹#›</a:t>
            </a:fld>
            <a:endParaRPr lang="en-GB"/>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hyperlink" Target="http://www.google.ro/url?sa=i&amp;rct=j&amp;q=iso+22000&amp;source=images&amp;cd=&amp;cad=rja&amp;docid=kUQWtCt6GB21lM&amp;tbnid=NCtlriLwqG_aGM:&amp;ved=0CAUQjRw&amp;url=http://www.bizoo.ro/firma/stremtz/vanzare/77477/Consultanta-Implementare-SR-EN-ISO-22000-2005&amp;ei=iGbQUdHKLcSqO4-DgPgC&amp;bvm=bv.48572450,d.Yms&amp;psig=AFQjCNFhY8289F8-n54Ld8S-dikCUT4t2A&amp;ust=1372698591348928" TargetMode="Externa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ro-RO" dirty="0" smtClean="0"/>
              <a:t>PRINCIPII GENERALE ALE LEGISLAȚIE DIN DOMENIUL SIGURANȚEI ALIMENTELOR</a:t>
            </a:r>
            <a:endParaRPr lang="en-GB" dirty="0"/>
          </a:p>
        </p:txBody>
      </p:sp>
      <p:sp>
        <p:nvSpPr>
          <p:cNvPr id="3" name="Subtitle 2"/>
          <p:cNvSpPr>
            <a:spLocks noGrp="1"/>
          </p:cNvSpPr>
          <p:nvPr>
            <p:ph type="subTitle" idx="1"/>
          </p:nvPr>
        </p:nvSpPr>
        <p:spPr>
          <a:xfrm>
            <a:off x="683567" y="5656184"/>
            <a:ext cx="7848872" cy="936104"/>
          </a:xfrm>
        </p:spPr>
        <p:txBody>
          <a:bodyPr/>
          <a:lstStyle/>
          <a:p>
            <a:r>
              <a:rPr lang="en-US" sz="1800" b="1" dirty="0">
                <a:solidFill>
                  <a:schemeClr val="tx2"/>
                </a:solidFill>
              </a:rPr>
              <a:t>European Union High Level Policy Advice Mission </a:t>
            </a:r>
            <a:endParaRPr lang="en-US" sz="1800" b="1" dirty="0" smtClean="0">
              <a:solidFill>
                <a:schemeClr val="tx2"/>
              </a:solidFill>
            </a:endParaRPr>
          </a:p>
          <a:p>
            <a:r>
              <a:rPr lang="en-US" sz="1800" b="1" dirty="0" smtClean="0">
                <a:solidFill>
                  <a:schemeClr val="tx2"/>
                </a:solidFill>
              </a:rPr>
              <a:t>to </a:t>
            </a:r>
            <a:r>
              <a:rPr lang="en-US" sz="1800" b="1" dirty="0">
                <a:solidFill>
                  <a:schemeClr val="tx2"/>
                </a:solidFill>
              </a:rPr>
              <a:t>the Republic of </a:t>
            </a:r>
            <a:r>
              <a:rPr lang="en-US" sz="1800" b="1" dirty="0" smtClean="0">
                <a:solidFill>
                  <a:schemeClr val="tx2"/>
                </a:solidFill>
              </a:rPr>
              <a:t>Moldova</a:t>
            </a:r>
          </a:p>
          <a:p>
            <a:endParaRPr lang="en-GB" dirty="0"/>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953" y="5940395"/>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539552" y="4293096"/>
            <a:ext cx="7772400" cy="864096"/>
          </a:xfrm>
          <a:prstGeom prst="rect">
            <a:avLst/>
          </a:prstGeom>
        </p:spPr>
        <p:txBody>
          <a:bodyPr vert="horz" lIns="91440" tIns="45720" rIns="91440" bIns="45720" rtlCol="0" anchor="b">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b="1" dirty="0" smtClean="0">
                <a:solidFill>
                  <a:srgbClr val="FF0000"/>
                </a:solidFill>
              </a:rPr>
              <a:t>Dr. Lucian BONCEA</a:t>
            </a:r>
            <a:endParaRPr lang="en-GB" b="1" dirty="0">
              <a:solidFill>
                <a:srgbClr val="FF0000"/>
              </a:solidFill>
            </a:endParaRPr>
          </a:p>
        </p:txBody>
      </p:sp>
    </p:spTree>
    <p:extLst>
      <p:ext uri="{BB962C8B-B14F-4D97-AF65-F5344CB8AC3E}">
        <p14:creationId xmlns:p14="http://schemas.microsoft.com/office/powerpoint/2010/main" val="1494054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
          <p:cNvSpPr txBox="1">
            <a:spLocks noChangeArrowheads="1"/>
          </p:cNvSpPr>
          <p:nvPr/>
        </p:nvSpPr>
        <p:spPr>
          <a:xfrm>
            <a:off x="457200" y="1080723"/>
            <a:ext cx="8229600" cy="1143000"/>
          </a:xfrm>
          <a:prstGeom prst="rect">
            <a:avLst/>
          </a:prstGeom>
        </p:spPr>
        <p:txBody>
          <a:bodyPr>
            <a:normAutofit fontScale="900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dirty="0" smtClean="0">
                <a:solidFill>
                  <a:schemeClr val="tx1"/>
                </a:solidFill>
              </a:rPr>
              <a:t>ASIGURAREA TRASABILITĂŢII PRODUSELOR</a:t>
            </a:r>
            <a:endParaRPr lang="en-US" altLang="ro-RO" sz="4000" dirty="0">
              <a:solidFill>
                <a:schemeClr val="tx1"/>
              </a:solidFill>
            </a:endParaRPr>
          </a:p>
        </p:txBody>
      </p:sp>
      <p:sp>
        <p:nvSpPr>
          <p:cNvPr id="10" name="Rectangle 3"/>
          <p:cNvSpPr txBox="1">
            <a:spLocks noChangeArrowheads="1"/>
          </p:cNvSpPr>
          <p:nvPr/>
        </p:nvSpPr>
        <p:spPr>
          <a:xfrm>
            <a:off x="457200" y="2287413"/>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1400" b="1" dirty="0" err="1" smtClean="0"/>
              <a:t>Experienţa</a:t>
            </a:r>
            <a:r>
              <a:rPr lang="ro-RO" altLang="ro-RO" sz="1400" b="1" dirty="0" smtClean="0"/>
              <a:t> a demonstrat că </a:t>
            </a:r>
            <a:r>
              <a:rPr lang="ro-RO" altLang="ro-RO" sz="1400" b="1" dirty="0" err="1" smtClean="0"/>
              <a:t>funcţionarea</a:t>
            </a:r>
            <a:r>
              <a:rPr lang="ro-RO" altLang="ro-RO" sz="1400" b="1" dirty="0" smtClean="0"/>
              <a:t> </a:t>
            </a:r>
            <a:r>
              <a:rPr lang="ro-RO" altLang="ro-RO" sz="1400" b="1" dirty="0" err="1" smtClean="0"/>
              <a:t>pieţei</a:t>
            </a:r>
            <a:r>
              <a:rPr lang="ro-RO" altLang="ro-RO" sz="1400" b="1" dirty="0" smtClean="0"/>
              <a:t> de produse alimentare </a:t>
            </a:r>
            <a:r>
              <a:rPr lang="ro-RO" altLang="ro-RO" sz="1400" b="1" dirty="0" err="1" smtClean="0"/>
              <a:t>şi</a:t>
            </a:r>
            <a:r>
              <a:rPr lang="ro-RO" altLang="ro-RO" sz="1400" b="1" dirty="0" smtClean="0"/>
              <a:t> hrană pentru animale poate fi pusă în pericol în cazul în care este imposibil să se asigure trasabilitatea produselor alimentare </a:t>
            </a:r>
            <a:r>
              <a:rPr lang="ro-RO" altLang="ro-RO" sz="1400" b="1" dirty="0" err="1" smtClean="0"/>
              <a:t>şi</a:t>
            </a:r>
            <a:r>
              <a:rPr lang="ro-RO" altLang="ro-RO" sz="1400" b="1" dirty="0" smtClean="0"/>
              <a:t> a hranei pentru animale. </a:t>
            </a:r>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r>
              <a:rPr lang="ro-RO" altLang="ro-RO" sz="1400" b="1" dirty="0" smtClean="0"/>
              <a:t>A fost necesar să se stabilească un sistem cuprinzător de trasabilitate în afacerile cu produse alimentare </a:t>
            </a:r>
            <a:r>
              <a:rPr lang="ro-RO" altLang="ro-RO" sz="1400" b="1" dirty="0" err="1" smtClean="0"/>
              <a:t>şi</a:t>
            </a:r>
            <a:r>
              <a:rPr lang="ro-RO" altLang="ro-RO" sz="1400" b="1" dirty="0" smtClean="0"/>
              <a:t> hrană pentru animale, astfel încât să se poată face retrageri orientate cu precizie </a:t>
            </a:r>
            <a:r>
              <a:rPr lang="ro-RO" altLang="ro-RO" sz="1400" b="1" dirty="0" err="1" smtClean="0"/>
              <a:t>şi</a:t>
            </a:r>
            <a:r>
              <a:rPr lang="ro-RO" altLang="ro-RO" sz="1400" b="1" dirty="0" smtClean="0"/>
              <a:t> cu un scop bine determinat sau să se ofere </a:t>
            </a:r>
            <a:r>
              <a:rPr lang="ro-RO" altLang="ro-RO" sz="1400" b="1" dirty="0" err="1" smtClean="0"/>
              <a:t>informaţii</a:t>
            </a:r>
            <a:r>
              <a:rPr lang="ro-RO" altLang="ro-RO" sz="1400" b="1" dirty="0" smtClean="0"/>
              <a:t> consumatorilor sau oficialilor responsabili cu controlul, evitându-se astfel perturbări majore în eventualitatea </a:t>
            </a:r>
            <a:r>
              <a:rPr lang="ro-RO" altLang="ro-RO" sz="1400" b="1" dirty="0" err="1" smtClean="0"/>
              <a:t>apariţiei</a:t>
            </a:r>
            <a:r>
              <a:rPr lang="ro-RO" altLang="ro-RO" sz="1400" b="1" dirty="0" smtClean="0"/>
              <a:t> unor probleme în domeniul </a:t>
            </a:r>
            <a:r>
              <a:rPr lang="ro-RO" altLang="ro-RO" sz="1400" b="1" dirty="0" err="1" smtClean="0"/>
              <a:t>siguranţei</a:t>
            </a:r>
            <a:r>
              <a:rPr lang="ro-RO" altLang="ro-RO" sz="1400" b="1" dirty="0" smtClean="0"/>
              <a:t> produselor alimentare.</a:t>
            </a:r>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endParaRPr lang="ro-RO" altLang="ro-RO" sz="1400" b="1" dirty="0" smtClean="0"/>
          </a:p>
          <a:p>
            <a:pPr algn="just">
              <a:lnSpc>
                <a:spcPct val="80000"/>
              </a:lnSpc>
            </a:pPr>
            <a:r>
              <a:rPr lang="ro-RO" altLang="ro-RO" sz="1400" b="1" dirty="0" smtClean="0"/>
              <a:t>Conform </a:t>
            </a:r>
            <a:r>
              <a:rPr lang="ro-RO" altLang="ro-RO" sz="1400" b="1" dirty="0" err="1" smtClean="0"/>
              <a:t>legislaţiei</a:t>
            </a:r>
            <a:r>
              <a:rPr lang="ro-RO" altLang="ro-RO" sz="1400" b="1" dirty="0" smtClean="0"/>
              <a:t> este necesar să se ia măsuri pentru ca o societate având </a:t>
            </a:r>
            <a:r>
              <a:rPr lang="ro-RO" altLang="ro-RO" sz="1400" b="1" dirty="0" err="1" smtClean="0"/>
              <a:t>activităţi</a:t>
            </a:r>
            <a:r>
              <a:rPr lang="ro-RO" altLang="ro-RO" sz="1400" b="1" dirty="0" smtClean="0"/>
              <a:t> în domeniul produselor alimentare sau hranei pentru animale, inclusiv un importator, să poată identifica cel </a:t>
            </a:r>
            <a:r>
              <a:rPr lang="ro-RO" altLang="ro-RO" sz="1400" b="1" dirty="0" err="1" smtClean="0"/>
              <a:t>puţin</a:t>
            </a:r>
            <a:r>
              <a:rPr lang="ro-RO" altLang="ro-RO" sz="1400" b="1" dirty="0" smtClean="0"/>
              <a:t> societatea care a furnizat produsele alimentare, hrana pentru animale, animalele sau </a:t>
            </a:r>
            <a:r>
              <a:rPr lang="ro-RO" altLang="ro-RO" sz="1400" b="1" dirty="0" err="1" smtClean="0"/>
              <a:t>substanţele</a:t>
            </a:r>
            <a:r>
              <a:rPr lang="ro-RO" altLang="ro-RO" sz="1400" b="1" dirty="0" smtClean="0"/>
              <a:t> ce pot fi încorporate într-un produs  alimentar sau în hrana pentru animale, pentru a se asigura că, în cadrul unei </a:t>
            </a:r>
            <a:r>
              <a:rPr lang="ro-RO" altLang="ro-RO" sz="1400" b="1" dirty="0" err="1" smtClean="0"/>
              <a:t>investigaţii</a:t>
            </a:r>
            <a:r>
              <a:rPr lang="ro-RO" altLang="ro-RO" sz="1400" b="1" dirty="0" smtClean="0"/>
              <a:t>, trasabilitatea acestora se poate face în orice etapă.</a:t>
            </a:r>
            <a:endParaRPr lang="en-US" altLang="ro-RO" sz="1400" b="1" dirty="0"/>
          </a:p>
        </p:txBody>
      </p:sp>
    </p:spTree>
    <p:extLst>
      <p:ext uri="{BB962C8B-B14F-4D97-AF65-F5344CB8AC3E}">
        <p14:creationId xmlns:p14="http://schemas.microsoft.com/office/powerpoint/2010/main" val="1286138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Content Placeholder 2"/>
          <p:cNvSpPr txBox="1">
            <a:spLocks/>
          </p:cNvSpPr>
          <p:nvPr/>
        </p:nvSpPr>
        <p:spPr>
          <a:xfrm>
            <a:off x="457200" y="1999381"/>
            <a:ext cx="8229600" cy="4525963"/>
          </a:xfrm>
          <a:prstGeom prst="rect">
            <a:avLst/>
          </a:prstGeom>
        </p:spPr>
        <p:txBody>
          <a:bodyPr>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vi-VN" sz="1600" b="1" dirty="0" smtClean="0">
                <a:latin typeface="Times New Roman" pitchFamily="18" charset="0"/>
                <a:cs typeface="Times New Roman" pitchFamily="18" charset="0"/>
              </a:rPr>
              <a:t>Agenţia Naţională pentru Siguranţa Alimentelor exercită cu regularitate, în funcţie de riscuri şi cu o periodicitate corespunzătoare controalele oficiale astfel încît să realizeze obiectivele prezentei legi şi luînd în considerare:</a:t>
            </a:r>
            <a:endParaRPr lang="ro-RO" sz="1600" b="1"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rPr>
              <a:t>R</a:t>
            </a:r>
            <a:r>
              <a:rPr lang="vi-VN" sz="1600" dirty="0" smtClean="0">
                <a:latin typeface="Times New Roman" pitchFamily="18" charset="0"/>
                <a:cs typeface="Times New Roman" pitchFamily="18" charset="0"/>
              </a:rPr>
              <a:t>iscurile identificate asociate cu hrana pentru animale, produsele alimentare sau animalele, întreprinderile care operează în domeniul hranei pentru animale sau în sectorul alimentar, utilizarea hranei pentru animale, a alimentelor sau orice proces, material, substanţă, activitate ori operaţiune care ar putea influenţa siguranţa hranei pentru animale, a produselor alimentare, sănătatea şi bunăstarea animalelor;</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A</a:t>
            </a:r>
            <a:r>
              <a:rPr lang="vi-VN" sz="1600" dirty="0" smtClean="0">
                <a:latin typeface="Times New Roman" pitchFamily="18" charset="0"/>
                <a:cs typeface="Times New Roman" pitchFamily="18" charset="0"/>
              </a:rPr>
              <a:t>ntecedentele operatorilor din domeniul hranei pentru animale şi din sectorul alimentar cu privire la respectarea cerinţelor privind hrana pentru animale, produsele alimentare şi a normelor privind sănătatea şi bunăstarea animalelor;</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F</a:t>
            </a:r>
            <a:r>
              <a:rPr lang="vi-VN" sz="1600" dirty="0" smtClean="0">
                <a:latin typeface="Times New Roman" pitchFamily="18" charset="0"/>
                <a:cs typeface="Times New Roman" pitchFamily="18" charset="0"/>
              </a:rPr>
              <a:t>iabilitatea oricăruia din propriile controale care au fost deja efectuate;</a:t>
            </a:r>
            <a:endParaRPr lang="ro-RO" sz="1600" dirty="0" smtClean="0">
              <a:latin typeface="Times New Roman" pitchFamily="18" charset="0"/>
              <a:cs typeface="Times New Roman" pitchFamily="18" charset="0"/>
            </a:endParaRPr>
          </a:p>
          <a:p>
            <a:r>
              <a:rPr lang="vi-VN" sz="1600"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O</a:t>
            </a:r>
            <a:r>
              <a:rPr lang="vi-VN" sz="1600" dirty="0" smtClean="0">
                <a:latin typeface="Times New Roman" pitchFamily="18" charset="0"/>
                <a:cs typeface="Times New Roman" pitchFamily="18" charset="0"/>
              </a:rPr>
              <a:t>rice informaţii ce indică neconformitatea.</a:t>
            </a:r>
            <a:endParaRPr lang="ro-RO" sz="1600" dirty="0" smtClean="0">
              <a:latin typeface="Times New Roman" pitchFamily="18" charset="0"/>
              <a:cs typeface="Times New Roman" pitchFamily="18" charset="0"/>
            </a:endParaRPr>
          </a:p>
          <a:p>
            <a:pPr>
              <a:buFont typeface="Symbol" pitchFamily="18" charset="2"/>
              <a:buNone/>
            </a:pPr>
            <a:r>
              <a:rPr lang="ro-RO" sz="1600" dirty="0" smtClean="0">
                <a:latin typeface="Times New Roman" pitchFamily="18" charset="0"/>
                <a:cs typeface="Times New Roman" pitchFamily="18" charset="0"/>
              </a:rPr>
              <a:t> </a:t>
            </a:r>
          </a:p>
          <a:p>
            <a:endParaRPr lang="ru-RU" dirty="0"/>
          </a:p>
        </p:txBody>
      </p:sp>
      <p:sp>
        <p:nvSpPr>
          <p:cNvPr id="6" name="Title 1"/>
          <p:cNvSpPr txBox="1">
            <a:spLocks/>
          </p:cNvSpPr>
          <p:nvPr/>
        </p:nvSpPr>
        <p:spPr>
          <a:xfrm>
            <a:off x="457200" y="792691"/>
            <a:ext cx="8229600" cy="1143000"/>
          </a:xfrm>
          <a:prstGeom prst="rect">
            <a:avLst/>
          </a:prstGeom>
        </p:spPr>
        <p:txBody>
          <a:bodyP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err="1" smtClean="0">
                <a:solidFill>
                  <a:schemeClr val="tx1"/>
                </a:solidFill>
              </a:rPr>
              <a:t>Obligaţii</a:t>
            </a:r>
            <a:r>
              <a:rPr lang="en-US" sz="3600" dirty="0" smtClean="0">
                <a:solidFill>
                  <a:schemeClr val="tx1"/>
                </a:solidFill>
              </a:rPr>
              <a:t> </a:t>
            </a:r>
            <a:r>
              <a:rPr lang="en-US" sz="3600" dirty="0" err="1" smtClean="0">
                <a:solidFill>
                  <a:schemeClr val="tx1"/>
                </a:solidFill>
              </a:rPr>
              <a:t>generale</a:t>
            </a:r>
            <a:r>
              <a:rPr lang="en-US" sz="3600" dirty="0" smtClean="0">
                <a:solidFill>
                  <a:schemeClr val="tx1"/>
                </a:solidFill>
              </a:rPr>
              <a:t> cu </a:t>
            </a:r>
            <a:r>
              <a:rPr lang="en-US" sz="3600" dirty="0" err="1" smtClean="0">
                <a:solidFill>
                  <a:schemeClr val="tx1"/>
                </a:solidFill>
              </a:rPr>
              <a:t>privire</a:t>
            </a:r>
            <a:r>
              <a:rPr lang="en-US" sz="3600" dirty="0" smtClean="0">
                <a:solidFill>
                  <a:schemeClr val="tx1"/>
                </a:solidFill>
              </a:rPr>
              <a:t> la</a:t>
            </a:r>
            <a:r>
              <a:rPr lang="ro-RO" sz="3600" dirty="0" smtClean="0"/>
              <a:t> </a:t>
            </a:r>
            <a:r>
              <a:rPr lang="en-US" sz="3600" dirty="0" err="1" smtClean="0">
                <a:solidFill>
                  <a:schemeClr val="tx1"/>
                </a:solidFill>
              </a:rPr>
              <a:t>organizarea</a:t>
            </a:r>
            <a:r>
              <a:rPr lang="en-US" sz="3600" dirty="0" smtClean="0">
                <a:solidFill>
                  <a:schemeClr val="tx1"/>
                </a:solidFill>
              </a:rPr>
              <a:t> </a:t>
            </a:r>
            <a:r>
              <a:rPr lang="en-US" sz="3600" dirty="0" err="1" smtClean="0">
                <a:solidFill>
                  <a:schemeClr val="tx1"/>
                </a:solidFill>
              </a:rPr>
              <a:t>controalelor</a:t>
            </a:r>
            <a:r>
              <a:rPr lang="en-US" sz="3600" dirty="0" smtClean="0">
                <a:solidFill>
                  <a:schemeClr val="tx1"/>
                </a:solidFill>
              </a:rPr>
              <a:t> </a:t>
            </a:r>
            <a:r>
              <a:rPr lang="en-US" sz="3600" dirty="0" err="1" smtClean="0">
                <a:solidFill>
                  <a:schemeClr val="tx1"/>
                </a:solidFill>
              </a:rPr>
              <a:t>oficiale</a:t>
            </a:r>
            <a:endParaRPr lang="ru-RU" sz="3600" dirty="0">
              <a:solidFill>
                <a:schemeClr val="tx1"/>
              </a:solidFill>
            </a:endParaRPr>
          </a:p>
        </p:txBody>
      </p:sp>
    </p:spTree>
    <p:extLst>
      <p:ext uri="{BB962C8B-B14F-4D97-AF65-F5344CB8AC3E}">
        <p14:creationId xmlns:p14="http://schemas.microsoft.com/office/powerpoint/2010/main" val="3324368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Text Placeholder 2"/>
          <p:cNvSpPr txBox="1">
            <a:spLocks/>
          </p:cNvSpPr>
          <p:nvPr/>
        </p:nvSpPr>
        <p:spPr>
          <a:xfrm>
            <a:off x="642910" y="1124442"/>
            <a:ext cx="4040188" cy="659352"/>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dirty="0" smtClean="0">
                <a:solidFill>
                  <a:srgbClr val="FF5050"/>
                </a:solidFill>
              </a:rPr>
              <a:t>INSPECTIA</a:t>
            </a:r>
            <a:endParaRPr lang="ru-RU" dirty="0"/>
          </a:p>
        </p:txBody>
      </p:sp>
      <p:sp>
        <p:nvSpPr>
          <p:cNvPr id="6" name="Text Placeholder 3"/>
          <p:cNvSpPr txBox="1">
            <a:spLocks/>
          </p:cNvSpPr>
          <p:nvPr/>
        </p:nvSpPr>
        <p:spPr>
          <a:xfrm>
            <a:off x="4643438" y="1124442"/>
            <a:ext cx="4113213" cy="690562"/>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dirty="0" smtClean="0">
                <a:solidFill>
                  <a:schemeClr val="tx1"/>
                </a:solidFill>
              </a:rPr>
              <a:t>MONITORIZAREA</a:t>
            </a:r>
            <a:endParaRPr lang="ru-RU" dirty="0">
              <a:solidFill>
                <a:schemeClr val="tx1"/>
              </a:solidFill>
            </a:endParaRPr>
          </a:p>
        </p:txBody>
      </p:sp>
      <p:sp>
        <p:nvSpPr>
          <p:cNvPr id="7" name="Content Placeholder 4"/>
          <p:cNvSpPr txBox="1">
            <a:spLocks/>
          </p:cNvSpPr>
          <p:nvPr/>
        </p:nvSpPr>
        <p:spPr>
          <a:xfrm>
            <a:off x="457200" y="1854380"/>
            <a:ext cx="4040188" cy="3941763"/>
          </a:xfrm>
          <a:prstGeom prst="rect">
            <a:avLst/>
          </a:prstGeom>
        </p:spPr>
        <p:txBody>
          <a:bodyPr>
            <a:normAutofit fontScale="9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dirty="0" smtClean="0"/>
              <a:t>Reprezintă examinarea oricărui aspect legat de hrana animalelor, produse alimentare, sănătatea animală si bunăstarea animalelor pentru a verifica daca acest(e) aspect(e) respectă cerințele din legislația privind hrana pentru animale, produsele alimentare, precum si dispoziții privind sănătatea animală si bunăstarea animalelor. </a:t>
            </a:r>
          </a:p>
          <a:p>
            <a:endParaRPr lang="ru-RU" dirty="0"/>
          </a:p>
        </p:txBody>
      </p:sp>
      <p:sp>
        <p:nvSpPr>
          <p:cNvPr id="8" name="Content Placeholder 5"/>
          <p:cNvSpPr txBox="1">
            <a:spLocks/>
          </p:cNvSpPr>
          <p:nvPr/>
        </p:nvSpPr>
        <p:spPr>
          <a:xfrm>
            <a:off x="4645025" y="1854380"/>
            <a:ext cx="4041775" cy="3941763"/>
          </a:xfrm>
          <a:prstGeom prst="rect">
            <a:avLst/>
          </a:prstGeom>
        </p:spPr>
        <p:txBody>
          <a:bodyPr>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smtClean="0"/>
              <a:t>Reprezintă efectuarea unei serii planificate de observații si măsurători concepute pentru verificarea nivelului de conformitate cu legislația privind hrana pentru animale, produsele alimentare si cu dispozițiile privind sănătatea animală si bunăstarea animalelor</a:t>
            </a:r>
          </a:p>
          <a:p>
            <a:endParaRPr lang="ru-RU" dirty="0"/>
          </a:p>
        </p:txBody>
      </p:sp>
      <p:graphicFrame>
        <p:nvGraphicFramePr>
          <p:cNvPr id="9" name="Object 1"/>
          <p:cNvGraphicFramePr>
            <a:graphicFrameLocks noChangeAspect="1"/>
          </p:cNvGraphicFramePr>
          <p:nvPr>
            <p:extLst>
              <p:ext uri="{D42A27DB-BD31-4B8C-83A1-F6EECF244321}">
                <p14:modId xmlns:p14="http://schemas.microsoft.com/office/powerpoint/2010/main" val="1813501245"/>
              </p:ext>
            </p:extLst>
          </p:nvPr>
        </p:nvGraphicFramePr>
        <p:xfrm>
          <a:off x="3786182" y="5196408"/>
          <a:ext cx="1371600" cy="1905000"/>
        </p:xfrm>
        <a:graphic>
          <a:graphicData uri="http://schemas.openxmlformats.org/presentationml/2006/ole">
            <mc:AlternateContent xmlns:mc="http://schemas.openxmlformats.org/markup-compatibility/2006">
              <mc:Choice xmlns:v="urn:schemas-microsoft-com:vml" Requires="v">
                <p:oleObj spid="_x0000_s1033" name="CorelDRAW" r:id="rId5" imgW="5943600" imgH="8534400" progId="">
                  <p:embed/>
                </p:oleObj>
              </mc:Choice>
              <mc:Fallback>
                <p:oleObj name="CorelDRAW" r:id="rId5" imgW="5943600" imgH="85344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6182" y="5196408"/>
                        <a:ext cx="1371600" cy="1905000"/>
                      </a:xfrm>
                      <a:prstGeom prst="rect">
                        <a:avLst/>
                      </a:prstGeom>
                      <a:noFill/>
                      <a:ln>
                        <a:noFill/>
                      </a:ln>
                      <a:effectLst/>
                      <a:extLst>
                        <a:ext uri="{909E8E84-426E-40DD-AFC4-6F175D3DCCD1}">
                          <a14:hiddenFill xmlns:a14="http://schemas.microsoft.com/office/drawing/2010/main">
                            <a:gradFill rotWithShape="0">
                              <a:gsLst>
                                <a:gs pos="0">
                                  <a:schemeClr val="hlink"/>
                                </a:gs>
                                <a:gs pos="100000">
                                  <a:srgbClr val="FF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699420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1893904"/>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r>
              <a:rPr lang="ro-RO" altLang="en-US" dirty="0" smtClean="0"/>
              <a:t>Reprezintă</a:t>
            </a:r>
            <a:r>
              <a:rPr lang="en-US" altLang="en-US" dirty="0" smtClean="0"/>
              <a:t> </a:t>
            </a:r>
            <a:r>
              <a:rPr lang="ro-RO" altLang="en-US" dirty="0" smtClean="0"/>
              <a:t>prelevarea</a:t>
            </a:r>
            <a:r>
              <a:rPr lang="en-US" altLang="en-US" dirty="0" smtClean="0"/>
              <a:t> de </a:t>
            </a:r>
            <a:r>
              <a:rPr lang="en-US" altLang="en-US" dirty="0" err="1" smtClean="0"/>
              <a:t>produse</a:t>
            </a:r>
            <a:r>
              <a:rPr lang="en-US" altLang="en-US" dirty="0" smtClean="0"/>
              <a:t> </a:t>
            </a:r>
            <a:r>
              <a:rPr lang="en-US" altLang="en-US" dirty="0" err="1" smtClean="0"/>
              <a:t>alimentare</a:t>
            </a:r>
            <a:r>
              <a:rPr lang="en-US" altLang="en-US" dirty="0" smtClean="0"/>
              <a:t> </a:t>
            </a:r>
            <a:r>
              <a:rPr lang="en-US" altLang="en-US" dirty="0" err="1" smtClean="0"/>
              <a:t>sau</a:t>
            </a:r>
            <a:r>
              <a:rPr lang="en-US" altLang="en-US" dirty="0" smtClean="0"/>
              <a:t> </a:t>
            </a:r>
            <a:r>
              <a:rPr lang="en-US" altLang="en-US" dirty="0" err="1" smtClean="0"/>
              <a:t>orice</a:t>
            </a:r>
            <a:r>
              <a:rPr lang="en-US" altLang="en-US" dirty="0" smtClean="0"/>
              <a:t> alt</a:t>
            </a:r>
            <a:r>
              <a:rPr lang="ro-RO" altLang="en-US" dirty="0" smtClean="0"/>
              <a:t>ă</a:t>
            </a:r>
            <a:r>
              <a:rPr lang="en-US" altLang="en-US" dirty="0" smtClean="0"/>
              <a:t> </a:t>
            </a:r>
            <a:r>
              <a:rPr lang="en-US" altLang="en-US" dirty="0" err="1" smtClean="0"/>
              <a:t>substant</a:t>
            </a:r>
            <a:r>
              <a:rPr lang="ro-RO" altLang="en-US" dirty="0" smtClean="0"/>
              <a:t>ă</a:t>
            </a:r>
            <a:r>
              <a:rPr lang="en-US" altLang="en-US" dirty="0" smtClean="0"/>
              <a:t> (</a:t>
            </a:r>
            <a:r>
              <a:rPr lang="en-US" altLang="en-US" dirty="0" err="1" smtClean="0"/>
              <a:t>inclusiv</a:t>
            </a:r>
            <a:r>
              <a:rPr lang="en-US" altLang="en-US" dirty="0" smtClean="0"/>
              <a:t> din </a:t>
            </a:r>
            <a:r>
              <a:rPr lang="en-US" altLang="en-US" dirty="0" err="1" smtClean="0"/>
              <a:t>mediu</a:t>
            </a:r>
            <a:r>
              <a:rPr lang="en-US" altLang="en-US" dirty="0" smtClean="0"/>
              <a:t>) relevant</a:t>
            </a:r>
            <a:r>
              <a:rPr lang="ro-RO" altLang="en-US" dirty="0" smtClean="0"/>
              <a:t>ă</a:t>
            </a:r>
            <a:r>
              <a:rPr lang="en-US" altLang="en-US" dirty="0" smtClean="0"/>
              <a:t> </a:t>
            </a:r>
            <a:r>
              <a:rPr lang="en-US" altLang="en-US" dirty="0" err="1" smtClean="0"/>
              <a:t>pentru</a:t>
            </a:r>
            <a:r>
              <a:rPr lang="en-US" altLang="en-US" dirty="0" smtClean="0"/>
              <a:t> </a:t>
            </a:r>
            <a:r>
              <a:rPr lang="en-US" altLang="en-US" dirty="0" err="1" smtClean="0"/>
              <a:t>produc</a:t>
            </a:r>
            <a:r>
              <a:rPr lang="ro-RO" altLang="en-US" dirty="0" smtClean="0"/>
              <a:t>ț</a:t>
            </a:r>
            <a:r>
              <a:rPr lang="en-US" altLang="en-US" dirty="0" err="1" smtClean="0"/>
              <a:t>ia</a:t>
            </a:r>
            <a:r>
              <a:rPr lang="en-US" altLang="en-US" dirty="0" smtClean="0"/>
              <a:t>, </a:t>
            </a:r>
            <a:r>
              <a:rPr lang="en-US" altLang="en-US" dirty="0" err="1" smtClean="0"/>
              <a:t>prelucrarea</a:t>
            </a:r>
            <a:r>
              <a:rPr lang="en-US" altLang="en-US" dirty="0" smtClean="0"/>
              <a:t> </a:t>
            </a:r>
            <a:r>
              <a:rPr lang="en-US" altLang="en-US" dirty="0" err="1" smtClean="0"/>
              <a:t>sau</a:t>
            </a:r>
            <a:r>
              <a:rPr lang="en-US" altLang="en-US" dirty="0" smtClean="0"/>
              <a:t> </a:t>
            </a:r>
            <a:r>
              <a:rPr lang="en-US" altLang="en-US" dirty="0" err="1" smtClean="0"/>
              <a:t>distribuirea</a:t>
            </a:r>
            <a:r>
              <a:rPr lang="en-US" altLang="en-US" dirty="0" smtClean="0"/>
              <a:t> de </a:t>
            </a:r>
            <a:r>
              <a:rPr lang="en-US" altLang="en-US" dirty="0" err="1" smtClean="0"/>
              <a:t>produse</a:t>
            </a:r>
            <a:r>
              <a:rPr lang="en-US" altLang="en-US" dirty="0" smtClean="0"/>
              <a:t> </a:t>
            </a:r>
            <a:r>
              <a:rPr lang="en-US" altLang="en-US" dirty="0" err="1" smtClean="0"/>
              <a:t>alimentare</a:t>
            </a:r>
            <a:r>
              <a:rPr lang="en-US" altLang="en-US" dirty="0" smtClean="0"/>
              <a:t>, </a:t>
            </a:r>
            <a:r>
              <a:rPr lang="en-US" altLang="en-US" dirty="0" err="1" smtClean="0"/>
              <a:t>pentru</a:t>
            </a:r>
            <a:r>
              <a:rPr lang="en-US" altLang="en-US" dirty="0" smtClean="0"/>
              <a:t> a </a:t>
            </a:r>
            <a:r>
              <a:rPr lang="en-US" altLang="en-US" dirty="0" err="1" smtClean="0"/>
              <a:t>verifica</a:t>
            </a:r>
            <a:r>
              <a:rPr lang="en-US" altLang="en-US" dirty="0" smtClean="0"/>
              <a:t>, </a:t>
            </a:r>
            <a:r>
              <a:rPr lang="en-US" altLang="en-US" dirty="0" err="1" smtClean="0"/>
              <a:t>prin</a:t>
            </a:r>
            <a:r>
              <a:rPr lang="en-US" altLang="en-US" dirty="0" smtClean="0"/>
              <a:t> </a:t>
            </a:r>
            <a:r>
              <a:rPr lang="en-US" altLang="en-US" dirty="0" err="1" smtClean="0"/>
              <a:t>intermediul</a:t>
            </a:r>
            <a:r>
              <a:rPr lang="en-US" altLang="en-US" dirty="0" smtClean="0"/>
              <a:t> </a:t>
            </a:r>
            <a:r>
              <a:rPr lang="en-US" altLang="en-US" dirty="0" err="1" smtClean="0"/>
              <a:t>analizelor</a:t>
            </a:r>
            <a:r>
              <a:rPr lang="en-US" altLang="en-US" dirty="0" smtClean="0"/>
              <a:t>, </a:t>
            </a:r>
            <a:r>
              <a:rPr lang="en-US" altLang="en-US" dirty="0" err="1" smtClean="0"/>
              <a:t>respectarea</a:t>
            </a:r>
            <a:r>
              <a:rPr lang="en-US" altLang="en-US" dirty="0" smtClean="0"/>
              <a:t> </a:t>
            </a:r>
            <a:r>
              <a:rPr lang="en-US" altLang="en-US" dirty="0" err="1" smtClean="0"/>
              <a:t>legislatiei</a:t>
            </a:r>
            <a:r>
              <a:rPr lang="en-US" altLang="en-US" dirty="0" smtClean="0"/>
              <a:t> </a:t>
            </a:r>
            <a:r>
              <a:rPr lang="en-US" altLang="en-US" dirty="0" err="1" smtClean="0"/>
              <a:t>referitoare</a:t>
            </a:r>
            <a:r>
              <a:rPr lang="en-US" altLang="en-US" dirty="0" smtClean="0"/>
              <a:t> la </a:t>
            </a:r>
            <a:r>
              <a:rPr lang="en-US" altLang="en-US" dirty="0" err="1" smtClean="0"/>
              <a:t>produsele</a:t>
            </a:r>
            <a:r>
              <a:rPr lang="en-US" altLang="en-US" dirty="0" smtClean="0"/>
              <a:t> </a:t>
            </a:r>
            <a:r>
              <a:rPr lang="en-US" altLang="en-US" dirty="0" err="1" smtClean="0"/>
              <a:t>alimentare</a:t>
            </a:r>
            <a:r>
              <a:rPr lang="en-US" altLang="en-US" dirty="0" smtClean="0"/>
              <a:t>, </a:t>
            </a:r>
            <a:r>
              <a:rPr lang="en-US" altLang="en-US" dirty="0" err="1" smtClean="0"/>
              <a:t>precum</a:t>
            </a:r>
            <a:r>
              <a:rPr lang="en-US" altLang="en-US" dirty="0" smtClean="0"/>
              <a:t> </a:t>
            </a:r>
            <a:r>
              <a:rPr lang="en-US" altLang="en-US" dirty="0" err="1" smtClean="0"/>
              <a:t>si</a:t>
            </a:r>
            <a:r>
              <a:rPr lang="en-US" altLang="en-US" dirty="0" smtClean="0"/>
              <a:t> </a:t>
            </a:r>
            <a:r>
              <a:rPr lang="en-US" altLang="en-US" dirty="0" err="1" smtClean="0"/>
              <a:t>hrana</a:t>
            </a:r>
            <a:r>
              <a:rPr lang="en-US" altLang="en-US" dirty="0" smtClean="0"/>
              <a:t> </a:t>
            </a:r>
            <a:r>
              <a:rPr lang="en-US" altLang="en-US" dirty="0" err="1" smtClean="0"/>
              <a:t>pentru</a:t>
            </a:r>
            <a:r>
              <a:rPr lang="en-US" altLang="en-US" dirty="0" smtClean="0"/>
              <a:t> </a:t>
            </a:r>
            <a:r>
              <a:rPr lang="en-US" altLang="en-US" dirty="0" err="1" smtClean="0"/>
              <a:t>animale</a:t>
            </a:r>
            <a:endParaRPr lang="en-US" altLang="en-US" dirty="0" smtClean="0"/>
          </a:p>
        </p:txBody>
      </p:sp>
      <p:sp>
        <p:nvSpPr>
          <p:cNvPr id="6" name="AutoShape 2"/>
          <p:cNvSpPr txBox="1">
            <a:spLocks noChangeArrowheads="1"/>
          </p:cNvSpPr>
          <p:nvPr/>
        </p:nvSpPr>
        <p:spPr>
          <a:xfrm>
            <a:off x="457200" y="687214"/>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3200" dirty="0" smtClean="0">
                <a:solidFill>
                  <a:schemeClr val="tx1"/>
                </a:solidFill>
              </a:rPr>
              <a:t>PRELEVAREA DE PROBE </a:t>
            </a:r>
            <a:r>
              <a:rPr lang="ro-RO" sz="3200" dirty="0" smtClean="0">
                <a:solidFill>
                  <a:schemeClr val="tx1"/>
                </a:solidFill>
              </a:rPr>
              <a:t>Î</a:t>
            </a:r>
            <a:r>
              <a:rPr lang="en-US" sz="3200" dirty="0" smtClean="0">
                <a:solidFill>
                  <a:schemeClr val="tx1"/>
                </a:solidFill>
              </a:rPr>
              <a:t>N VEDEREA ANALIZEI</a:t>
            </a:r>
            <a:endParaRPr lang="en-US" sz="3200" dirty="0">
              <a:solidFill>
                <a:schemeClr val="tx1"/>
              </a:solidFill>
            </a:endParaRPr>
          </a:p>
        </p:txBody>
      </p:sp>
      <p:pic>
        <p:nvPicPr>
          <p:cNvPr id="7" name="Picture 4" descr="C:\Program Files\Microsoft Office\MEDIA\CAGCAT10\j0305257.wmf"/>
          <p:cNvPicPr>
            <a:picLocks noChangeAspect="1" noChangeArrowheads="1"/>
          </p:cNvPicPr>
          <p:nvPr/>
        </p:nvPicPr>
        <p:blipFill>
          <a:blip r:embed="rId4" cstate="print"/>
          <a:srcRect/>
          <a:stretch>
            <a:fillRect/>
          </a:stretch>
        </p:blipFill>
        <p:spPr bwMode="auto">
          <a:xfrm>
            <a:off x="4114800" y="4984576"/>
            <a:ext cx="1138238" cy="1828800"/>
          </a:xfrm>
          <a:prstGeom prst="rect">
            <a:avLst/>
          </a:prstGeom>
          <a:noFill/>
          <a:ln w="9525">
            <a:noFill/>
            <a:miter lim="800000"/>
            <a:headEnd/>
            <a:tailEnd/>
          </a:ln>
        </p:spPr>
      </p:pic>
    </p:spTree>
    <p:extLst>
      <p:ext uri="{BB962C8B-B14F-4D97-AF65-F5344CB8AC3E}">
        <p14:creationId xmlns:p14="http://schemas.microsoft.com/office/powerpoint/2010/main" val="3144191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Text Placeholder 2"/>
          <p:cNvSpPr txBox="1">
            <a:spLocks/>
          </p:cNvSpPr>
          <p:nvPr/>
        </p:nvSpPr>
        <p:spPr>
          <a:xfrm>
            <a:off x="428596" y="692696"/>
            <a:ext cx="4040188" cy="762000"/>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b="1" dirty="0" smtClean="0">
                <a:solidFill>
                  <a:schemeClr val="tx1"/>
                </a:solidFill>
              </a:rPr>
              <a:t>SUPRAVEGHEREA</a:t>
            </a:r>
            <a:endParaRPr lang="ru-RU" b="1" dirty="0">
              <a:solidFill>
                <a:schemeClr val="tx1"/>
              </a:solidFill>
            </a:endParaRPr>
          </a:p>
        </p:txBody>
      </p:sp>
      <p:sp>
        <p:nvSpPr>
          <p:cNvPr id="6" name="Text Placeholder 3"/>
          <p:cNvSpPr txBox="1">
            <a:spLocks/>
          </p:cNvSpPr>
          <p:nvPr/>
        </p:nvSpPr>
        <p:spPr>
          <a:xfrm>
            <a:off x="4500562" y="692696"/>
            <a:ext cx="4041775" cy="762000"/>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b="1" dirty="0" smtClean="0"/>
              <a:t>VERIFICAREA</a:t>
            </a:r>
            <a:endParaRPr lang="ru-RU" b="1" dirty="0"/>
          </a:p>
        </p:txBody>
      </p:sp>
      <p:sp>
        <p:nvSpPr>
          <p:cNvPr id="7" name="Content Placeholder 4"/>
          <p:cNvSpPr txBox="1">
            <a:spLocks/>
          </p:cNvSpPr>
          <p:nvPr/>
        </p:nvSpPr>
        <p:spPr>
          <a:xfrm>
            <a:off x="457200" y="1779824"/>
            <a:ext cx="4040188" cy="39417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smtClean="0"/>
              <a:t>Reprezintă observarea cu atenție a unuia sau mai multor întreprinderi din sectorul alimentar, a unuia sau mai multor operatori din acest sector sau a activităților acestora.</a:t>
            </a:r>
          </a:p>
          <a:p>
            <a:pPr>
              <a:buFont typeface="Symbol" pitchFamily="18" charset="2"/>
              <a:buNone/>
            </a:pPr>
            <a:endParaRPr lang="ro-RO" dirty="0"/>
          </a:p>
        </p:txBody>
      </p:sp>
      <p:sp>
        <p:nvSpPr>
          <p:cNvPr id="8" name="Content Placeholder 5"/>
          <p:cNvSpPr txBox="1">
            <a:spLocks/>
          </p:cNvSpPr>
          <p:nvPr/>
        </p:nvSpPr>
        <p:spPr>
          <a:xfrm>
            <a:off x="4645025" y="1779824"/>
            <a:ext cx="4041775" cy="39417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r>
              <a:rPr lang="ro-RO" altLang="en-US" dirty="0" smtClean="0"/>
              <a:t>Reprezintă verificarea, prin examinare si prin analizarea dovezilor obiective, a respectării cerințelor specificate</a:t>
            </a:r>
            <a:r>
              <a:rPr lang="en-US" altLang="en-US" dirty="0" smtClean="0"/>
              <a:t>.</a:t>
            </a:r>
          </a:p>
          <a:p>
            <a:endParaRPr lang="ru-RU" dirty="0"/>
          </a:p>
        </p:txBody>
      </p:sp>
      <p:pic>
        <p:nvPicPr>
          <p:cNvPr id="9" name="Picture 4" descr="C:\Program Files\Microsoft Office\MEDIA\CAGCAT10\j0240719.wmf"/>
          <p:cNvPicPr>
            <a:picLocks noChangeAspect="1" noChangeArrowheads="1"/>
          </p:cNvPicPr>
          <p:nvPr/>
        </p:nvPicPr>
        <p:blipFill>
          <a:blip r:embed="rId4" cstate="print"/>
          <a:srcRect/>
          <a:stretch>
            <a:fillRect/>
          </a:stretch>
        </p:blipFill>
        <p:spPr bwMode="auto">
          <a:xfrm>
            <a:off x="4038600" y="4755130"/>
            <a:ext cx="1371600" cy="2057400"/>
          </a:xfrm>
          <a:prstGeom prst="rect">
            <a:avLst/>
          </a:prstGeom>
          <a:noFill/>
          <a:ln w="9525">
            <a:noFill/>
            <a:miter lim="800000"/>
            <a:headEnd/>
            <a:tailEnd/>
          </a:ln>
        </p:spPr>
      </p:pic>
    </p:spTree>
    <p:extLst>
      <p:ext uri="{BB962C8B-B14F-4D97-AF65-F5344CB8AC3E}">
        <p14:creationId xmlns:p14="http://schemas.microsoft.com/office/powerpoint/2010/main" val="3704453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2156594"/>
            <a:ext cx="8229600" cy="2709862"/>
          </a:xfrm>
          <a:prstGeom prst="rect">
            <a:avLst/>
          </a:prstGeom>
        </p:spPr>
        <p:txBody>
          <a:bodyPr>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r>
              <a:rPr lang="ro-RO" altLang="en-US" smtClean="0"/>
              <a:t>Reprezintă</a:t>
            </a:r>
            <a:r>
              <a:rPr lang="en-US" altLang="en-US" smtClean="0"/>
              <a:t> </a:t>
            </a:r>
            <a:r>
              <a:rPr lang="ro-RO" altLang="en-US" smtClean="0"/>
              <a:t>examinarea</a:t>
            </a:r>
            <a:r>
              <a:rPr lang="en-US" altLang="en-US" smtClean="0"/>
              <a:t> metodic</a:t>
            </a:r>
            <a:r>
              <a:rPr lang="ro-RO" altLang="en-US" smtClean="0"/>
              <a:t>ă</a:t>
            </a:r>
            <a:r>
              <a:rPr lang="en-US" altLang="en-US" smtClean="0"/>
              <a:t> si independent</a:t>
            </a:r>
            <a:r>
              <a:rPr lang="ro-RO" altLang="en-US" smtClean="0"/>
              <a:t>ă</a:t>
            </a:r>
            <a:r>
              <a:rPr lang="en-US" altLang="en-US" smtClean="0"/>
              <a:t> destinat</a:t>
            </a:r>
            <a:r>
              <a:rPr lang="ro-RO" altLang="en-US" smtClean="0"/>
              <a:t>ă</a:t>
            </a:r>
            <a:r>
              <a:rPr lang="en-US" altLang="en-US" smtClean="0"/>
              <a:t> sa stabileasc</a:t>
            </a:r>
            <a:r>
              <a:rPr lang="ro-RO" altLang="en-US" smtClean="0"/>
              <a:t>ă</a:t>
            </a:r>
            <a:r>
              <a:rPr lang="en-US" altLang="en-US" smtClean="0"/>
              <a:t> dac</a:t>
            </a:r>
            <a:r>
              <a:rPr lang="ro-RO" altLang="en-US" smtClean="0"/>
              <a:t>ă</a:t>
            </a:r>
            <a:r>
              <a:rPr lang="en-US" altLang="en-US" smtClean="0"/>
              <a:t> activit</a:t>
            </a:r>
            <a:r>
              <a:rPr lang="ro-RO" altLang="en-US" smtClean="0"/>
              <a:t>ă</a:t>
            </a:r>
            <a:r>
              <a:rPr lang="en-US" altLang="en-US" smtClean="0"/>
              <a:t>tile </a:t>
            </a:r>
            <a:r>
              <a:rPr lang="ro-RO" altLang="en-US" smtClean="0"/>
              <a:t>ș</a:t>
            </a:r>
            <a:r>
              <a:rPr lang="en-US" altLang="en-US" smtClean="0"/>
              <a:t>i rezultatele aferente respect</a:t>
            </a:r>
            <a:r>
              <a:rPr lang="ro-RO" altLang="en-US" smtClean="0"/>
              <a:t>ă</a:t>
            </a:r>
            <a:r>
              <a:rPr lang="en-US" altLang="en-US" smtClean="0"/>
              <a:t> dispozi</a:t>
            </a:r>
            <a:r>
              <a:rPr lang="ro-RO" altLang="en-US" smtClean="0"/>
              <a:t>ț</a:t>
            </a:r>
            <a:r>
              <a:rPr lang="en-US" altLang="en-US" smtClean="0"/>
              <a:t>iile stabilite anterior </a:t>
            </a:r>
            <a:r>
              <a:rPr lang="ro-RO" altLang="en-US" smtClean="0"/>
              <a:t>ș</a:t>
            </a:r>
            <a:r>
              <a:rPr lang="en-US" altLang="en-US" smtClean="0"/>
              <a:t>i dac</a:t>
            </a:r>
            <a:r>
              <a:rPr lang="ro-RO" altLang="en-US" smtClean="0"/>
              <a:t>ă</a:t>
            </a:r>
            <a:r>
              <a:rPr lang="en-US" altLang="en-US" smtClean="0"/>
              <a:t> aceste dispozi</a:t>
            </a:r>
            <a:r>
              <a:rPr lang="ro-RO" altLang="en-US" smtClean="0"/>
              <a:t>ț</a:t>
            </a:r>
            <a:r>
              <a:rPr lang="en-US" altLang="en-US" smtClean="0"/>
              <a:t>ii sunt puse </a:t>
            </a:r>
            <a:r>
              <a:rPr lang="ro-RO" altLang="en-US" smtClean="0"/>
              <a:t>î</a:t>
            </a:r>
            <a:r>
              <a:rPr lang="en-US" altLang="en-US" smtClean="0"/>
              <a:t>n aplica</a:t>
            </a:r>
            <a:r>
              <a:rPr lang="ro-RO" altLang="en-US" smtClean="0"/>
              <a:t>ț</a:t>
            </a:r>
            <a:r>
              <a:rPr lang="en-US" altLang="en-US" smtClean="0"/>
              <a:t>ie cu eficien</a:t>
            </a:r>
            <a:r>
              <a:rPr lang="ro-RO" altLang="en-US" smtClean="0"/>
              <a:t>ță</a:t>
            </a:r>
            <a:r>
              <a:rPr lang="en-US" altLang="en-US" smtClean="0"/>
              <a:t> </a:t>
            </a:r>
            <a:r>
              <a:rPr lang="ro-RO" altLang="en-US" smtClean="0"/>
              <a:t>ș</a:t>
            </a:r>
            <a:r>
              <a:rPr lang="en-US" altLang="en-US" smtClean="0"/>
              <a:t>i permit atingerea obiectivelor.</a:t>
            </a:r>
            <a:endParaRPr lang="ro-RO" altLang="en-US" smtClean="0"/>
          </a:p>
          <a:p>
            <a:pPr algn="just"/>
            <a:r>
              <a:rPr lang="ro-RO" altLang="en-US" smtClean="0"/>
              <a:t>GHIDUL  pentru auditarea sistemelor de management, </a:t>
            </a:r>
            <a:r>
              <a:rPr lang="ro-RO" altLang="en-US" b="1" smtClean="0"/>
              <a:t> standardul SR EN ISO 19011- 2011</a:t>
            </a:r>
          </a:p>
          <a:p>
            <a:pPr algn="just"/>
            <a:endParaRPr lang="en-US" altLang="en-US" dirty="0" smtClean="0"/>
          </a:p>
        </p:txBody>
      </p:sp>
      <p:sp>
        <p:nvSpPr>
          <p:cNvPr id="6" name="AutoShape 2"/>
          <p:cNvSpPr txBox="1">
            <a:spLocks noChangeArrowheads="1"/>
          </p:cNvSpPr>
          <p:nvPr/>
        </p:nvSpPr>
        <p:spPr>
          <a:xfrm>
            <a:off x="457200" y="950094"/>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mtClean="0">
                <a:solidFill>
                  <a:srgbClr val="FF5050"/>
                </a:solidFill>
              </a:rPr>
              <a:t>AUDITUL</a:t>
            </a:r>
            <a:endParaRPr lang="en-US" dirty="0">
              <a:solidFill>
                <a:srgbClr val="FF5050"/>
              </a:solidFill>
            </a:endParaRPr>
          </a:p>
        </p:txBody>
      </p:sp>
      <p:pic>
        <p:nvPicPr>
          <p:cNvPr id="7" name="Picture 4"/>
          <p:cNvPicPr>
            <a:picLocks noChangeAspect="1" noChangeArrowheads="1"/>
          </p:cNvPicPr>
          <p:nvPr/>
        </p:nvPicPr>
        <p:blipFill>
          <a:blip r:embed="rId4" cstate="print"/>
          <a:srcRect/>
          <a:stretch>
            <a:fillRect/>
          </a:stretch>
        </p:blipFill>
        <p:spPr bwMode="auto">
          <a:xfrm>
            <a:off x="2057400" y="5229200"/>
            <a:ext cx="2038350" cy="1690688"/>
          </a:xfrm>
          <a:prstGeom prst="rect">
            <a:avLst/>
          </a:prstGeom>
          <a:noFill/>
          <a:ln w="9525">
            <a:noFill/>
            <a:miter lim="800000"/>
            <a:headEnd/>
            <a:tailEnd/>
          </a:ln>
        </p:spPr>
      </p:pic>
      <p:pic>
        <p:nvPicPr>
          <p:cNvPr id="8" name="Picture 6" descr="http://images7.bizoo.eu/image/img360/sale/2008/9/3/Consultanta-Implementare-SR-EN-ISO-22000-2005_218150_1220515697.jpg">
            <a:hlinkClick r:id="rId5"/>
          </p:cNvPr>
          <p:cNvPicPr>
            <a:picLocks noChangeAspect="1" noChangeArrowheads="1"/>
          </p:cNvPicPr>
          <p:nvPr/>
        </p:nvPicPr>
        <p:blipFill>
          <a:blip r:embed="rId6" cstate="print"/>
          <a:srcRect/>
          <a:stretch>
            <a:fillRect/>
          </a:stretch>
        </p:blipFill>
        <p:spPr bwMode="auto">
          <a:xfrm>
            <a:off x="5867400" y="5085184"/>
            <a:ext cx="1828800" cy="1828800"/>
          </a:xfrm>
          <a:prstGeom prst="rect">
            <a:avLst/>
          </a:prstGeom>
          <a:noFill/>
          <a:ln w="9525">
            <a:noFill/>
            <a:miter lim="800000"/>
            <a:headEnd/>
            <a:tailEnd/>
          </a:ln>
        </p:spPr>
      </p:pic>
    </p:spTree>
    <p:extLst>
      <p:ext uri="{BB962C8B-B14F-4D97-AF65-F5344CB8AC3E}">
        <p14:creationId xmlns:p14="http://schemas.microsoft.com/office/powerpoint/2010/main" val="7900367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graphicFrame>
        <p:nvGraphicFramePr>
          <p:cNvPr id="5" name="Group 3"/>
          <p:cNvGraphicFramePr>
            <a:graphicFrameLocks/>
          </p:cNvGraphicFramePr>
          <p:nvPr>
            <p:extLst/>
          </p:nvPr>
        </p:nvGraphicFramePr>
        <p:xfrm>
          <a:off x="468313" y="1123402"/>
          <a:ext cx="8229600" cy="5041902"/>
        </p:xfrm>
        <a:graphic>
          <a:graphicData uri="http://schemas.openxmlformats.org/drawingml/2006/table">
            <a:tbl>
              <a:tblPr/>
              <a:tblGrid>
                <a:gridCol w="2098675"/>
                <a:gridCol w="1800225"/>
                <a:gridCol w="2303462"/>
                <a:gridCol w="2027238"/>
              </a:tblGrid>
              <a:tr h="814263">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smtClean="0">
                          <a:ln>
                            <a:noFill/>
                          </a:ln>
                          <a:solidFill>
                            <a:srgbClr val="FF0000"/>
                          </a:solidFill>
                          <a:effectLst/>
                          <a:latin typeface="Arial" pitchFamily="34" charset="0"/>
                        </a:rPr>
                        <a:t> </a:t>
                      </a:r>
                      <a:r>
                        <a:rPr kumimoji="0" lang="en-GB" sz="1800" b="1" i="0" u="none" strike="noStrike" cap="none" normalizeH="0" baseline="0" dirty="0" err="1" smtClean="0">
                          <a:ln>
                            <a:noFill/>
                          </a:ln>
                          <a:solidFill>
                            <a:srgbClr val="FF0000"/>
                          </a:solidFill>
                          <a:effectLst/>
                          <a:latin typeface="Arial" pitchFamily="34" charset="0"/>
                        </a:rPr>
                        <a:t>Metoda</a:t>
                      </a:r>
                      <a:r>
                        <a:rPr kumimoji="0" lang="en-GB" sz="1800" b="1" i="0" u="none" strike="noStrike" cap="none" normalizeH="0" baseline="0" dirty="0" smtClean="0">
                          <a:ln>
                            <a:noFill/>
                          </a:ln>
                          <a:solidFill>
                            <a:srgbClr val="FF0000"/>
                          </a:solidFill>
                          <a:effectLst/>
                          <a:latin typeface="Arial" pitchFamily="34" charset="0"/>
                        </a:rPr>
                        <a:t> de Control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err="1" smtClean="0">
                          <a:ln>
                            <a:noFill/>
                          </a:ln>
                          <a:solidFill>
                            <a:srgbClr val="FF0000"/>
                          </a:solidFill>
                          <a:effectLst/>
                          <a:latin typeface="Arial" pitchFamily="34" charset="0"/>
                        </a:rPr>
                        <a:t>Atribute</a:t>
                      </a:r>
                      <a:endParaRPr kumimoji="0" lang="en-GB" sz="1800" b="1" i="0" u="none" strike="noStrike" cap="none" normalizeH="0" baseline="0" dirty="0" smtClean="0">
                        <a:ln>
                          <a:noFill/>
                        </a:ln>
                        <a:solidFill>
                          <a:srgbClr val="FF0000"/>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smtClean="0">
                          <a:ln>
                            <a:noFill/>
                          </a:ln>
                          <a:solidFill>
                            <a:srgbClr val="FF0000"/>
                          </a:solidFill>
                          <a:effectLst/>
                          <a:latin typeface="Arial" pitchFamily="34" charset="0"/>
                        </a:rPr>
                        <a:t>Re</a:t>
                      </a:r>
                      <a:r>
                        <a:rPr kumimoji="0" lang="ro-RO" sz="1800" b="1" i="0" u="none" strike="noStrike" cap="none" normalizeH="0" baseline="0" dirty="0" smtClean="0">
                          <a:ln>
                            <a:noFill/>
                          </a:ln>
                          <a:solidFill>
                            <a:srgbClr val="FF0000"/>
                          </a:solidFill>
                          <a:effectLst/>
                          <a:latin typeface="Arial" pitchFamily="34" charset="0"/>
                        </a:rPr>
                        <a:t>s</a:t>
                      </a:r>
                      <a:r>
                        <a:rPr kumimoji="0" lang="en-GB" sz="1800" b="1" i="0" u="none" strike="noStrike" cap="none" normalizeH="0" baseline="0" dirty="0" err="1" smtClean="0">
                          <a:ln>
                            <a:noFill/>
                          </a:ln>
                          <a:solidFill>
                            <a:srgbClr val="FF0000"/>
                          </a:solidFill>
                          <a:effectLst/>
                          <a:latin typeface="Arial" pitchFamily="34" charset="0"/>
                        </a:rPr>
                        <a:t>ponsabilit</a:t>
                      </a:r>
                      <a:r>
                        <a:rPr kumimoji="0" lang="ro-RO" sz="1800" b="1" i="0" u="none" strike="noStrike" cap="none" normalizeH="0" baseline="0" dirty="0" err="1" smtClean="0">
                          <a:ln>
                            <a:noFill/>
                          </a:ln>
                          <a:solidFill>
                            <a:srgbClr val="FF0000"/>
                          </a:solidFill>
                          <a:effectLst/>
                          <a:latin typeface="Arial" pitchFamily="34" charset="0"/>
                        </a:rPr>
                        <a:t>ăț</a:t>
                      </a:r>
                      <a:r>
                        <a:rPr kumimoji="0" lang="en-GB" sz="1800" b="1" i="0" u="none" strike="noStrike" cap="none" normalizeH="0" baseline="0" dirty="0" err="1" smtClean="0">
                          <a:ln>
                            <a:noFill/>
                          </a:ln>
                          <a:solidFill>
                            <a:srgbClr val="FF0000"/>
                          </a:solidFill>
                          <a:effectLst/>
                          <a:latin typeface="Arial" pitchFamily="34" charset="0"/>
                        </a:rPr>
                        <a:t>i</a:t>
                      </a:r>
                      <a:r>
                        <a:rPr kumimoji="0" lang="en-GB" sz="1800" b="1" i="0" u="none" strike="noStrike" cap="none" normalizeH="0" baseline="0" dirty="0" smtClean="0">
                          <a:ln>
                            <a:noFill/>
                          </a:ln>
                          <a:solidFill>
                            <a:srgbClr val="FF0000"/>
                          </a:solidFill>
                          <a:effectLst/>
                          <a:latin typeface="Arial" pitchFamily="34" charset="0"/>
                        </a:rPr>
                        <a:t> operator</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800" b="1" i="0" u="none" strike="noStrike" cap="none" normalizeH="0" baseline="0" dirty="0" err="1" smtClean="0">
                          <a:ln>
                            <a:noFill/>
                          </a:ln>
                          <a:solidFill>
                            <a:srgbClr val="FF0000"/>
                          </a:solidFill>
                          <a:effectLst/>
                          <a:latin typeface="Arial" pitchFamily="34" charset="0"/>
                        </a:rPr>
                        <a:t>Controlul</a:t>
                      </a:r>
                      <a:r>
                        <a:rPr kumimoji="0" lang="en-GB" sz="1800" b="1" i="0" u="none" strike="noStrike" cap="none" normalizeH="0" baseline="0" dirty="0" smtClean="0">
                          <a:ln>
                            <a:noFill/>
                          </a:ln>
                          <a:solidFill>
                            <a:srgbClr val="FF0000"/>
                          </a:solidFill>
                          <a:effectLst/>
                          <a:latin typeface="Arial" pitchFamily="34" charset="0"/>
                        </a:rPr>
                        <a:t> </a:t>
                      </a:r>
                      <a:r>
                        <a:rPr kumimoji="0" lang="en-GB" sz="1800" b="1" i="0" u="none" strike="noStrike" cap="none" normalizeH="0" baseline="0" dirty="0" err="1" smtClean="0">
                          <a:ln>
                            <a:noFill/>
                          </a:ln>
                          <a:solidFill>
                            <a:srgbClr val="FF0000"/>
                          </a:solidFill>
                          <a:effectLst/>
                          <a:latin typeface="Arial" pitchFamily="34" charset="0"/>
                        </a:rPr>
                        <a:t>oficial</a:t>
                      </a:r>
                      <a:endParaRPr kumimoji="0" lang="en-GB" sz="1800" b="1" i="0" u="none" strike="noStrike" cap="none" normalizeH="0" baseline="0" dirty="0" smtClean="0">
                        <a:ln>
                          <a:noFill/>
                        </a:ln>
                        <a:solidFill>
                          <a:srgbClr val="FF0000"/>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71587">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AUDIT</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sistematic</a:t>
                      </a:r>
                      <a:r>
                        <a:rPr kumimoji="0" lang="en-GB" sz="1200" b="0" i="0" u="none" strike="noStrike" cap="none" normalizeH="0" baseline="0" dirty="0" smtClean="0">
                          <a:ln>
                            <a:noFill/>
                          </a:ln>
                          <a:solidFill>
                            <a:schemeClr val="tx1"/>
                          </a:solidFill>
                          <a:effectLst/>
                          <a:latin typeface="Arial" pitchFamily="34" charset="0"/>
                        </a:rPr>
                        <a:t>;                  -independent ;               - </a:t>
                      </a:r>
                      <a:r>
                        <a:rPr kumimoji="0" lang="en-GB" sz="1200" b="0" i="0" u="none" strike="noStrike" cap="none" normalizeH="0" baseline="0" dirty="0" err="1" smtClean="0">
                          <a:ln>
                            <a:noFill/>
                          </a:ln>
                          <a:solidFill>
                            <a:schemeClr val="tx1"/>
                          </a:solidFill>
                          <a:effectLst/>
                          <a:latin typeface="Arial" pitchFamily="34" charset="0"/>
                        </a:rPr>
                        <a:t>anun</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at;                        - </a:t>
                      </a:r>
                      <a:r>
                        <a:rPr kumimoji="0" lang="ro-RO" sz="1200" b="0" i="0" u="none" strike="noStrike" cap="none" normalizeH="0" baseline="0" dirty="0" smtClean="0">
                          <a:ln>
                            <a:noFill/>
                          </a:ln>
                          <a:solidFill>
                            <a:schemeClr val="tx1"/>
                          </a:solidFill>
                          <a:effectLst/>
                          <a:latin typeface="Arial" pitchFamily="34" charset="0"/>
                        </a:rPr>
                        <a:t>î</a:t>
                      </a:r>
                      <a:r>
                        <a:rPr kumimoji="0" lang="en-GB" sz="1200" b="0" i="0" u="none" strike="noStrike" cap="none" normalizeH="0" baseline="0" dirty="0" smtClean="0">
                          <a:ln>
                            <a:noFill/>
                          </a:ln>
                          <a:solidFill>
                            <a:schemeClr val="tx1"/>
                          </a:solidFill>
                          <a:effectLst/>
                          <a:latin typeface="Arial" pitchFamily="34" charset="0"/>
                        </a:rPr>
                        <a:t>n </a:t>
                      </a:r>
                      <a:r>
                        <a:rPr kumimoji="0" lang="en-GB" sz="1200" b="0" i="0" u="none" strike="noStrike" cap="none" normalizeH="0" baseline="0" dirty="0" err="1" smtClean="0">
                          <a:ln>
                            <a:noFill/>
                          </a:ln>
                          <a:solidFill>
                            <a:schemeClr val="tx1"/>
                          </a:solidFill>
                          <a:effectLst/>
                          <a:latin typeface="Arial" pitchFamily="34" charset="0"/>
                        </a:rPr>
                        <a:t>echipa</a:t>
                      </a:r>
                      <a:r>
                        <a:rPr kumimoji="0" lang="en-GB" sz="1200" b="0" i="0" u="none" strike="noStrike" cap="none" normalizeH="0" baseline="0" dirty="0" smtClean="0">
                          <a:ln>
                            <a:noFill/>
                          </a:ln>
                          <a:solidFill>
                            <a:schemeClr val="tx1"/>
                          </a:solidFill>
                          <a:effectLst/>
                          <a:latin typeface="Arial" pitchFamily="34" charset="0"/>
                        </a:rPr>
                        <a:t>;                    - </a:t>
                      </a:r>
                      <a:r>
                        <a:rPr kumimoji="0" lang="en-GB" sz="1200" b="0" i="0" u="none" strike="noStrike" cap="none" normalizeH="0" baseline="0" dirty="0" err="1" smtClean="0">
                          <a:ln>
                            <a:noFill/>
                          </a:ln>
                          <a:solidFill>
                            <a:schemeClr val="tx1"/>
                          </a:solidFill>
                          <a:effectLst/>
                          <a:latin typeface="Arial" pitchFamily="34" charset="0"/>
                        </a:rPr>
                        <a:t>competen</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e definite;    - </a:t>
                      </a:r>
                      <a:r>
                        <a:rPr kumimoji="0" lang="en-GB" sz="1200" b="0" i="0" u="none" strike="noStrike" cap="none" normalizeH="0" baseline="0" dirty="0" err="1" smtClean="0">
                          <a:ln>
                            <a:noFill/>
                          </a:ln>
                          <a:solidFill>
                            <a:schemeClr val="tx1"/>
                          </a:solidFill>
                          <a:effectLst/>
                          <a:latin typeface="Arial" pitchFamily="34" charset="0"/>
                        </a:rPr>
                        <a:t>elaborare</a:t>
                      </a:r>
                      <a:r>
                        <a:rPr kumimoji="0" lang="en-GB" sz="1200" b="0" i="0" u="none" strike="noStrike" cap="none" normalizeH="0" baseline="0" dirty="0" smtClean="0">
                          <a:ln>
                            <a:noFill/>
                          </a:ln>
                          <a:solidFill>
                            <a:schemeClr val="tx1"/>
                          </a:solidFill>
                          <a:effectLst/>
                          <a:latin typeface="Arial" pitchFamily="34" charset="0"/>
                        </a:rPr>
                        <a:t> plan audit;    - </a:t>
                      </a:r>
                      <a:r>
                        <a:rPr kumimoji="0" lang="en-GB" sz="1200" b="0" i="0" u="none" strike="noStrike" cap="none" normalizeH="0" baseline="0" dirty="0" err="1" smtClean="0">
                          <a:ln>
                            <a:noFill/>
                          </a:ln>
                          <a:solidFill>
                            <a:schemeClr val="tx1"/>
                          </a:solidFill>
                          <a:effectLst/>
                          <a:latin typeface="Arial" pitchFamily="34" charset="0"/>
                        </a:rPr>
                        <a:t>raport</a:t>
                      </a:r>
                      <a:r>
                        <a:rPr kumimoji="0" lang="en-GB" sz="1200" b="0" i="0" u="none" strike="noStrike" cap="none" normalizeH="0" baseline="0" dirty="0" smtClean="0">
                          <a:ln>
                            <a:noFill/>
                          </a:ln>
                          <a:solidFill>
                            <a:schemeClr val="tx1"/>
                          </a:solidFill>
                          <a:effectLst/>
                          <a:latin typeface="Arial" pitchFamily="34" charset="0"/>
                        </a:rPr>
                        <a:t>;</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Comercial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(ISO, </a:t>
                      </a:r>
                      <a:r>
                        <a:rPr kumimoji="0" lang="en-GB" sz="1400" b="0" i="0" u="none" strike="noStrike" cap="none" normalizeH="0" baseline="0" dirty="0" err="1" smtClean="0">
                          <a:ln>
                            <a:noFill/>
                          </a:ln>
                          <a:solidFill>
                            <a:schemeClr val="tx1"/>
                          </a:solidFill>
                          <a:effectLst/>
                          <a:latin typeface="Arial" pitchFamily="34" charset="0"/>
                        </a:rPr>
                        <a:t>Acreditare</a:t>
                      </a:r>
                      <a:r>
                        <a:rPr kumimoji="0" lang="en-GB" sz="1400" b="0" i="0" u="none" strike="noStrike" cap="none" normalizeH="0" baseline="0" dirty="0" smtClean="0">
                          <a:ln>
                            <a:noFill/>
                          </a:ln>
                          <a:solidFill>
                            <a:schemeClr val="tx1"/>
                          </a:solidFill>
                          <a:effectLst/>
                          <a:latin typeface="Arial" pitchFamily="34" charset="0"/>
                        </a:rPr>
                        <a:t>, etc.)</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Oficial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a:t>
                      </a:r>
                      <a:r>
                        <a:rPr kumimoji="0" lang="en-GB" sz="1400" b="0" i="0" u="none" strike="noStrike" cap="none" normalizeH="0" baseline="0" dirty="0" err="1" smtClean="0">
                          <a:ln>
                            <a:noFill/>
                          </a:ln>
                          <a:solidFill>
                            <a:schemeClr val="tx1"/>
                          </a:solidFill>
                          <a:effectLst/>
                          <a:latin typeface="Arial" pitchFamily="34" charset="0"/>
                        </a:rPr>
                        <a:t>Autorizare</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veterinara</a:t>
                      </a:r>
                      <a:r>
                        <a:rPr kumimoji="0" lang="en-GB" sz="1400" b="0" i="0" u="none" strike="noStrike" cap="none" normalizeH="0" baseline="0" dirty="0" smtClean="0">
                          <a:ln>
                            <a:noFill/>
                          </a:ln>
                          <a:solidFill>
                            <a:schemeClr val="tx1"/>
                          </a:solidFill>
                          <a:effectLst/>
                          <a:latin typeface="Arial" pitchFamily="34" charset="0"/>
                        </a:rPr>
                        <a:t>)</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806">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dirty="0" smtClean="0">
                          <a:ln>
                            <a:noFill/>
                          </a:ln>
                          <a:solidFill>
                            <a:schemeClr val="tx1"/>
                          </a:solidFill>
                          <a:effectLst/>
                          <a:latin typeface="Arial" pitchFamily="34" charset="0"/>
                        </a:rPr>
                        <a:t>INSPEC</a:t>
                      </a:r>
                      <a:r>
                        <a:rPr kumimoji="0" lang="ro-RO" sz="1600" b="1" i="0" u="none" strike="noStrike" cap="none" normalizeH="0" baseline="0" dirty="0" smtClean="0">
                          <a:ln>
                            <a:noFill/>
                          </a:ln>
                          <a:solidFill>
                            <a:schemeClr val="tx1"/>
                          </a:solidFill>
                          <a:effectLst/>
                          <a:latin typeface="Arial" pitchFamily="34" charset="0"/>
                        </a:rPr>
                        <a:t>Ț</a:t>
                      </a:r>
                      <a:r>
                        <a:rPr kumimoji="0" lang="en-GB" sz="1600" b="1" i="0" u="none" strike="noStrike" cap="none" normalizeH="0" baseline="0" dirty="0" smtClean="0">
                          <a:ln>
                            <a:noFill/>
                          </a:ln>
                          <a:solidFill>
                            <a:schemeClr val="tx1"/>
                          </a:solidFill>
                          <a:effectLst/>
                          <a:latin typeface="Arial" pitchFamily="34" charset="0"/>
                        </a:rPr>
                        <a:t>IE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neanun</a:t>
                      </a:r>
                      <a:r>
                        <a:rPr kumimoji="0" lang="ro-RO" sz="1200" b="0" i="0" u="none" strike="noStrike" cap="none" normalizeH="0" baseline="0" dirty="0" err="1" smtClean="0">
                          <a:ln>
                            <a:noFill/>
                          </a:ln>
                          <a:solidFill>
                            <a:schemeClr val="tx1"/>
                          </a:solidFill>
                          <a:effectLst/>
                          <a:latin typeface="Arial" pitchFamily="34" charset="0"/>
                        </a:rPr>
                        <a:t>țată</a:t>
                      </a:r>
                      <a:r>
                        <a:rPr kumimoji="0" lang="en-GB" sz="1200" b="0" i="0" u="none" strike="noStrike" cap="none" normalizeH="0" baseline="0" dirty="0" smtClean="0">
                          <a:ln>
                            <a:noFill/>
                          </a:ln>
                          <a:solidFill>
                            <a:schemeClr val="tx1"/>
                          </a:solidFill>
                          <a:effectLst/>
                          <a:latin typeface="Arial" pitchFamily="34" charset="0"/>
                        </a:rPr>
                        <a:t>;                  - </a:t>
                      </a:r>
                      <a:r>
                        <a:rPr kumimoji="0" lang="en-GB" sz="1200" b="0" i="0" u="none" strike="noStrike" cap="none" normalizeH="0" baseline="0" dirty="0" err="1" smtClean="0">
                          <a:ln>
                            <a:noFill/>
                          </a:ln>
                          <a:solidFill>
                            <a:schemeClr val="tx1"/>
                          </a:solidFill>
                          <a:effectLst/>
                          <a:latin typeface="Arial" pitchFamily="34" charset="0"/>
                        </a:rPr>
                        <a:t>planificata</a:t>
                      </a: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sau</a:t>
                      </a:r>
                      <a:r>
                        <a:rPr kumimoji="0" lang="en-GB" sz="1200" b="0" i="0" u="none" strike="noStrike" cap="none" normalizeH="0" baseline="0" dirty="0" smtClean="0">
                          <a:ln>
                            <a:noFill/>
                          </a:ln>
                          <a:solidFill>
                            <a:schemeClr val="tx1"/>
                          </a:solidFill>
                          <a:effectLst/>
                          <a:latin typeface="Arial" pitchFamily="34" charset="0"/>
                        </a:rPr>
                        <a:t> </a:t>
                      </a:r>
                      <a:r>
                        <a:rPr kumimoji="0" lang="en-GB" sz="1200" b="0" i="0" u="none" strike="noStrike" cap="none" normalizeH="0" baseline="0" dirty="0" err="1" smtClean="0">
                          <a:ln>
                            <a:noFill/>
                          </a:ln>
                          <a:solidFill>
                            <a:schemeClr val="tx1"/>
                          </a:solidFill>
                          <a:effectLst/>
                          <a:latin typeface="Arial" pitchFamily="34" charset="0"/>
                        </a:rPr>
                        <a:t>situa</a:t>
                      </a:r>
                      <a:r>
                        <a:rPr kumimoji="0" lang="ro-RO" sz="1200" b="0" i="0" u="none" strike="noStrike" cap="none" normalizeH="0" baseline="0" dirty="0" smtClean="0">
                          <a:ln>
                            <a:noFill/>
                          </a:ln>
                          <a:solidFill>
                            <a:schemeClr val="tx1"/>
                          </a:solidFill>
                          <a:effectLst/>
                          <a:latin typeface="Arial" pitchFamily="34" charset="0"/>
                        </a:rPr>
                        <a:t>ț</a:t>
                      </a:r>
                      <a:r>
                        <a:rPr kumimoji="0" lang="en-GB" sz="1200" b="0" i="0" u="none" strike="noStrike" cap="none" normalizeH="0" baseline="0" dirty="0" smtClean="0">
                          <a:ln>
                            <a:noFill/>
                          </a:ln>
                          <a:solidFill>
                            <a:schemeClr val="tx1"/>
                          </a:solidFill>
                          <a:effectLst/>
                          <a:latin typeface="Arial" pitchFamily="34" charset="0"/>
                        </a:rPr>
                        <a:t>ii de </a:t>
                      </a:r>
                      <a:r>
                        <a:rPr kumimoji="0" lang="en-GB" sz="1200" b="0" i="0" u="none" strike="noStrike" cap="none" normalizeH="0" baseline="0" dirty="0" err="1" smtClean="0">
                          <a:ln>
                            <a:noFill/>
                          </a:ln>
                          <a:solidFill>
                            <a:schemeClr val="tx1"/>
                          </a:solidFill>
                          <a:effectLst/>
                          <a:latin typeface="Arial" pitchFamily="34" charset="0"/>
                        </a:rPr>
                        <a:t>criza</a:t>
                      </a:r>
                      <a:r>
                        <a:rPr kumimoji="0" lang="en-GB" sz="1200" b="0" i="0" u="none" strike="noStrike" cap="none" normalizeH="0" baseline="0" dirty="0" smtClean="0">
                          <a:ln>
                            <a:noFill/>
                          </a:ln>
                          <a:solidFill>
                            <a:schemeClr val="tx1"/>
                          </a:solidFill>
                          <a:effectLst/>
                          <a:latin typeface="Arial" pitchFamily="34" charset="0"/>
                        </a:rPr>
                        <a:t>;                            </a:t>
                      </a:r>
                      <a:endParaRPr kumimoji="0" lang="en-GB" sz="16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 Autocontrol</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Plan multi-</a:t>
                      </a:r>
                      <a:r>
                        <a:rPr kumimoji="0" lang="en-GB" sz="1400" b="0" i="0" u="none" strike="noStrike" cap="none" normalizeH="0" baseline="0" dirty="0" err="1" smtClean="0">
                          <a:ln>
                            <a:noFill/>
                          </a:ln>
                          <a:solidFill>
                            <a:schemeClr val="tx1"/>
                          </a:solidFill>
                          <a:effectLst/>
                          <a:latin typeface="Arial" pitchFamily="34" charset="0"/>
                        </a:rPr>
                        <a:t>anual</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integrat</a:t>
                      </a:r>
                      <a:endParaRPr kumimoji="0" lang="en-GB" sz="14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08">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VERIFICARE (doc. si produse)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it-IT" sz="1200" b="0" i="0" u="none" strike="noStrike" cap="none" normalizeH="0" baseline="0" smtClean="0">
                          <a:ln>
                            <a:noFill/>
                          </a:ln>
                          <a:solidFill>
                            <a:schemeClr val="tx1"/>
                          </a:solidFill>
                          <a:effectLst/>
                          <a:latin typeface="Arial" pitchFamily="34" charset="0"/>
                        </a:rPr>
                        <a:t>controlul, prin exam.;</a:t>
                      </a:r>
                      <a:r>
                        <a:rPr kumimoji="0" lang="it-IT" sz="2400" b="0" i="0" u="none" strike="noStrike" cap="none" normalizeH="0" baseline="0" smtClean="0">
                          <a:ln>
                            <a:noFill/>
                          </a:ln>
                          <a:solidFill>
                            <a:schemeClr val="tx1"/>
                          </a:solidFill>
                          <a:effectLst/>
                          <a:latin typeface="Arial" pitchFamily="34" charset="0"/>
                        </a:rPr>
                        <a:t> </a:t>
                      </a:r>
                      <a:endParaRPr kumimoji="0" lang="en-GB" sz="2400" b="0" i="0" u="none" strike="noStrike" cap="none" normalizeH="0" baseline="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ProceduriAutocontrol</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Program strategic</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61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SUPRAVEGHERE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pt-BR" sz="1200" b="0" i="0" u="none" strike="noStrike" cap="none" normalizeH="0" baseline="0" smtClean="0">
                          <a:ln>
                            <a:noFill/>
                          </a:ln>
                          <a:solidFill>
                            <a:schemeClr val="tx1"/>
                          </a:solidFill>
                          <a:effectLst/>
                          <a:latin typeface="Arial" pitchFamily="34" charset="0"/>
                        </a:rPr>
                        <a:t>- examinare;</a:t>
                      </a:r>
                      <a:r>
                        <a:rPr kumimoji="0" lang="pt-BR" sz="2400" b="0" i="0" u="none" strike="noStrike" cap="none" normalizeH="0" baseline="0" smtClean="0">
                          <a:ln>
                            <a:noFill/>
                          </a:ln>
                          <a:solidFill>
                            <a:schemeClr val="tx1"/>
                          </a:solidFill>
                          <a:effectLst/>
                          <a:latin typeface="Arial" pitchFamily="34" charset="0"/>
                        </a:rPr>
                        <a:t> </a:t>
                      </a:r>
                      <a:endParaRPr kumimoji="0" lang="en-GB" sz="2400" b="0" i="0" u="none" strike="noStrike" cap="none" normalizeH="0" baseline="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ProceduriAutocontrol</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smtClean="0">
                          <a:ln>
                            <a:noFill/>
                          </a:ln>
                          <a:solidFill>
                            <a:schemeClr val="tx1"/>
                          </a:solidFill>
                          <a:effectLst/>
                          <a:latin typeface="Arial" pitchFamily="34" charset="0"/>
                        </a:rPr>
                        <a:t>Program strategic</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9524">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600" b="1" i="0" u="none" strike="noStrike" cap="none" normalizeH="0" baseline="0" smtClean="0">
                          <a:ln>
                            <a:noFill/>
                          </a:ln>
                          <a:solidFill>
                            <a:schemeClr val="tx1"/>
                          </a:solidFill>
                          <a:effectLst/>
                          <a:latin typeface="Arial" pitchFamily="34" charset="0"/>
                        </a:rPr>
                        <a:t>MONITORIZARE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pt-BR" sz="1200" b="0" i="0" u="none" strike="noStrike" cap="none" normalizeH="0" baseline="0" dirty="0" smtClean="0">
                          <a:ln>
                            <a:noFill/>
                          </a:ln>
                          <a:solidFill>
                            <a:schemeClr val="tx1"/>
                          </a:solidFill>
                          <a:effectLst/>
                          <a:latin typeface="Arial" pitchFamily="34" charset="0"/>
                        </a:rPr>
                        <a:t>- realizarea de observaţii sau măsuri planificate secvenţial</a:t>
                      </a:r>
                      <a:r>
                        <a:rPr kumimoji="0" lang="en-US" sz="1200" b="0" i="0" u="none" strike="noStrike" cap="none" normalizeH="0" baseline="0" dirty="0" smtClean="0">
                          <a:ln>
                            <a:noFill/>
                          </a:ln>
                          <a:solidFill>
                            <a:schemeClr val="tx1"/>
                          </a:solidFill>
                          <a:effectLst/>
                          <a:latin typeface="Arial" pitchFamily="34" charset="0"/>
                        </a:rPr>
                        <a:t> </a:t>
                      </a:r>
                      <a:endParaRPr kumimoji="0" lang="en-GB" sz="12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GB" sz="12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err="1" smtClean="0">
                          <a:ln>
                            <a:noFill/>
                          </a:ln>
                          <a:solidFill>
                            <a:schemeClr val="tx1"/>
                          </a:solidFill>
                          <a:effectLst/>
                          <a:latin typeface="Arial" pitchFamily="34" charset="0"/>
                        </a:rPr>
                        <a:t>Proceduri</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Autocontrol</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(GMP, GHP, HACCP)</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GB" sz="1400" b="0" i="0" u="none" strike="noStrike" cap="none" normalizeH="0" baseline="0" dirty="0" smtClean="0">
                          <a:ln>
                            <a:noFill/>
                          </a:ln>
                          <a:solidFill>
                            <a:schemeClr val="tx1"/>
                          </a:solidFill>
                          <a:effectLst/>
                          <a:latin typeface="Arial" pitchFamily="34" charset="0"/>
                        </a:rPr>
                        <a:t>Program strategic </a:t>
                      </a:r>
                      <a:r>
                        <a:rPr kumimoji="0" lang="en-GB" sz="1400" b="0" i="0" u="none" strike="noStrike" cap="none" normalizeH="0" baseline="0" dirty="0" err="1" smtClean="0">
                          <a:ln>
                            <a:noFill/>
                          </a:ln>
                          <a:solidFill>
                            <a:schemeClr val="tx1"/>
                          </a:solidFill>
                          <a:effectLst/>
                          <a:latin typeface="Arial" pitchFamily="34" charset="0"/>
                        </a:rPr>
                        <a:t>si</a:t>
                      </a:r>
                      <a:r>
                        <a:rPr kumimoji="0" lang="en-GB" sz="1400" b="0" i="0" u="none" strike="noStrike" cap="none" normalizeH="0" baseline="0" dirty="0" smtClean="0">
                          <a:ln>
                            <a:noFill/>
                          </a:ln>
                          <a:solidFill>
                            <a:schemeClr val="tx1"/>
                          </a:solidFill>
                          <a:effectLst/>
                          <a:latin typeface="Arial" pitchFamily="34" charset="0"/>
                        </a:rPr>
                        <a:t> </a:t>
                      </a:r>
                      <a:r>
                        <a:rPr kumimoji="0" lang="en-GB" sz="1400" b="0" i="0" u="none" strike="noStrike" cap="none" normalizeH="0" baseline="0" dirty="0" err="1" smtClean="0">
                          <a:ln>
                            <a:noFill/>
                          </a:ln>
                          <a:solidFill>
                            <a:schemeClr val="tx1"/>
                          </a:solidFill>
                          <a:effectLst/>
                          <a:latin typeface="Arial" pitchFamily="34" charset="0"/>
                        </a:rPr>
                        <a:t>Proceduri</a:t>
                      </a:r>
                      <a:endParaRPr kumimoji="0" lang="en-GB" sz="14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en-GB" sz="1400" b="0" i="0" u="none" strike="noStrike" cap="none" normalizeH="0" baseline="0" dirty="0" smtClean="0">
                        <a:ln>
                          <a:noFill/>
                        </a:ln>
                        <a:solidFill>
                          <a:schemeClr val="tx1"/>
                        </a:solidFill>
                        <a:effectLst/>
                        <a:latin typeface="Arial" pitchFamily="34"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AutoShape 2"/>
          <p:cNvSpPr txBox="1">
            <a:spLocks noChangeArrowheads="1"/>
          </p:cNvSpPr>
          <p:nvPr/>
        </p:nvSpPr>
        <p:spPr>
          <a:xfrm>
            <a:off x="971600" y="488975"/>
            <a:ext cx="7138987" cy="1139825"/>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GB" sz="2800" dirty="0" err="1" smtClean="0">
                <a:solidFill>
                  <a:schemeClr val="tx1"/>
                </a:solidFill>
              </a:rPr>
              <a:t>Impar</a:t>
            </a:r>
            <a:r>
              <a:rPr lang="ro-RO" sz="2800" dirty="0" smtClean="0">
                <a:solidFill>
                  <a:schemeClr val="tx1"/>
                </a:solidFill>
              </a:rPr>
              <a:t>ț</a:t>
            </a:r>
            <a:r>
              <a:rPr lang="en-GB" sz="2800" dirty="0" err="1" smtClean="0">
                <a:solidFill>
                  <a:schemeClr val="tx1"/>
                </a:solidFill>
              </a:rPr>
              <a:t>irea</a:t>
            </a:r>
            <a:r>
              <a:rPr lang="en-GB" sz="2800" dirty="0" smtClean="0">
                <a:solidFill>
                  <a:schemeClr val="tx1"/>
                </a:solidFill>
              </a:rPr>
              <a:t> </a:t>
            </a:r>
            <a:r>
              <a:rPr lang="en-GB" sz="2800" dirty="0" err="1" smtClean="0">
                <a:solidFill>
                  <a:schemeClr val="tx1"/>
                </a:solidFill>
              </a:rPr>
              <a:t>responsabilit</a:t>
            </a:r>
            <a:r>
              <a:rPr lang="ro-RO" sz="2800" dirty="0" err="1" smtClean="0">
                <a:solidFill>
                  <a:schemeClr val="tx1"/>
                </a:solidFill>
              </a:rPr>
              <a:t>ăț</a:t>
            </a:r>
            <a:r>
              <a:rPr lang="en-GB" sz="2800" dirty="0" err="1" smtClean="0">
                <a:solidFill>
                  <a:schemeClr val="tx1"/>
                </a:solidFill>
              </a:rPr>
              <a:t>ilor</a:t>
            </a:r>
            <a:endParaRPr lang="en-GB" sz="2800" dirty="0">
              <a:solidFill>
                <a:schemeClr val="tx1"/>
              </a:solidFill>
            </a:endParaRPr>
          </a:p>
        </p:txBody>
      </p:sp>
    </p:spTree>
    <p:extLst>
      <p:ext uri="{BB962C8B-B14F-4D97-AF65-F5344CB8AC3E}">
        <p14:creationId xmlns:p14="http://schemas.microsoft.com/office/powerpoint/2010/main" val="1734444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2"/>
          <p:cNvSpPr txBox="1">
            <a:spLocks noChangeArrowheads="1"/>
          </p:cNvSpPr>
          <p:nvPr/>
        </p:nvSpPr>
        <p:spPr>
          <a:xfrm>
            <a:off x="457200" y="216247"/>
            <a:ext cx="8229600" cy="1052513"/>
          </a:xfrm>
          <a:prstGeom prst="rect">
            <a:avLst/>
          </a:prstGeom>
        </p:spPr>
        <p:txBody>
          <a:bodyPr vert="horz" lIns="91440" tIns="45720" rIns="91440" bIns="45720" rtlCol="0" anchor="ctr" anchorCtr="1">
            <a:normAutofit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altLang="ro-RO" sz="3200" b="1" dirty="0" err="1" smtClean="0">
                <a:solidFill>
                  <a:schemeClr val="tx1"/>
                </a:solidFill>
                <a:effectLst>
                  <a:outerShdw blurRad="38100" dist="38100" dir="2700000" algn="tl">
                    <a:srgbClr val="C0C0C0"/>
                  </a:outerShdw>
                </a:effectLst>
              </a:rPr>
              <a:t>Implementarea</a:t>
            </a:r>
            <a:r>
              <a:rPr lang="en-US" altLang="ro-RO" sz="3200" b="1" dirty="0" smtClean="0">
                <a:solidFill>
                  <a:schemeClr val="tx1"/>
                </a:solidFill>
                <a:effectLst>
                  <a:outerShdw blurRad="38100" dist="38100" dir="2700000" algn="tl">
                    <a:srgbClr val="C0C0C0"/>
                  </a:outerShdw>
                </a:effectLst>
              </a:rPr>
              <a:t> s</a:t>
            </a:r>
            <a:r>
              <a:rPr lang="ro-RO" altLang="ro-RO" sz="3200" b="1" dirty="0" err="1" smtClean="0">
                <a:solidFill>
                  <a:schemeClr val="tx1"/>
                </a:solidFill>
                <a:effectLst>
                  <a:outerShdw blurRad="38100" dist="38100" dir="2700000" algn="tl">
                    <a:srgbClr val="C0C0C0"/>
                  </a:outerShdw>
                </a:effectLst>
              </a:rPr>
              <a:t>istemul</a:t>
            </a:r>
            <a:r>
              <a:rPr lang="en-US" altLang="ro-RO" sz="3200" b="1" dirty="0" err="1" smtClean="0">
                <a:solidFill>
                  <a:schemeClr val="tx1"/>
                </a:solidFill>
                <a:effectLst>
                  <a:outerShdw blurRad="38100" dist="38100" dir="2700000" algn="tl">
                    <a:srgbClr val="C0C0C0"/>
                  </a:outerShdw>
                </a:effectLst>
              </a:rPr>
              <a:t>ui</a:t>
            </a:r>
            <a:r>
              <a:rPr lang="ro-RO" altLang="ro-RO" sz="3200" b="1" dirty="0" smtClean="0">
                <a:solidFill>
                  <a:schemeClr val="tx1"/>
                </a:solidFill>
                <a:effectLst>
                  <a:outerShdw blurRad="38100" dist="38100" dir="2700000" algn="tl">
                    <a:srgbClr val="C0C0C0"/>
                  </a:outerShdw>
                </a:effectLst>
              </a:rPr>
              <a:t> HACCP</a:t>
            </a:r>
            <a:r>
              <a:rPr lang="en-US" altLang="ro-RO" sz="3200" b="1" dirty="0" smtClean="0">
                <a:solidFill>
                  <a:schemeClr val="tx1"/>
                </a:solidFill>
                <a:effectLst>
                  <a:outerShdw blurRad="38100" dist="38100" dir="2700000" algn="tl">
                    <a:srgbClr val="C0C0C0"/>
                  </a:outerShdw>
                </a:effectLst>
              </a:rPr>
              <a:t> -</a:t>
            </a:r>
            <a:r>
              <a:rPr lang="en-US" altLang="ro-RO" sz="3200" b="1" dirty="0" err="1" smtClean="0">
                <a:solidFill>
                  <a:schemeClr val="tx1"/>
                </a:solidFill>
                <a:effectLst>
                  <a:outerShdw blurRad="38100" dist="38100" dir="2700000" algn="tl">
                    <a:srgbClr val="C0C0C0"/>
                  </a:outerShdw>
                </a:effectLst>
              </a:rPr>
              <a:t>obligatia</a:t>
            </a:r>
            <a:r>
              <a:rPr lang="en-US" altLang="ro-RO" sz="3200" b="1" dirty="0" smtClean="0">
                <a:solidFill>
                  <a:schemeClr val="tx1"/>
                </a:solidFill>
                <a:effectLst>
                  <a:outerShdw blurRad="38100" dist="38100" dir="2700000" algn="tl">
                    <a:srgbClr val="C0C0C0"/>
                  </a:outerShdw>
                </a:effectLst>
              </a:rPr>
              <a:t> </a:t>
            </a:r>
            <a:r>
              <a:rPr lang="en-US" altLang="ro-RO" sz="3200" b="1" dirty="0" err="1" smtClean="0">
                <a:solidFill>
                  <a:schemeClr val="tx1"/>
                </a:solidFill>
                <a:effectLst>
                  <a:outerShdw blurRad="38100" dist="38100" dir="2700000" algn="tl">
                    <a:srgbClr val="C0C0C0"/>
                  </a:outerShdw>
                </a:effectLst>
              </a:rPr>
              <a:t>operatorilor</a:t>
            </a:r>
            <a:endParaRPr lang="en-US" altLang="ro-RO" sz="3200" b="1" dirty="0" smtClean="0">
              <a:solidFill>
                <a:schemeClr val="tx1"/>
              </a:solidFill>
              <a:effectLst>
                <a:outerShdw blurRad="38100" dist="38100" dir="2700000" algn="tl">
                  <a:srgbClr val="C0C0C0"/>
                </a:outerShdw>
              </a:effectLst>
            </a:endParaRPr>
          </a:p>
        </p:txBody>
      </p:sp>
      <p:sp>
        <p:nvSpPr>
          <p:cNvPr id="6" name="Rectangle 3"/>
          <p:cNvSpPr txBox="1">
            <a:spLocks noChangeArrowheads="1"/>
          </p:cNvSpPr>
          <p:nvPr/>
        </p:nvSpPr>
        <p:spPr>
          <a:xfrm>
            <a:off x="457200" y="692150"/>
            <a:ext cx="8229600" cy="388937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cs typeface="Arial" panose="020B0604020202020204" pitchFamily="34" charset="0"/>
              </a:rPr>
              <a:t>     1.  </a:t>
            </a:r>
            <a:r>
              <a:rPr lang="ro-RO" altLang="ro-RO" sz="1800" b="1" dirty="0" smtClean="0">
                <a:effectLst>
                  <a:outerShdw blurRad="38100" dist="38100" dir="2700000" algn="tl">
                    <a:srgbClr val="C0C0C0"/>
                  </a:outerShdw>
                </a:effectLst>
              </a:rPr>
              <a:t>„Sistemul HACCP este un instrument care ajută operatorii din industria alimentară să realizeze un standard mai înalt de </a:t>
            </a:r>
            <a:r>
              <a:rPr lang="ro-RO" altLang="ro-RO" sz="1800" b="1" dirty="0" err="1" smtClean="0">
                <a:effectLst>
                  <a:outerShdw blurRad="38100" dist="38100" dir="2700000" algn="tl">
                    <a:srgbClr val="C0C0C0"/>
                  </a:outerShdw>
                </a:effectLst>
              </a:rPr>
              <a:t>siguranţă</a:t>
            </a:r>
            <a:r>
              <a:rPr lang="ro-RO" altLang="ro-RO" sz="1800" b="1" dirty="0" smtClean="0">
                <a:effectLst>
                  <a:outerShdw blurRad="38100" dist="38100" dir="2700000" algn="tl">
                    <a:srgbClr val="C0C0C0"/>
                  </a:outerShdw>
                </a:effectLst>
              </a:rPr>
              <a:t> a alimentelor. Sistemul HACCP nu trebuie privit ca o modalitate de auto-reglementare </a:t>
            </a:r>
            <a:r>
              <a:rPr lang="ro-RO" altLang="ro-RO" sz="1800" b="1" dirty="0" err="1" smtClean="0">
                <a:effectLst>
                  <a:outerShdw blurRad="38100" dist="38100" dir="2700000" algn="tl">
                    <a:srgbClr val="C0C0C0"/>
                  </a:outerShdw>
                </a:effectLst>
              </a:rPr>
              <a:t>şi</a:t>
            </a:r>
            <a:r>
              <a:rPr lang="ro-RO" altLang="ro-RO" sz="1800" b="1" dirty="0" smtClean="0">
                <a:effectLst>
                  <a:outerShdw blurRad="38100" dist="38100" dir="2700000" algn="tl">
                    <a:srgbClr val="C0C0C0"/>
                  </a:outerShdw>
                </a:effectLst>
              </a:rPr>
              <a:t> nu va înlocui controlul oficial”</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r>
              <a:rPr lang="ro-RO" altLang="ro-RO" sz="1800" b="1" dirty="0" smtClean="0">
                <a:effectLst>
                  <a:outerShdw blurRad="38100" dist="38100" dir="2700000" algn="tl">
                    <a:srgbClr val="C0C0C0"/>
                  </a:outerShdw>
                </a:effectLst>
              </a:rPr>
              <a:t> </a:t>
            </a:r>
            <a:endParaRPr lang="en-US" altLang="ro-RO" sz="1800" b="1" dirty="0" smtClean="0">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cs typeface="Arial" panose="020B0604020202020204" pitchFamily="34" charset="0"/>
              </a:rPr>
              <a:t>      2. </a:t>
            </a:r>
            <a:r>
              <a:rPr lang="en-US" altLang="ro-RO" sz="1800" b="1" dirty="0" err="1" smtClean="0">
                <a:effectLst>
                  <a:outerShdw blurRad="38100" dist="38100" dir="2700000" algn="tl">
                    <a:srgbClr val="C0C0C0"/>
                  </a:outerShdw>
                </a:effectLst>
                <a:cs typeface="Arial" panose="020B0604020202020204" pitchFamily="34" charset="0"/>
              </a:rPr>
              <a:t>Baza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legala</a:t>
            </a:r>
            <a:r>
              <a:rPr lang="en-US" altLang="ro-RO" sz="1800" b="1" dirty="0" smtClean="0">
                <a:effectLst>
                  <a:outerShdw blurRad="38100" dist="38100" dir="2700000" algn="tl">
                    <a:srgbClr val="C0C0C0"/>
                  </a:outerShdw>
                </a:effectLst>
                <a:cs typeface="Arial" panose="020B0604020202020204" pitchFamily="34" charset="0"/>
              </a:rPr>
              <a:t> care </a:t>
            </a:r>
            <a:r>
              <a:rPr lang="en-US" altLang="ro-RO" sz="1800" b="1" dirty="0" err="1" smtClean="0">
                <a:effectLst>
                  <a:outerShdw blurRad="38100" dist="38100" dir="2700000" algn="tl">
                    <a:srgbClr val="C0C0C0"/>
                  </a:outerShdw>
                </a:effectLst>
                <a:cs typeface="Arial" panose="020B0604020202020204" pitchFamily="34" charset="0"/>
              </a:rPr>
              <a:t>impune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elaborarea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si</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aplicarea</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autocontroalelor</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bazate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pe</a:t>
            </a:r>
            <a:r>
              <a:rPr lang="en-US" altLang="ro-RO" sz="1800" b="1" dirty="0" smtClean="0">
                <a:effectLst>
                  <a:outerShdw blurRad="38100" dist="38100" dir="2700000" algn="tl">
                    <a:srgbClr val="C0C0C0"/>
                  </a:outerShdw>
                </a:effectLst>
                <a:cs typeface="Arial" panose="020B0604020202020204" pitchFamily="34" charset="0"/>
              </a:rPr>
              <a:t> </a:t>
            </a:r>
            <a:r>
              <a:rPr lang="en-US" altLang="ro-RO" sz="1800" b="1" dirty="0" err="1" smtClean="0">
                <a:effectLst>
                  <a:outerShdw blurRad="38100" dist="38100" dir="2700000" algn="tl">
                    <a:srgbClr val="C0C0C0"/>
                  </a:outerShdw>
                </a:effectLst>
                <a:cs typeface="Arial" panose="020B0604020202020204" pitchFamily="34" charset="0"/>
              </a:rPr>
              <a:t>principii</a:t>
            </a:r>
            <a:r>
              <a:rPr lang="en-US" altLang="ro-RO" sz="1800" b="1" dirty="0" smtClean="0">
                <a:effectLst>
                  <a:outerShdw blurRad="38100" dist="38100" dir="2700000" algn="tl">
                    <a:srgbClr val="C0C0C0"/>
                  </a:outerShdw>
                </a:effectLst>
                <a:cs typeface="Arial" panose="020B0604020202020204" pitchFamily="34" charset="0"/>
              </a:rPr>
              <a:t> HACCP – </a:t>
            </a:r>
            <a:r>
              <a:rPr lang="en-US" altLang="ro-RO" sz="1800" b="1" dirty="0" err="1" smtClean="0">
                <a:effectLst>
                  <a:outerShdw blurRad="38100" dist="38100" dir="2700000" algn="tl">
                    <a:srgbClr val="C0C0C0"/>
                  </a:outerShdw>
                </a:effectLst>
              </a:rPr>
              <a:t>Reg</a:t>
            </a:r>
            <a:r>
              <a:rPr lang="en-US" altLang="ro-RO" sz="1800" b="1" dirty="0" smtClean="0">
                <a:effectLst>
                  <a:outerShdw blurRad="38100" dist="38100" dir="2700000" algn="tl">
                    <a:srgbClr val="C0C0C0"/>
                  </a:outerShdw>
                </a:effectLst>
              </a:rPr>
              <a:t> 852/2004</a:t>
            </a:r>
            <a:r>
              <a:rPr lang="ro-RO" altLang="ro-RO" sz="1800" b="1" dirty="0" smtClean="0">
                <a:effectLst>
                  <a:outerShdw blurRad="38100" dist="38100" dir="2700000" algn="tl">
                    <a:srgbClr val="C0C0C0"/>
                  </a:outerShdw>
                </a:effectLst>
              </a:rPr>
              <a:t>, Anexă - Reguli generale pentru igiena produselor alimentare, capitolul I, Prevederi generale, articolul 5, punctul 1 </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r>
              <a:rPr lang="en-US" altLang="ro-RO" sz="1800" b="1" dirty="0" smtClean="0">
                <a:effectLst>
                  <a:outerShdw blurRad="38100" dist="38100" dir="2700000" algn="tl">
                    <a:srgbClr val="C0C0C0"/>
                  </a:outerShdw>
                </a:effectLst>
              </a:rPr>
              <a:t>     3. </a:t>
            </a:r>
            <a:r>
              <a:rPr lang="ro-RO" altLang="ro-RO" sz="1800" b="1" dirty="0" smtClean="0">
                <a:effectLst>
                  <a:outerShdw blurRad="38100" dist="38100" dir="2700000" algn="tl">
                    <a:srgbClr val="C0C0C0"/>
                  </a:outerShdw>
                </a:effectLst>
              </a:rPr>
              <a:t>Operatorii cu activitate în domeniul alimentar trebuie să pună în aplicare, să implementeze </a:t>
            </a:r>
            <a:r>
              <a:rPr lang="ro-RO" altLang="ro-RO" sz="1800" b="1" dirty="0" err="1" smtClean="0">
                <a:effectLst>
                  <a:outerShdw blurRad="38100" dist="38100" dir="2700000" algn="tl">
                    <a:srgbClr val="C0C0C0"/>
                  </a:outerShdw>
                </a:effectLst>
              </a:rPr>
              <a:t>şi</a:t>
            </a:r>
            <a:r>
              <a:rPr lang="ro-RO" altLang="ro-RO" sz="1800" b="1" dirty="0" smtClean="0">
                <a:effectLst>
                  <a:outerShdw blurRad="38100" dist="38100" dir="2700000" algn="tl">
                    <a:srgbClr val="C0C0C0"/>
                  </a:outerShdw>
                </a:effectLst>
              </a:rPr>
              <a:t> să </a:t>
            </a:r>
            <a:r>
              <a:rPr lang="ro-RO" altLang="ro-RO" sz="1800" b="1" dirty="0" err="1" smtClean="0">
                <a:effectLst>
                  <a:outerShdw blurRad="38100" dist="38100" dir="2700000" algn="tl">
                    <a:srgbClr val="C0C0C0"/>
                  </a:outerShdw>
                </a:effectLst>
              </a:rPr>
              <a:t>menţină</a:t>
            </a:r>
            <a:r>
              <a:rPr lang="ro-RO" altLang="ro-RO" sz="1800" b="1" dirty="0" smtClean="0">
                <a:effectLst>
                  <a:outerShdw blurRad="38100" dist="38100" dir="2700000" algn="tl">
                    <a:srgbClr val="C0C0C0"/>
                  </a:outerShdw>
                </a:effectLst>
              </a:rPr>
              <a:t> o procedură sau proceduri permanente bazate pe principiile HACCP.</a:t>
            </a:r>
            <a:endParaRPr lang="en-US" altLang="ro-RO" sz="1800" b="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ro-RO" altLang="ro-RO" sz="1800" i="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en-US" altLang="ro-RO" sz="1800" i="1" dirty="0" smtClean="0">
              <a:effectLst>
                <a:outerShdw blurRad="38100" dist="38100" dir="2700000" algn="tl">
                  <a:srgbClr val="C0C0C0"/>
                </a:outerShdw>
              </a:effectLst>
            </a:endParaRPr>
          </a:p>
        </p:txBody>
      </p:sp>
      <p:pic>
        <p:nvPicPr>
          <p:cNvPr id="7" name="Picture 4" descr="foo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4581525"/>
            <a:ext cx="4392613"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pastaandsauce_2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8888" y="4581525"/>
            <a:ext cx="1665287"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387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3"/>
          <p:cNvSpPr txBox="1">
            <a:spLocks noChangeArrowheads="1"/>
          </p:cNvSpPr>
          <p:nvPr/>
        </p:nvSpPr>
        <p:spPr>
          <a:xfrm>
            <a:off x="457200" y="1987897"/>
            <a:ext cx="8229600" cy="388937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endParaRPr lang="en-US" altLang="ro-RO" sz="1800" b="1" dirty="0" smtClean="0">
              <a:solidFill>
                <a:srgbClr val="FFFF00"/>
              </a:solidFill>
              <a:effectLst>
                <a:outerShdw blurRad="38100" dist="38100" dir="2700000" algn="tl">
                  <a:srgbClr val="C0C0C0"/>
                </a:outerShdw>
              </a:effectLst>
              <a:cs typeface="Arial" panose="020B0604020202020204" pitchFamily="34" charset="0"/>
            </a:endParaRPr>
          </a:p>
          <a:p>
            <a:pPr>
              <a:lnSpc>
                <a:spcPct val="80000"/>
              </a:lnSpc>
              <a:buFont typeface="Wingdings" panose="05000000000000000000" pitchFamily="2" charset="2"/>
              <a:buNone/>
              <a:defRPr/>
            </a:pPr>
            <a:r>
              <a:rPr lang="ro-RO" altLang="ro-RO" sz="3200" i="1" dirty="0" smtClean="0">
                <a:effectLst>
                  <a:outerShdw blurRad="38100" dist="38100" dir="2700000" algn="tl">
                    <a:srgbClr val="C0C0C0"/>
                  </a:outerShdw>
                </a:effectLst>
              </a:rPr>
              <a:t>Va mulțumesc pentru atenție</a:t>
            </a:r>
            <a:endParaRPr lang="ro-RO" altLang="ro-RO" sz="3200" i="1" dirty="0" smtClean="0">
              <a:effectLst>
                <a:outerShdw blurRad="38100" dist="38100" dir="2700000" algn="tl">
                  <a:srgbClr val="C0C0C0"/>
                </a:outerShdw>
              </a:effectLst>
            </a:endParaRPr>
          </a:p>
          <a:p>
            <a:pPr>
              <a:lnSpc>
                <a:spcPct val="80000"/>
              </a:lnSpc>
              <a:buFont typeface="Wingdings" panose="05000000000000000000" pitchFamily="2" charset="2"/>
              <a:buNone/>
              <a:defRPr/>
            </a:pPr>
            <a:endParaRPr lang="en-US" altLang="ro-RO" sz="1800" i="1" dirty="0" smtClean="0">
              <a:effectLst>
                <a:outerShdw blurRad="38100" dist="38100" dir="2700000" algn="tl">
                  <a:srgbClr val="C0C0C0"/>
                </a:outerShdw>
              </a:effectLst>
            </a:endParaRPr>
          </a:p>
        </p:txBody>
      </p:sp>
    </p:spTree>
    <p:extLst>
      <p:ext uri="{BB962C8B-B14F-4D97-AF65-F5344CB8AC3E}">
        <p14:creationId xmlns:p14="http://schemas.microsoft.com/office/powerpoint/2010/main" val="2687015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Rectangle 2"/>
          <p:cNvSpPr txBox="1">
            <a:spLocks noChangeArrowheads="1"/>
          </p:cNvSpPr>
          <p:nvPr/>
        </p:nvSpPr>
        <p:spPr>
          <a:xfrm>
            <a:off x="457200" y="864699"/>
            <a:ext cx="8229600" cy="1143000"/>
          </a:xfrm>
          <a:prstGeom prst="rect">
            <a:avLst/>
          </a:prstGeom>
        </p:spPr>
        <p:txBody>
          <a:bodyPr>
            <a:normAutofit fontScale="900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smtClean="0">
                <a:solidFill>
                  <a:schemeClr val="tx1"/>
                </a:solidFill>
              </a:rPr>
              <a:t>STANDARDELE REFERITOARE LA SIGURANTA ALIMENTELOR </a:t>
            </a:r>
            <a:endParaRPr lang="en-US" altLang="ro-RO" sz="4000" dirty="0">
              <a:solidFill>
                <a:schemeClr val="tx1"/>
              </a:solidFill>
            </a:endParaRPr>
          </a:p>
        </p:txBody>
      </p:sp>
      <p:sp>
        <p:nvSpPr>
          <p:cNvPr id="6" name="Rectangle 3"/>
          <p:cNvSpPr txBox="1">
            <a:spLocks noChangeArrowheads="1"/>
          </p:cNvSpPr>
          <p:nvPr/>
        </p:nvSpPr>
        <p:spPr>
          <a:xfrm>
            <a:off x="457200" y="2071389"/>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2000" dirty="0" smtClean="0"/>
              <a:t>Principiul general al politici Uniunii Europene de </a:t>
            </a:r>
            <a:r>
              <a:rPr lang="ro-RO" altLang="ro-RO" sz="2000" dirty="0" err="1" smtClean="0"/>
              <a:t>siguranţă</a:t>
            </a:r>
            <a:r>
              <a:rPr lang="ro-RO" altLang="ro-RO" sz="2000" dirty="0" smtClean="0"/>
              <a:t> alimentară este integrat în conceptul </a:t>
            </a:r>
            <a:r>
              <a:rPr lang="ro-RO" altLang="ro-RO" sz="2000" dirty="0" smtClean="0">
                <a:solidFill>
                  <a:srgbClr val="FF0000"/>
                </a:solidFill>
              </a:rPr>
              <a:t>„de la fermă la furculiță” </a:t>
            </a:r>
            <a:r>
              <a:rPr lang="ro-RO" altLang="ro-RO" sz="2000" dirty="0" smtClean="0"/>
              <a:t>având la bază următoarele elemente importante :</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abordare integrată pe </a:t>
            </a:r>
            <a:r>
              <a:rPr lang="ro-RO" altLang="ro-RO" sz="2000" dirty="0" err="1" smtClean="0"/>
              <a:t>lanţul</a:t>
            </a:r>
            <a:r>
              <a:rPr lang="ro-RO" altLang="ro-RO" sz="2000" dirty="0" smtClean="0"/>
              <a:t> alimentar (subiect ce vizează hrana pentru animale, igiena alimentelor, siguranța chimică, etc.)</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disponibilitatea </a:t>
            </a:r>
            <a:r>
              <a:rPr lang="ro-RO" altLang="ro-RO" sz="2000" dirty="0" err="1" smtClean="0"/>
              <a:t>consultanţei</a:t>
            </a:r>
            <a:r>
              <a:rPr lang="ro-RO" altLang="ro-RO" sz="2000" dirty="0" smtClean="0"/>
              <a:t> științifice independente </a:t>
            </a:r>
            <a:r>
              <a:rPr lang="ro-RO" altLang="ro-RO" sz="2000" dirty="0" err="1" smtClean="0"/>
              <a:t>şi</a:t>
            </a:r>
            <a:r>
              <a:rPr lang="ro-RO" altLang="ro-RO" sz="2000" dirty="0" smtClean="0"/>
              <a:t> publice;</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t>
            </a:r>
            <a:r>
              <a:rPr lang="ro-RO" altLang="ro-RO" sz="2000" dirty="0" err="1" smtClean="0"/>
              <a:t>acţiuni</a:t>
            </a:r>
            <a:r>
              <a:rPr lang="ro-RO" altLang="ro-RO" sz="2000" dirty="0" smtClean="0"/>
              <a:t> de </a:t>
            </a:r>
            <a:r>
              <a:rPr lang="ro-RO" altLang="ro-RO" sz="2000" dirty="0" err="1" smtClean="0"/>
              <a:t>îmbunătăţire</a:t>
            </a:r>
            <a:r>
              <a:rPr lang="ro-RO" altLang="ro-RO" sz="2000" dirty="0" smtClean="0"/>
              <a:t> a regulilor </a:t>
            </a:r>
            <a:r>
              <a:rPr lang="ro-RO" altLang="ro-RO" sz="2000" dirty="0" err="1" smtClean="0"/>
              <a:t>şi</a:t>
            </a:r>
            <a:r>
              <a:rPr lang="ro-RO" altLang="ro-RO" sz="2000" dirty="0" smtClean="0"/>
              <a:t> proceselor de control;</a:t>
            </a:r>
          </a:p>
          <a:p>
            <a:pPr algn="just">
              <a:lnSpc>
                <a:spcPct val="80000"/>
              </a:lnSpc>
              <a:buFont typeface="Wingdings" panose="05000000000000000000" pitchFamily="2" charset="2"/>
              <a:buNone/>
            </a:pPr>
            <a:r>
              <a:rPr lang="en-US" altLang="ro-RO" sz="2000" dirty="0" smtClean="0"/>
              <a:t>	</a:t>
            </a:r>
          </a:p>
          <a:p>
            <a:pPr algn="just">
              <a:lnSpc>
                <a:spcPct val="80000"/>
              </a:lnSpc>
              <a:buFont typeface="Wingdings" panose="05000000000000000000" pitchFamily="2" charset="2"/>
              <a:buNone/>
            </a:pPr>
            <a:r>
              <a:rPr lang="en-US" altLang="ro-RO" sz="2000" dirty="0" smtClean="0"/>
              <a:t>	</a:t>
            </a:r>
            <a:r>
              <a:rPr lang="ro-RO" altLang="ro-RO" sz="2000" dirty="0" smtClean="0"/>
              <a:t>- </a:t>
            </a:r>
            <a:r>
              <a:rPr lang="ro-RO" altLang="ro-RO" sz="2000" dirty="0" err="1" smtClean="0"/>
              <a:t>recunoaşterea</a:t>
            </a:r>
            <a:r>
              <a:rPr lang="ro-RO" altLang="ro-RO" sz="2000" dirty="0" smtClean="0"/>
              <a:t> dreptului consumatorului să facă alegerea în baza </a:t>
            </a:r>
            <a:r>
              <a:rPr lang="ro-RO" altLang="ro-RO" sz="2000" dirty="0" err="1" smtClean="0"/>
              <a:t>informaţiei</a:t>
            </a:r>
            <a:r>
              <a:rPr lang="ro-RO" altLang="ro-RO" sz="2000" dirty="0" smtClean="0"/>
              <a:t> complete cu privire la </a:t>
            </a:r>
            <a:r>
              <a:rPr lang="ro-RO" altLang="ro-RO" sz="2000" dirty="0" err="1" smtClean="0"/>
              <a:t>provenienţa</a:t>
            </a:r>
            <a:r>
              <a:rPr lang="ro-RO" altLang="ro-RO" sz="2000" dirty="0" smtClean="0"/>
              <a:t> </a:t>
            </a:r>
            <a:r>
              <a:rPr lang="ro-RO" altLang="ro-RO" sz="2000" dirty="0" err="1" smtClean="0"/>
              <a:t>şi</a:t>
            </a:r>
            <a:r>
              <a:rPr lang="ro-RO" altLang="ro-RO" sz="2000" dirty="0" smtClean="0"/>
              <a:t> </a:t>
            </a:r>
            <a:r>
              <a:rPr lang="ro-RO" altLang="ro-RO" sz="2000" dirty="0" err="1" smtClean="0"/>
              <a:t>conţinutul</a:t>
            </a:r>
            <a:r>
              <a:rPr lang="ro-RO" altLang="ro-RO" sz="2000" dirty="0" smtClean="0"/>
              <a:t> produsului alimentar.</a:t>
            </a:r>
            <a:endParaRPr lang="en-US" altLang="ro-RO" sz="2000" dirty="0"/>
          </a:p>
        </p:txBody>
      </p:sp>
    </p:spTree>
    <p:extLst>
      <p:ext uri="{BB962C8B-B14F-4D97-AF65-F5344CB8AC3E}">
        <p14:creationId xmlns:p14="http://schemas.microsoft.com/office/powerpoint/2010/main" val="12338586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57200" y="1340768"/>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2000" dirty="0" smtClean="0"/>
              <a:t>înseamnă </a:t>
            </a:r>
            <a:r>
              <a:rPr lang="ro-RO" altLang="ro-RO" sz="2000" dirty="0"/>
              <a:t>orice substanță sau produs, indiferent dacă este prelucrat, parțial prelucrat sau neprelucrat, destinat sau prevăzut în mod rezonabil a fi ingerat de oameni. „Produsele alimentare” includ băuturile, guma de mestecat și orice substanță, inclusiv apa, încorporată în mod intenționat în produse alimentare în timpul producerii, preparării sau tratării lor. </a:t>
            </a:r>
            <a:endParaRPr lang="ro-RO" altLang="ro-RO" sz="2000" dirty="0" smtClean="0"/>
          </a:p>
          <a:p>
            <a:pPr algn="just">
              <a:lnSpc>
                <a:spcPct val="80000"/>
              </a:lnSpc>
            </a:pPr>
            <a:endParaRPr lang="ro-RO" altLang="ro-RO" sz="2000" dirty="0"/>
          </a:p>
          <a:p>
            <a:pPr algn="just">
              <a:lnSpc>
                <a:spcPct val="80000"/>
              </a:lnSpc>
            </a:pPr>
            <a:r>
              <a:rPr lang="ro-RO" altLang="ro-RO" sz="2000" dirty="0" smtClean="0"/>
              <a:t>„</a:t>
            </a:r>
            <a:r>
              <a:rPr lang="ro-RO" altLang="ro-RO" sz="2000" dirty="0"/>
              <a:t>Produsele alimentare” nu includ:</a:t>
            </a:r>
          </a:p>
          <a:p>
            <a:pPr marL="0" indent="0" algn="just">
              <a:lnSpc>
                <a:spcPct val="80000"/>
              </a:lnSpc>
              <a:buNone/>
            </a:pPr>
            <a:r>
              <a:rPr lang="ro-RO" altLang="ro-RO" sz="2000" dirty="0" smtClean="0"/>
              <a:t>	(</a:t>
            </a:r>
            <a:r>
              <a:rPr lang="ro-RO" altLang="ro-RO" sz="2000" dirty="0"/>
              <a:t>a) hrana pentru animale; </a:t>
            </a:r>
            <a:endParaRPr lang="ro-RO" altLang="ro-RO" sz="2000" dirty="0" smtClean="0"/>
          </a:p>
          <a:p>
            <a:pPr marL="0" indent="0" algn="just">
              <a:lnSpc>
                <a:spcPct val="80000"/>
              </a:lnSpc>
              <a:buNone/>
            </a:pPr>
            <a:r>
              <a:rPr lang="ro-RO" altLang="ro-RO" sz="2000" dirty="0"/>
              <a:t>	</a:t>
            </a:r>
            <a:r>
              <a:rPr lang="ro-RO" altLang="ro-RO" sz="2000" dirty="0" smtClean="0">
                <a:solidFill>
                  <a:srgbClr val="FF0000"/>
                </a:solidFill>
              </a:rPr>
              <a:t>(</a:t>
            </a:r>
            <a:r>
              <a:rPr lang="ro-RO" altLang="ro-RO" sz="2000" dirty="0">
                <a:solidFill>
                  <a:srgbClr val="FF0000"/>
                </a:solidFill>
              </a:rPr>
              <a:t>b) animalele vii, în afara cazurilor în care ele sunt pregătite pentru introducerea pe piață pentru consumul uman;</a:t>
            </a:r>
          </a:p>
          <a:p>
            <a:pPr marL="0" indent="0" algn="just">
              <a:lnSpc>
                <a:spcPct val="80000"/>
              </a:lnSpc>
              <a:buNone/>
            </a:pPr>
            <a:r>
              <a:rPr lang="ro-RO" altLang="ro-RO" sz="2000" dirty="0" smtClean="0"/>
              <a:t>	(</a:t>
            </a:r>
            <a:r>
              <a:rPr lang="ro-RO" altLang="ro-RO" sz="2000" dirty="0"/>
              <a:t>c) </a:t>
            </a:r>
            <a:r>
              <a:rPr lang="ro-RO" altLang="ro-RO" sz="2000" dirty="0" smtClean="0"/>
              <a:t>plantele </a:t>
            </a:r>
            <a:r>
              <a:rPr lang="ro-RO" altLang="ro-RO" sz="2000" dirty="0"/>
              <a:t>înainte de a fi recoltate;</a:t>
            </a:r>
          </a:p>
          <a:p>
            <a:pPr marL="0" indent="0" algn="just">
              <a:lnSpc>
                <a:spcPct val="80000"/>
              </a:lnSpc>
              <a:buNone/>
            </a:pPr>
            <a:r>
              <a:rPr lang="ro-RO" altLang="ro-RO" sz="2000" dirty="0" smtClean="0"/>
              <a:t>	(</a:t>
            </a:r>
            <a:r>
              <a:rPr lang="ro-RO" altLang="ro-RO" sz="2000" dirty="0"/>
              <a:t>d) </a:t>
            </a:r>
            <a:r>
              <a:rPr lang="ro-RO" altLang="ro-RO" sz="2000" dirty="0" smtClean="0"/>
              <a:t>medicamentele;</a:t>
            </a:r>
            <a:endParaRPr lang="ro-RO" altLang="ro-RO" sz="2000" dirty="0"/>
          </a:p>
          <a:p>
            <a:pPr marL="0" indent="0" algn="just">
              <a:lnSpc>
                <a:spcPct val="80000"/>
              </a:lnSpc>
              <a:buNone/>
            </a:pPr>
            <a:r>
              <a:rPr lang="ro-RO" altLang="ro-RO" sz="2000" dirty="0" smtClean="0"/>
              <a:t>	(</a:t>
            </a:r>
            <a:r>
              <a:rPr lang="ro-RO" altLang="ro-RO" sz="2000" dirty="0"/>
              <a:t>e) </a:t>
            </a:r>
            <a:r>
              <a:rPr lang="ro-RO" altLang="ro-RO" sz="2000" dirty="0" smtClean="0"/>
              <a:t>cosmeticele;</a:t>
            </a:r>
            <a:endParaRPr lang="ro-RO" altLang="ro-RO" sz="2000" dirty="0"/>
          </a:p>
          <a:p>
            <a:pPr marL="0" indent="0" algn="just">
              <a:lnSpc>
                <a:spcPct val="80000"/>
              </a:lnSpc>
              <a:buNone/>
            </a:pPr>
            <a:r>
              <a:rPr lang="ro-RO" altLang="ro-RO" sz="2000" dirty="0" smtClean="0"/>
              <a:t>	(</a:t>
            </a:r>
            <a:r>
              <a:rPr lang="ro-RO" altLang="ro-RO" sz="2000" dirty="0"/>
              <a:t>f) tutunul și produsele din </a:t>
            </a:r>
            <a:r>
              <a:rPr lang="ro-RO" altLang="ro-RO" sz="2000" dirty="0" smtClean="0"/>
              <a:t>tutun;</a:t>
            </a:r>
            <a:endParaRPr lang="ro-RO" altLang="ro-RO" sz="2000" dirty="0"/>
          </a:p>
          <a:p>
            <a:pPr marL="0" indent="0" algn="just">
              <a:lnSpc>
                <a:spcPct val="80000"/>
              </a:lnSpc>
              <a:buNone/>
            </a:pPr>
            <a:r>
              <a:rPr lang="ro-RO" altLang="ro-RO" sz="2000" dirty="0" smtClean="0"/>
              <a:t>	(</a:t>
            </a:r>
            <a:r>
              <a:rPr lang="ro-RO" altLang="ro-RO" sz="2000" dirty="0"/>
              <a:t>g) substanțele stupefiante sau psihotrope în sensul Convenției Unice asupra substanțelor stupefiante din 1961 și al Convenției </a:t>
            </a:r>
            <a:r>
              <a:rPr lang="ro-RO" altLang="ro-RO" sz="2000" dirty="0" err="1"/>
              <a:t>Organi</a:t>
            </a:r>
            <a:r>
              <a:rPr lang="ro-RO" altLang="ro-RO" sz="2000" dirty="0"/>
              <a:t>- </a:t>
            </a:r>
            <a:r>
              <a:rPr lang="ro-RO" altLang="ro-RO" sz="2000" dirty="0" err="1"/>
              <a:t>zației</a:t>
            </a:r>
            <a:r>
              <a:rPr lang="ro-RO" altLang="ro-RO" sz="2000" dirty="0"/>
              <a:t> Națiunilor Unite privind Substanțele Psihotrope din 1971;</a:t>
            </a:r>
          </a:p>
          <a:p>
            <a:pPr marL="0" indent="0" algn="just">
              <a:lnSpc>
                <a:spcPct val="80000"/>
              </a:lnSpc>
              <a:buNone/>
            </a:pPr>
            <a:r>
              <a:rPr lang="ro-RO" altLang="ro-RO" sz="2000" dirty="0" smtClean="0"/>
              <a:t>	(</a:t>
            </a:r>
            <a:r>
              <a:rPr lang="ro-RO" altLang="ro-RO" sz="2000" dirty="0"/>
              <a:t>h) reziduurile și substanțele contaminante.</a:t>
            </a:r>
          </a:p>
        </p:txBody>
      </p:sp>
      <p:sp>
        <p:nvSpPr>
          <p:cNvPr id="3" name="Rectangle 2"/>
          <p:cNvSpPr txBox="1">
            <a:spLocks noChangeArrowheads="1"/>
          </p:cNvSpPr>
          <p:nvPr/>
        </p:nvSpPr>
        <p:spPr>
          <a:xfrm>
            <a:off x="457200" y="404664"/>
            <a:ext cx="8229600" cy="11430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dirty="0" smtClean="0">
                <a:solidFill>
                  <a:schemeClr val="tx1"/>
                </a:solidFill>
              </a:rPr>
              <a:t>DEFINIȚIA ALIMENTULUI</a:t>
            </a:r>
            <a:endParaRPr lang="en-US" altLang="ro-RO" sz="4000" dirty="0">
              <a:solidFill>
                <a:schemeClr val="tx1"/>
              </a:solidFill>
            </a:endParaRPr>
          </a:p>
        </p:txBody>
      </p:sp>
    </p:spTree>
    <p:extLst>
      <p:ext uri="{BB962C8B-B14F-4D97-AF65-F5344CB8AC3E}">
        <p14:creationId xmlns:p14="http://schemas.microsoft.com/office/powerpoint/2010/main" val="24325304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sz="4000" b="1" smtClean="0">
                <a:solidFill>
                  <a:srgbClr val="FF0000"/>
                </a:solidFill>
                <a:effectLst>
                  <a:outerShdw blurRad="38100" dist="38100" dir="2700000" algn="tl">
                    <a:srgbClr val="000000"/>
                  </a:outerShdw>
                </a:effectLst>
                <a:latin typeface="Arial Black" pitchFamily="34" charset="0"/>
              </a:rPr>
              <a:t>Noul Pachet de Legislație în UE</a:t>
            </a:r>
            <a:endParaRPr lang="ru-RU" sz="4000" dirty="0"/>
          </a:p>
        </p:txBody>
      </p:sp>
      <p:sp>
        <p:nvSpPr>
          <p:cNvPr id="5" name="Rectangle 25"/>
          <p:cNvSpPr>
            <a:spLocks noChangeArrowheads="1"/>
          </p:cNvSpPr>
          <p:nvPr/>
        </p:nvSpPr>
        <p:spPr bwMode="auto">
          <a:xfrm>
            <a:off x="228600" y="1043608"/>
            <a:ext cx="8610600" cy="1079500"/>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3200" b="1" baseline="-25000" dirty="0">
                <a:solidFill>
                  <a:srgbClr val="000099"/>
                </a:solidFill>
                <a:latin typeface="Agrofont" pitchFamily="34" charset="0"/>
                <a:cs typeface="Times New Roman" pitchFamily="18" charset="0"/>
              </a:rPr>
              <a:t>Reg. (CE) 178/2002:</a:t>
            </a:r>
          </a:p>
          <a:p>
            <a:pPr algn="ctr" eaLnBrk="0" hangingPunct="0"/>
            <a:r>
              <a:rPr lang="nl-NL" sz="3200" b="1" baseline="-25000" dirty="0">
                <a:solidFill>
                  <a:srgbClr val="000099"/>
                </a:solidFill>
                <a:latin typeface="Agrofont" pitchFamily="34" charset="0"/>
                <a:cs typeface="Times New Roman" pitchFamily="18" charset="0"/>
              </a:rPr>
              <a:t>Legea General</a:t>
            </a:r>
            <a:r>
              <a:rPr lang="ro-RO" sz="3200" b="1" baseline="-25000" dirty="0">
                <a:solidFill>
                  <a:srgbClr val="000099"/>
                </a:solidFill>
                <a:latin typeface="Agrofont" pitchFamily="34" charset="0"/>
                <a:cs typeface="Times New Roman" pitchFamily="18" charset="0"/>
              </a:rPr>
              <a:t>ă</a:t>
            </a:r>
            <a:r>
              <a:rPr lang="nl-NL" sz="3200" b="1" baseline="-25000" dirty="0">
                <a:solidFill>
                  <a:srgbClr val="000099"/>
                </a:solidFill>
                <a:latin typeface="Agrofont" pitchFamily="34" charset="0"/>
                <a:cs typeface="Times New Roman" pitchFamily="18" charset="0"/>
              </a:rPr>
              <a:t> a Alimentelor</a:t>
            </a:r>
          </a:p>
        </p:txBody>
      </p:sp>
      <p:sp>
        <p:nvSpPr>
          <p:cNvPr id="6" name="Rectangle 24"/>
          <p:cNvSpPr>
            <a:spLocks noChangeArrowheads="1"/>
          </p:cNvSpPr>
          <p:nvPr/>
        </p:nvSpPr>
        <p:spPr bwMode="auto">
          <a:xfrm>
            <a:off x="228600" y="5180633"/>
            <a:ext cx="8610600" cy="1008063"/>
          </a:xfrm>
          <a:prstGeom prst="rect">
            <a:avLst/>
          </a:prstGeom>
          <a:solidFill>
            <a:srgbClr val="00FF00"/>
          </a:solidFill>
          <a:ln w="9525">
            <a:solidFill>
              <a:schemeClr val="tx1"/>
            </a:solidFill>
            <a:miter lim="800000"/>
            <a:headEnd/>
            <a:tailEnd/>
          </a:ln>
        </p:spPr>
        <p:txBody>
          <a:bodyPr wrap="none" anchor="ctr"/>
          <a:lstStyle/>
          <a:p>
            <a:pPr algn="ctr" eaLnBrk="0" hangingPunct="0">
              <a:defRPr/>
            </a:pPr>
            <a:endParaRPr lang="ro-RO" sz="3200" b="1" baseline="-25000" dirty="0">
              <a:solidFill>
                <a:srgbClr val="000099"/>
              </a:solidFill>
              <a:latin typeface="Agrofont" pitchFamily="34" charset="0"/>
            </a:endParaRPr>
          </a:p>
          <a:p>
            <a:pPr algn="ctr" eaLnBrk="0" hangingPunct="0">
              <a:defRPr/>
            </a:pPr>
            <a:endParaRPr lang="ro-RO" sz="3200" b="1" baseline="-25000" dirty="0">
              <a:solidFill>
                <a:srgbClr val="000099"/>
              </a:solidFill>
              <a:latin typeface="Agrofont" pitchFamily="34" charset="0"/>
            </a:endParaRPr>
          </a:p>
          <a:p>
            <a:pPr algn="ctr" eaLnBrk="0" hangingPunct="0">
              <a:defRPr/>
            </a:pPr>
            <a:r>
              <a:rPr lang="ru-RU" sz="2800" b="1" baseline="-25000" dirty="0" err="1">
                <a:solidFill>
                  <a:srgbClr val="000099"/>
                </a:solidFill>
                <a:latin typeface="+mj-lt"/>
              </a:rPr>
              <a:t>Regulamentul</a:t>
            </a:r>
            <a:r>
              <a:rPr lang="en-GB" sz="2800" b="1" baseline="-25000" dirty="0">
                <a:solidFill>
                  <a:srgbClr val="000099"/>
                </a:solidFill>
                <a:latin typeface="+mj-lt"/>
              </a:rPr>
              <a:t>(CE) 882/2004: </a:t>
            </a:r>
            <a:r>
              <a:rPr lang="en-GB" sz="2800" b="1" baseline="-25000" dirty="0" err="1" smtClean="0">
                <a:solidFill>
                  <a:srgbClr val="000099"/>
                </a:solidFill>
                <a:latin typeface="+mj-lt"/>
              </a:rPr>
              <a:t>Legea</a:t>
            </a:r>
            <a:r>
              <a:rPr lang="en-GB" sz="2800" b="1" baseline="-25000" dirty="0" smtClean="0">
                <a:solidFill>
                  <a:srgbClr val="000099"/>
                </a:solidFill>
                <a:latin typeface="+mj-lt"/>
              </a:rPr>
              <a:t> nr.50</a:t>
            </a:r>
            <a:endParaRPr lang="en-GB" sz="2800" b="1" baseline="-25000" dirty="0">
              <a:solidFill>
                <a:srgbClr val="000099"/>
              </a:solidFill>
              <a:latin typeface="+mj-lt"/>
            </a:endParaRPr>
          </a:p>
          <a:p>
            <a:pPr algn="ctr" eaLnBrk="0" hangingPunct="0">
              <a:defRPr/>
            </a:pPr>
            <a:r>
              <a:rPr lang="nl-NL" sz="2800" b="1" baseline="-25000" dirty="0">
                <a:solidFill>
                  <a:srgbClr val="000099"/>
                </a:solidFill>
                <a:latin typeface="+mj-lt"/>
                <a:cs typeface="Times New Roman" pitchFamily="18" charset="0"/>
              </a:rPr>
              <a:t>Control</a:t>
            </a:r>
            <a:r>
              <a:rPr lang="ro-RO" sz="2800" b="1" baseline="-25000" dirty="0">
                <a:solidFill>
                  <a:srgbClr val="000099"/>
                </a:solidFill>
                <a:latin typeface="+mj-lt"/>
                <a:cs typeface="Times New Roman" pitchFamily="18" charset="0"/>
              </a:rPr>
              <a:t>ul</a:t>
            </a:r>
            <a:r>
              <a:rPr lang="nl-NL" sz="2800" b="1" baseline="-25000" dirty="0">
                <a:solidFill>
                  <a:srgbClr val="000099"/>
                </a:solidFill>
                <a:latin typeface="+mj-lt"/>
                <a:cs typeface="Times New Roman" pitchFamily="18" charset="0"/>
              </a:rPr>
              <a:t> Ofic</a:t>
            </a:r>
            <a:r>
              <a:rPr lang="ro-RO" sz="2800" b="1" baseline="-25000" dirty="0">
                <a:solidFill>
                  <a:srgbClr val="000099"/>
                </a:solidFill>
                <a:latin typeface="+mj-lt"/>
                <a:cs typeface="Times New Roman" pitchFamily="18" charset="0"/>
              </a:rPr>
              <a:t>i</a:t>
            </a:r>
            <a:r>
              <a:rPr lang="nl-NL" sz="2800" b="1" baseline="-25000" dirty="0">
                <a:solidFill>
                  <a:srgbClr val="000099"/>
                </a:solidFill>
                <a:latin typeface="+mj-lt"/>
                <a:cs typeface="Times New Roman" pitchFamily="18" charset="0"/>
              </a:rPr>
              <a:t>al al Alimentelor </a:t>
            </a:r>
            <a:r>
              <a:rPr lang="ro-RO" sz="2800" b="1" baseline="-25000" dirty="0">
                <a:solidFill>
                  <a:srgbClr val="000099"/>
                </a:solidFill>
                <a:latin typeface="+mj-lt"/>
                <a:cs typeface="Times New Roman" pitchFamily="18" charset="0"/>
              </a:rPr>
              <a:t>ş</a:t>
            </a:r>
            <a:r>
              <a:rPr lang="nl-NL" sz="2800" b="1" baseline="-25000" dirty="0">
                <a:solidFill>
                  <a:srgbClr val="000099"/>
                </a:solidFill>
                <a:latin typeface="+mj-lt"/>
                <a:cs typeface="Times New Roman" pitchFamily="18" charset="0"/>
              </a:rPr>
              <a:t>i Hranei</a:t>
            </a:r>
            <a:r>
              <a:rPr lang="ro-RO" sz="2800" b="1" baseline="-25000" dirty="0">
                <a:solidFill>
                  <a:srgbClr val="000099"/>
                </a:solidFill>
                <a:latin typeface="+mj-lt"/>
                <a:cs typeface="Times New Roman" pitchFamily="18" charset="0"/>
              </a:rPr>
              <a:t> pentru</a:t>
            </a:r>
            <a:r>
              <a:rPr lang="nl-NL" sz="2800" b="1" baseline="-25000" dirty="0">
                <a:solidFill>
                  <a:srgbClr val="000099"/>
                </a:solidFill>
                <a:latin typeface="+mj-lt"/>
                <a:cs typeface="Times New Roman" pitchFamily="18" charset="0"/>
              </a:rPr>
              <a:t> animale</a:t>
            </a:r>
            <a:endParaRPr lang="ro-RO" sz="2800" b="1" baseline="-25000" dirty="0">
              <a:solidFill>
                <a:srgbClr val="000099"/>
              </a:solidFill>
              <a:latin typeface="+mj-lt"/>
              <a:cs typeface="Times New Roman" pitchFamily="18" charset="0"/>
            </a:endParaRPr>
          </a:p>
          <a:p>
            <a:pPr algn="ctr" eaLnBrk="0" hangingPunct="0">
              <a:defRPr/>
            </a:pPr>
            <a:r>
              <a:rPr lang="nl-NL" sz="3200" b="1" baseline="-25000" dirty="0" smtClean="0">
                <a:latin typeface="Agrofont" pitchFamily="34" charset="0"/>
              </a:rPr>
              <a:t> </a:t>
            </a:r>
            <a:endParaRPr lang="ro-RO" sz="3200" b="1" baseline="-25000" dirty="0">
              <a:latin typeface="Agrofont" pitchFamily="34" charset="0"/>
            </a:endParaRPr>
          </a:p>
          <a:p>
            <a:pPr algn="ctr" eaLnBrk="0" hangingPunct="0">
              <a:defRPr/>
            </a:pPr>
            <a:endParaRPr lang="nl-NL" sz="3200" b="1" baseline="-25000" dirty="0">
              <a:latin typeface="Agrofont" pitchFamily="34" charset="0"/>
            </a:endParaRPr>
          </a:p>
        </p:txBody>
      </p:sp>
      <p:sp>
        <p:nvSpPr>
          <p:cNvPr id="7" name="Rectangle 3"/>
          <p:cNvSpPr>
            <a:spLocks noChangeArrowheads="1"/>
          </p:cNvSpPr>
          <p:nvPr/>
        </p:nvSpPr>
        <p:spPr bwMode="auto">
          <a:xfrm>
            <a:off x="228600" y="2300908"/>
            <a:ext cx="1295400" cy="1223963"/>
          </a:xfrm>
          <a:prstGeom prst="rect">
            <a:avLst/>
          </a:prstGeom>
          <a:solidFill>
            <a:srgbClr val="00FFFF"/>
          </a:solidFill>
          <a:ln w="9525">
            <a:solidFill>
              <a:schemeClr val="tx1"/>
            </a:solidFill>
            <a:miter lim="800000"/>
            <a:headEnd/>
            <a:tailEnd/>
          </a:ln>
        </p:spPr>
        <p:txBody>
          <a:bodyPr wrap="none" anchor="ctr"/>
          <a:lstStyle/>
          <a:p>
            <a:pPr algn="ctr"/>
            <a:r>
              <a:rPr lang="ro-RO" b="1" dirty="0">
                <a:solidFill>
                  <a:srgbClr val="000066"/>
                </a:solidFill>
                <a:latin typeface="Arial" charset="0"/>
              </a:rPr>
              <a:t>I</a:t>
            </a:r>
            <a:r>
              <a:rPr lang="en-US" b="1" dirty="0" err="1">
                <a:solidFill>
                  <a:srgbClr val="000066"/>
                </a:solidFill>
                <a:latin typeface="Arial" charset="0"/>
              </a:rPr>
              <a:t>giena</a:t>
            </a:r>
            <a:endParaRPr lang="ro-RO" b="1" dirty="0">
              <a:solidFill>
                <a:srgbClr val="000066"/>
              </a:solidFill>
              <a:latin typeface="Arial" charset="0"/>
            </a:endParaRPr>
          </a:p>
          <a:p>
            <a:pPr algn="ctr"/>
            <a:r>
              <a:rPr lang="ro-RO" b="1" dirty="0">
                <a:solidFill>
                  <a:srgbClr val="000066"/>
                </a:solidFill>
                <a:latin typeface="Arial" charset="0"/>
              </a:rPr>
              <a:t>G</a:t>
            </a:r>
            <a:r>
              <a:rPr lang="en-US" b="1" dirty="0" err="1">
                <a:solidFill>
                  <a:srgbClr val="000066"/>
                </a:solidFill>
                <a:latin typeface="Arial" charset="0"/>
              </a:rPr>
              <a:t>eneral</a:t>
            </a:r>
            <a:r>
              <a:rPr lang="ro-RO" b="1" dirty="0">
                <a:solidFill>
                  <a:srgbClr val="000066"/>
                </a:solidFill>
                <a:latin typeface="Arial" charset="0"/>
              </a:rPr>
              <a:t>ă</a:t>
            </a:r>
          </a:p>
          <a:p>
            <a:pPr algn="ctr"/>
            <a:r>
              <a:rPr lang="en-US" b="1" dirty="0">
                <a:solidFill>
                  <a:srgbClr val="000066"/>
                </a:solidFill>
                <a:latin typeface="Arial" charset="0"/>
              </a:rPr>
              <a:t>a</a:t>
            </a:r>
            <a:endParaRPr lang="ro-RO" b="1" dirty="0">
              <a:solidFill>
                <a:srgbClr val="000066"/>
              </a:solidFill>
              <a:latin typeface="Arial" charset="0"/>
            </a:endParaRPr>
          </a:p>
          <a:p>
            <a:pPr algn="ctr"/>
            <a:r>
              <a:rPr lang="ro-RO" b="1" dirty="0">
                <a:solidFill>
                  <a:srgbClr val="000066"/>
                </a:solidFill>
                <a:latin typeface="Arial" charset="0"/>
              </a:rPr>
              <a:t>A</a:t>
            </a:r>
            <a:r>
              <a:rPr lang="en-US" b="1" dirty="0" err="1">
                <a:solidFill>
                  <a:srgbClr val="000066"/>
                </a:solidFill>
                <a:latin typeface="Arial" charset="0"/>
              </a:rPr>
              <a:t>limentelor</a:t>
            </a:r>
            <a:endParaRPr lang="en-GB" b="1" dirty="0">
              <a:solidFill>
                <a:srgbClr val="000066"/>
              </a:solidFill>
              <a:latin typeface="Arial" charset="0"/>
            </a:endParaRPr>
          </a:p>
        </p:txBody>
      </p:sp>
      <p:sp>
        <p:nvSpPr>
          <p:cNvPr id="8" name="Line 15"/>
          <p:cNvSpPr>
            <a:spLocks noChangeShapeType="1"/>
          </p:cNvSpPr>
          <p:nvPr/>
        </p:nvSpPr>
        <p:spPr bwMode="auto">
          <a:xfrm>
            <a:off x="838200" y="3558208"/>
            <a:ext cx="0" cy="381000"/>
          </a:xfrm>
          <a:prstGeom prst="line">
            <a:avLst/>
          </a:prstGeom>
          <a:noFill/>
          <a:ln w="76200">
            <a:solidFill>
              <a:schemeClr val="tx1"/>
            </a:solidFill>
            <a:round/>
            <a:headEnd/>
            <a:tailEnd type="triangle" w="med" len="med"/>
          </a:ln>
        </p:spPr>
        <p:txBody>
          <a:bodyPr/>
          <a:lstStyle/>
          <a:p>
            <a:endParaRPr lang="ru-RU"/>
          </a:p>
        </p:txBody>
      </p:sp>
      <p:sp>
        <p:nvSpPr>
          <p:cNvPr id="9" name="Rectangle 9"/>
          <p:cNvSpPr>
            <a:spLocks noChangeArrowheads="1"/>
          </p:cNvSpPr>
          <p:nvPr/>
        </p:nvSpPr>
        <p:spPr bwMode="auto">
          <a:xfrm>
            <a:off x="304800" y="3939208"/>
            <a:ext cx="1344612" cy="1079500"/>
          </a:xfrm>
          <a:prstGeom prst="rect">
            <a:avLst/>
          </a:prstGeom>
          <a:solidFill>
            <a:srgbClr val="99CCFF"/>
          </a:solidFill>
          <a:ln w="9525">
            <a:solidFill>
              <a:schemeClr val="tx1"/>
            </a:solidFill>
            <a:miter lim="800000"/>
            <a:headEnd/>
            <a:tailEnd/>
          </a:ln>
        </p:spPr>
        <p:txBody>
          <a:bodyPr wrap="none" anchor="ctr"/>
          <a:lstStyle/>
          <a:p>
            <a:pPr algn="ctr">
              <a:defRPr/>
            </a:pPr>
            <a:endParaRPr lang="ro-RO" b="1" dirty="0">
              <a:solidFill>
                <a:srgbClr val="CC9900"/>
              </a:solidFill>
              <a:latin typeface="Arial" charset="0"/>
            </a:endParaRPr>
          </a:p>
          <a:p>
            <a:pPr algn="ctr">
              <a:defRPr/>
            </a:pPr>
            <a:endParaRPr lang="ro-RO" b="1" dirty="0">
              <a:solidFill>
                <a:srgbClr val="CC9900"/>
              </a:solidFill>
              <a:latin typeface="Arial" charset="0"/>
            </a:endParaRPr>
          </a:p>
          <a:p>
            <a:pPr algn="ctr">
              <a:defRPr/>
            </a:pPr>
            <a:r>
              <a:rPr lang="en-GB" b="1" dirty="0" err="1">
                <a:solidFill>
                  <a:srgbClr val="CC9900"/>
                </a:solidFill>
                <a:latin typeface="Arial" charset="0"/>
              </a:rPr>
              <a:t>Reg.CE</a:t>
            </a:r>
            <a:r>
              <a:rPr lang="en-GB" b="1" dirty="0">
                <a:solidFill>
                  <a:srgbClr val="FFFF00"/>
                </a:solidFill>
                <a:latin typeface="Arial" charset="0"/>
              </a:rPr>
              <a:t> </a:t>
            </a:r>
          </a:p>
          <a:p>
            <a:pPr algn="ctr">
              <a:defRPr/>
            </a:pPr>
            <a:r>
              <a:rPr lang="en-GB" b="1" dirty="0">
                <a:solidFill>
                  <a:srgbClr val="000066"/>
                </a:solidFill>
                <a:latin typeface="Arial" charset="0"/>
              </a:rPr>
              <a:t>852/2004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 412/2010</a:t>
            </a:r>
          </a:p>
          <a:p>
            <a:pPr algn="ctr">
              <a:defRPr/>
            </a:pPr>
            <a:endParaRPr lang="ro-RO" b="1" dirty="0">
              <a:solidFill>
                <a:srgbClr val="000066"/>
              </a:solidFill>
              <a:latin typeface="Arial" charset="0"/>
            </a:endParaRPr>
          </a:p>
          <a:p>
            <a:pPr algn="ctr">
              <a:defRPr/>
            </a:pPr>
            <a:endParaRPr lang="en-GB" b="1" dirty="0">
              <a:solidFill>
                <a:srgbClr val="000066"/>
              </a:solidFill>
              <a:latin typeface="Arial" charset="0"/>
            </a:endParaRPr>
          </a:p>
        </p:txBody>
      </p:sp>
      <p:sp>
        <p:nvSpPr>
          <p:cNvPr id="10" name="Rectangle 4"/>
          <p:cNvSpPr>
            <a:spLocks noChangeArrowheads="1"/>
          </p:cNvSpPr>
          <p:nvPr/>
        </p:nvSpPr>
        <p:spPr bwMode="auto">
          <a:xfrm>
            <a:off x="1676400" y="2300908"/>
            <a:ext cx="1371600" cy="1223963"/>
          </a:xfrm>
          <a:prstGeom prst="rect">
            <a:avLst/>
          </a:prstGeom>
          <a:solidFill>
            <a:srgbClr val="00FFFF"/>
          </a:solidFill>
          <a:ln w="9525">
            <a:solidFill>
              <a:schemeClr val="tx1"/>
            </a:solidFill>
            <a:miter lim="800000"/>
            <a:headEnd/>
            <a:tailEnd/>
          </a:ln>
        </p:spPr>
        <p:txBody>
          <a:bodyPr wrap="none" anchor="ctr"/>
          <a:lstStyle/>
          <a:p>
            <a:pPr algn="ctr"/>
            <a:r>
              <a:rPr lang="ro-RO" b="1">
                <a:solidFill>
                  <a:srgbClr val="000066"/>
                </a:solidFill>
                <a:latin typeface="Arial" charset="0"/>
              </a:rPr>
              <a:t>I</a:t>
            </a:r>
            <a:r>
              <a:rPr lang="en-US" b="1">
                <a:solidFill>
                  <a:srgbClr val="000066"/>
                </a:solidFill>
                <a:latin typeface="Arial" charset="0"/>
              </a:rPr>
              <a:t>giena</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limentelor</a:t>
            </a:r>
            <a:endParaRPr lang="ro-RO" b="1">
              <a:solidFill>
                <a:srgbClr val="000066"/>
              </a:solidFill>
              <a:latin typeface="Arial" charset="0"/>
            </a:endParaRPr>
          </a:p>
          <a:p>
            <a:pPr algn="ctr"/>
            <a:r>
              <a:rPr lang="en-US" b="1">
                <a:solidFill>
                  <a:srgbClr val="000066"/>
                </a:solidFill>
                <a:latin typeface="Arial" charset="0"/>
              </a:rPr>
              <a:t>de </a:t>
            </a:r>
            <a:r>
              <a:rPr lang="ro-RO" b="1">
                <a:solidFill>
                  <a:srgbClr val="000066"/>
                </a:solidFill>
                <a:latin typeface="Arial" charset="0"/>
              </a:rPr>
              <a:t>O</a:t>
            </a:r>
            <a:r>
              <a:rPr lang="en-US" b="1">
                <a:solidFill>
                  <a:srgbClr val="000066"/>
                </a:solidFill>
                <a:latin typeface="Arial" charset="0"/>
              </a:rPr>
              <a:t>rigine</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nimal</a:t>
            </a:r>
            <a:r>
              <a:rPr lang="ro-RO" b="1">
                <a:solidFill>
                  <a:srgbClr val="000066"/>
                </a:solidFill>
                <a:latin typeface="Arial" charset="0"/>
              </a:rPr>
              <a:t>ă</a:t>
            </a:r>
            <a:endParaRPr lang="en-GB" b="1">
              <a:solidFill>
                <a:srgbClr val="000066"/>
              </a:solidFill>
              <a:latin typeface="Arial" charset="0"/>
            </a:endParaRPr>
          </a:p>
        </p:txBody>
      </p:sp>
      <p:sp>
        <p:nvSpPr>
          <p:cNvPr id="11" name="Line 16"/>
          <p:cNvSpPr>
            <a:spLocks noChangeShapeType="1"/>
          </p:cNvSpPr>
          <p:nvPr/>
        </p:nvSpPr>
        <p:spPr bwMode="auto">
          <a:xfrm>
            <a:off x="2339975" y="3524871"/>
            <a:ext cx="0" cy="381000"/>
          </a:xfrm>
          <a:prstGeom prst="line">
            <a:avLst/>
          </a:prstGeom>
          <a:noFill/>
          <a:ln w="76200">
            <a:solidFill>
              <a:schemeClr val="tx1"/>
            </a:solidFill>
            <a:round/>
            <a:headEnd/>
            <a:tailEnd type="triangle" w="med" len="med"/>
          </a:ln>
        </p:spPr>
        <p:txBody>
          <a:bodyPr/>
          <a:lstStyle/>
          <a:p>
            <a:endParaRPr lang="ru-RU"/>
          </a:p>
        </p:txBody>
      </p:sp>
      <p:sp>
        <p:nvSpPr>
          <p:cNvPr id="12" name="Rectangle 10"/>
          <p:cNvSpPr>
            <a:spLocks noChangeArrowheads="1"/>
          </p:cNvSpPr>
          <p:nvPr/>
        </p:nvSpPr>
        <p:spPr bwMode="auto">
          <a:xfrm>
            <a:off x="1828800" y="3939208"/>
            <a:ext cx="1428750" cy="1079500"/>
          </a:xfrm>
          <a:prstGeom prst="rect">
            <a:avLst/>
          </a:prstGeom>
          <a:solidFill>
            <a:srgbClr val="99CCFF"/>
          </a:solidFill>
          <a:ln w="9525">
            <a:solidFill>
              <a:schemeClr val="tx1"/>
            </a:solidFill>
            <a:miter lim="800000"/>
            <a:headEnd/>
            <a:tailEnd/>
          </a:ln>
        </p:spPr>
        <p:txBody>
          <a:bodyPr wrap="none" anchor="ctr"/>
          <a:lstStyle/>
          <a:p>
            <a:pPr algn="ctr">
              <a:defRPr/>
            </a:pPr>
            <a:r>
              <a:rPr lang="en-GB" b="1" dirty="0" err="1">
                <a:solidFill>
                  <a:srgbClr val="CC9900"/>
                </a:solidFill>
                <a:latin typeface="Arial" charset="0"/>
              </a:rPr>
              <a:t>Reg.CE</a:t>
            </a:r>
            <a:r>
              <a:rPr lang="en-GB" b="1" dirty="0">
                <a:solidFill>
                  <a:srgbClr val="FFFF00"/>
                </a:solidFill>
                <a:latin typeface="Arial" charset="0"/>
              </a:rPr>
              <a:t> </a:t>
            </a:r>
          </a:p>
          <a:p>
            <a:pPr algn="ctr">
              <a:defRPr/>
            </a:pPr>
            <a:r>
              <a:rPr lang="en-GB" b="1" dirty="0">
                <a:solidFill>
                  <a:srgbClr val="000066"/>
                </a:solidFill>
                <a:latin typeface="Arial" charset="0"/>
              </a:rPr>
              <a:t>853/2004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 435/2010</a:t>
            </a:r>
            <a:endParaRPr lang="en-GB" sz="1600" b="1" dirty="0">
              <a:solidFill>
                <a:srgbClr val="000066"/>
              </a:solidFill>
              <a:latin typeface="+mj-lt"/>
            </a:endParaRPr>
          </a:p>
        </p:txBody>
      </p:sp>
      <p:sp>
        <p:nvSpPr>
          <p:cNvPr id="13" name="Rectangle 5"/>
          <p:cNvSpPr>
            <a:spLocks noChangeArrowheads="1"/>
          </p:cNvSpPr>
          <p:nvPr/>
        </p:nvSpPr>
        <p:spPr bwMode="auto">
          <a:xfrm>
            <a:off x="3276600" y="2262808"/>
            <a:ext cx="1371600" cy="1223963"/>
          </a:xfrm>
          <a:prstGeom prst="rect">
            <a:avLst/>
          </a:prstGeom>
          <a:solidFill>
            <a:srgbClr val="00FFFF"/>
          </a:solidFill>
          <a:ln w="9525">
            <a:solidFill>
              <a:schemeClr val="tx1"/>
            </a:solidFill>
            <a:miter lim="800000"/>
            <a:headEnd/>
            <a:tailEnd/>
          </a:ln>
        </p:spPr>
        <p:txBody>
          <a:bodyPr wrap="none" anchor="ctr"/>
          <a:lstStyle/>
          <a:p>
            <a:pPr algn="ctr"/>
            <a:r>
              <a:rPr lang="en-US" b="1">
                <a:solidFill>
                  <a:srgbClr val="000066"/>
                </a:solidFill>
                <a:latin typeface="Arial" charset="0"/>
              </a:rPr>
              <a:t>Controlul</a:t>
            </a:r>
            <a:endParaRPr lang="ro-RO" b="1">
              <a:solidFill>
                <a:srgbClr val="000066"/>
              </a:solidFill>
              <a:latin typeface="Arial" charset="0"/>
            </a:endParaRPr>
          </a:p>
          <a:p>
            <a:pPr algn="ctr"/>
            <a:r>
              <a:rPr lang="ro-RO" b="1">
                <a:solidFill>
                  <a:srgbClr val="000066"/>
                </a:solidFill>
                <a:latin typeface="Arial" charset="0"/>
              </a:rPr>
              <a:t>O</a:t>
            </a:r>
            <a:r>
              <a:rPr lang="en-US" b="1">
                <a:solidFill>
                  <a:srgbClr val="000066"/>
                </a:solidFill>
                <a:latin typeface="Arial" charset="0"/>
              </a:rPr>
              <a:t>ficial</a:t>
            </a:r>
            <a:r>
              <a:rPr lang="ro-RO" b="1">
                <a:solidFill>
                  <a:srgbClr val="000066"/>
                </a:solidFill>
                <a:latin typeface="Arial" charset="0"/>
              </a:rPr>
              <a:t> </a:t>
            </a:r>
            <a:r>
              <a:rPr lang="en-US" b="1">
                <a:solidFill>
                  <a:srgbClr val="000066"/>
                </a:solidFill>
                <a:latin typeface="Arial" charset="0"/>
              </a:rPr>
              <a:t>al</a:t>
            </a:r>
            <a:endParaRPr lang="ro-RO" b="1">
              <a:solidFill>
                <a:srgbClr val="000066"/>
              </a:solidFill>
              <a:latin typeface="Arial" charset="0"/>
            </a:endParaRPr>
          </a:p>
          <a:p>
            <a:pPr algn="ctr"/>
            <a:r>
              <a:rPr lang="ro-RO" b="1">
                <a:solidFill>
                  <a:srgbClr val="000066"/>
                </a:solidFill>
                <a:latin typeface="Arial" charset="0"/>
              </a:rPr>
              <a:t>A</a:t>
            </a:r>
            <a:r>
              <a:rPr lang="en-US" b="1">
                <a:solidFill>
                  <a:srgbClr val="000066"/>
                </a:solidFill>
                <a:latin typeface="Arial" charset="0"/>
              </a:rPr>
              <a:t>lim.</a:t>
            </a:r>
            <a:r>
              <a:rPr lang="ro-RO" b="1">
                <a:solidFill>
                  <a:srgbClr val="000066"/>
                </a:solidFill>
                <a:latin typeface="Arial" charset="0"/>
              </a:rPr>
              <a:t>O</a:t>
            </a:r>
            <a:r>
              <a:rPr lang="en-US" b="1">
                <a:solidFill>
                  <a:srgbClr val="000066"/>
                </a:solidFill>
                <a:latin typeface="Arial" charset="0"/>
              </a:rPr>
              <a:t>rigine</a:t>
            </a:r>
            <a:endParaRPr lang="ro-RO" b="1">
              <a:solidFill>
                <a:srgbClr val="000066"/>
              </a:solidFill>
              <a:latin typeface="Arial" charset="0"/>
            </a:endParaRPr>
          </a:p>
          <a:p>
            <a:pPr algn="ctr"/>
            <a:r>
              <a:rPr lang="en-US" b="1">
                <a:solidFill>
                  <a:srgbClr val="000066"/>
                </a:solidFill>
                <a:latin typeface="Arial" charset="0"/>
              </a:rPr>
              <a:t>Animal</a:t>
            </a:r>
            <a:r>
              <a:rPr lang="ro-RO" b="1">
                <a:solidFill>
                  <a:srgbClr val="000066"/>
                </a:solidFill>
                <a:latin typeface="Arial" charset="0"/>
              </a:rPr>
              <a:t>ă</a:t>
            </a:r>
            <a:endParaRPr lang="en-GB" b="1">
              <a:solidFill>
                <a:srgbClr val="000066"/>
              </a:solidFill>
              <a:latin typeface="Arial" charset="0"/>
            </a:endParaRPr>
          </a:p>
        </p:txBody>
      </p:sp>
      <p:sp>
        <p:nvSpPr>
          <p:cNvPr id="14" name="Line 16"/>
          <p:cNvSpPr>
            <a:spLocks noChangeShapeType="1"/>
          </p:cNvSpPr>
          <p:nvPr/>
        </p:nvSpPr>
        <p:spPr bwMode="auto">
          <a:xfrm>
            <a:off x="4038600" y="3558208"/>
            <a:ext cx="0" cy="381000"/>
          </a:xfrm>
          <a:prstGeom prst="line">
            <a:avLst/>
          </a:prstGeom>
          <a:noFill/>
          <a:ln w="76200">
            <a:solidFill>
              <a:schemeClr val="tx1"/>
            </a:solidFill>
            <a:round/>
            <a:headEnd/>
            <a:tailEnd type="triangle" w="med" len="med"/>
          </a:ln>
        </p:spPr>
        <p:txBody>
          <a:bodyPr/>
          <a:lstStyle/>
          <a:p>
            <a:endParaRPr lang="ru-RU"/>
          </a:p>
        </p:txBody>
      </p:sp>
      <p:sp>
        <p:nvSpPr>
          <p:cNvPr id="15" name="Rectangle 11"/>
          <p:cNvSpPr>
            <a:spLocks noChangeArrowheads="1"/>
          </p:cNvSpPr>
          <p:nvPr/>
        </p:nvSpPr>
        <p:spPr bwMode="auto">
          <a:xfrm>
            <a:off x="3352800" y="3939208"/>
            <a:ext cx="1439862" cy="1008063"/>
          </a:xfrm>
          <a:prstGeom prst="rect">
            <a:avLst/>
          </a:prstGeom>
          <a:solidFill>
            <a:srgbClr val="99CCFF"/>
          </a:solidFill>
          <a:ln w="9525">
            <a:solidFill>
              <a:schemeClr val="tx1"/>
            </a:solidFill>
            <a:miter lim="800000"/>
            <a:headEnd/>
            <a:tailEnd/>
          </a:ln>
        </p:spPr>
        <p:txBody>
          <a:bodyPr wrap="none" anchor="ctr"/>
          <a:lstStyle/>
          <a:p>
            <a:pPr algn="ctr">
              <a:defRPr/>
            </a:pPr>
            <a:r>
              <a:rPr lang="en-GB" b="1" dirty="0" err="1">
                <a:solidFill>
                  <a:srgbClr val="CC9900"/>
                </a:solidFill>
                <a:latin typeface="Arial" charset="0"/>
              </a:rPr>
              <a:t>Reg.CE</a:t>
            </a:r>
            <a:r>
              <a:rPr lang="en-GB" b="1" dirty="0">
                <a:solidFill>
                  <a:srgbClr val="CC9900"/>
                </a:solidFill>
                <a:latin typeface="Arial" charset="0"/>
              </a:rPr>
              <a:t> </a:t>
            </a:r>
          </a:p>
          <a:p>
            <a:pPr algn="ctr">
              <a:defRPr/>
            </a:pPr>
            <a:r>
              <a:rPr lang="en-GB" b="1" dirty="0">
                <a:solidFill>
                  <a:srgbClr val="000066"/>
                </a:solidFill>
                <a:latin typeface="Arial" charset="0"/>
              </a:rPr>
              <a:t>854/2004</a:t>
            </a:r>
            <a:endParaRPr lang="ro-RO" b="1" dirty="0">
              <a:solidFill>
                <a:srgbClr val="000066"/>
              </a:solidFill>
              <a:latin typeface="Arial" charset="0"/>
            </a:endParaRPr>
          </a:p>
          <a:p>
            <a:pPr algn="ctr">
              <a:defRPr/>
            </a:pPr>
            <a:r>
              <a:rPr lang="ro-RO" sz="1600" b="1" dirty="0">
                <a:solidFill>
                  <a:srgbClr val="000066"/>
                </a:solidFill>
                <a:latin typeface="+mj-lt"/>
              </a:rPr>
              <a:t>HG</a:t>
            </a:r>
            <a:r>
              <a:rPr lang="en-US" sz="1600" b="1" dirty="0">
                <a:solidFill>
                  <a:srgbClr val="000066"/>
                </a:solidFill>
                <a:latin typeface="+mj-lt"/>
              </a:rPr>
              <a:t>.</a:t>
            </a:r>
            <a:r>
              <a:rPr lang="ro-RO" sz="1600" b="1" dirty="0">
                <a:solidFill>
                  <a:srgbClr val="000066"/>
                </a:solidFill>
                <a:latin typeface="+mj-lt"/>
              </a:rPr>
              <a:t>1112/2010</a:t>
            </a:r>
            <a:endParaRPr lang="en-GB" sz="1600" b="1" dirty="0">
              <a:solidFill>
                <a:srgbClr val="000066"/>
              </a:solidFill>
              <a:latin typeface="+mj-lt"/>
            </a:endParaRPr>
          </a:p>
        </p:txBody>
      </p:sp>
      <p:sp>
        <p:nvSpPr>
          <p:cNvPr id="16" name="Rectangle 6"/>
          <p:cNvSpPr>
            <a:spLocks noChangeArrowheads="1"/>
          </p:cNvSpPr>
          <p:nvPr/>
        </p:nvSpPr>
        <p:spPr bwMode="auto">
          <a:xfrm>
            <a:off x="4953000" y="2186608"/>
            <a:ext cx="1295400" cy="1223963"/>
          </a:xfrm>
          <a:prstGeom prst="rect">
            <a:avLst/>
          </a:prstGeom>
          <a:solidFill>
            <a:srgbClr val="00FFFF"/>
          </a:solidFill>
          <a:ln w="9525">
            <a:solidFill>
              <a:schemeClr val="tx1"/>
            </a:solidFill>
            <a:miter lim="800000"/>
            <a:headEnd/>
            <a:tailEnd/>
          </a:ln>
        </p:spPr>
        <p:txBody>
          <a:bodyPr wrap="none" anchor="ctr"/>
          <a:lstStyle/>
          <a:p>
            <a:pPr algn="ctr"/>
            <a:r>
              <a:rPr lang="en-GB" b="1" dirty="0" err="1">
                <a:solidFill>
                  <a:srgbClr val="000066"/>
                </a:solidFill>
                <a:latin typeface="Arial" charset="0"/>
              </a:rPr>
              <a:t>Zoonoze</a:t>
            </a:r>
            <a:endParaRPr lang="nl-NL" dirty="0">
              <a:solidFill>
                <a:srgbClr val="000066"/>
              </a:solidFill>
              <a:latin typeface="Arial" charset="0"/>
            </a:endParaRPr>
          </a:p>
          <a:p>
            <a:pPr algn="ctr"/>
            <a:r>
              <a:rPr lang="en-GB" b="1" dirty="0">
                <a:solidFill>
                  <a:srgbClr val="000066"/>
                </a:solidFill>
                <a:latin typeface="Arial" charset="0"/>
              </a:rPr>
              <a:t>Reg.</a:t>
            </a:r>
          </a:p>
          <a:p>
            <a:pPr algn="ctr"/>
            <a:r>
              <a:rPr lang="ro-RO" b="1" dirty="0">
                <a:solidFill>
                  <a:srgbClr val="000066"/>
                </a:solidFill>
                <a:latin typeface="Arial" charset="0"/>
              </a:rPr>
              <a:t>ş</a:t>
            </a:r>
            <a:r>
              <a:rPr lang="en-GB" b="1" dirty="0" err="1">
                <a:solidFill>
                  <a:srgbClr val="000066"/>
                </a:solidFill>
                <a:latin typeface="Arial" charset="0"/>
              </a:rPr>
              <a:t>i</a:t>
            </a:r>
            <a:endParaRPr lang="en-GB" b="1" dirty="0">
              <a:solidFill>
                <a:srgbClr val="000066"/>
              </a:solidFill>
              <a:latin typeface="Arial" charset="0"/>
            </a:endParaRPr>
          </a:p>
          <a:p>
            <a:pPr algn="ctr"/>
            <a:r>
              <a:rPr lang="en-GB" b="1" dirty="0">
                <a:solidFill>
                  <a:srgbClr val="000066"/>
                </a:solidFill>
                <a:latin typeface="Arial" charset="0"/>
              </a:rPr>
              <a:t>Directive</a:t>
            </a:r>
            <a:r>
              <a:rPr lang="nl-NL" dirty="0">
                <a:latin typeface="Arial" charset="0"/>
              </a:rPr>
              <a:t> </a:t>
            </a:r>
          </a:p>
        </p:txBody>
      </p:sp>
      <p:sp>
        <p:nvSpPr>
          <p:cNvPr id="17" name="Line 16"/>
          <p:cNvSpPr>
            <a:spLocks noChangeShapeType="1"/>
          </p:cNvSpPr>
          <p:nvPr/>
        </p:nvSpPr>
        <p:spPr bwMode="auto">
          <a:xfrm>
            <a:off x="5638800" y="3482008"/>
            <a:ext cx="0" cy="381000"/>
          </a:xfrm>
          <a:prstGeom prst="line">
            <a:avLst/>
          </a:prstGeom>
          <a:noFill/>
          <a:ln w="76200">
            <a:solidFill>
              <a:schemeClr val="tx1"/>
            </a:solidFill>
            <a:round/>
            <a:headEnd/>
            <a:tailEnd type="triangle" w="med" len="med"/>
          </a:ln>
        </p:spPr>
        <p:txBody>
          <a:bodyPr/>
          <a:lstStyle/>
          <a:p>
            <a:endParaRPr lang="ru-RU"/>
          </a:p>
        </p:txBody>
      </p:sp>
      <p:sp>
        <p:nvSpPr>
          <p:cNvPr id="18" name="Rectangle 8"/>
          <p:cNvSpPr>
            <a:spLocks noChangeArrowheads="1"/>
          </p:cNvSpPr>
          <p:nvPr/>
        </p:nvSpPr>
        <p:spPr bwMode="auto">
          <a:xfrm>
            <a:off x="5029200" y="3939208"/>
            <a:ext cx="1295400" cy="1008063"/>
          </a:xfrm>
          <a:prstGeom prst="rect">
            <a:avLst/>
          </a:prstGeom>
          <a:solidFill>
            <a:srgbClr val="99CCFF"/>
          </a:solidFill>
          <a:ln w="9525">
            <a:solidFill>
              <a:schemeClr val="tx1"/>
            </a:solidFill>
            <a:miter lim="800000"/>
            <a:headEnd/>
            <a:tailEnd/>
          </a:ln>
        </p:spPr>
        <p:txBody>
          <a:bodyPr wrap="none" anchor="ctr"/>
          <a:lstStyle/>
          <a:p>
            <a:pPr algn="ctr"/>
            <a:r>
              <a:rPr lang="en-US" b="1" dirty="0">
                <a:solidFill>
                  <a:srgbClr val="CC9900"/>
                </a:solidFill>
                <a:latin typeface="Arial" charset="0"/>
              </a:rPr>
              <a:t>Reg. CE</a:t>
            </a:r>
          </a:p>
          <a:p>
            <a:pPr algn="ctr"/>
            <a:r>
              <a:rPr lang="en-GB" b="1" dirty="0">
                <a:solidFill>
                  <a:srgbClr val="000066"/>
                </a:solidFill>
                <a:latin typeface="Arial" charset="0"/>
              </a:rPr>
              <a:t>2073/2005</a:t>
            </a:r>
          </a:p>
          <a:p>
            <a:pPr algn="ctr"/>
            <a:r>
              <a:rPr lang="en-GB" sz="1400" b="1" dirty="0">
                <a:solidFill>
                  <a:srgbClr val="000066"/>
                </a:solidFill>
                <a:latin typeface="Arial" charset="0"/>
              </a:rPr>
              <a:t>HG. 221/2009</a:t>
            </a:r>
          </a:p>
        </p:txBody>
      </p:sp>
      <p:sp>
        <p:nvSpPr>
          <p:cNvPr id="19" name="Rectangle 7"/>
          <p:cNvSpPr>
            <a:spLocks noChangeArrowheads="1"/>
          </p:cNvSpPr>
          <p:nvPr/>
        </p:nvSpPr>
        <p:spPr bwMode="auto">
          <a:xfrm>
            <a:off x="6400800" y="2186608"/>
            <a:ext cx="1219200" cy="1223963"/>
          </a:xfrm>
          <a:prstGeom prst="rect">
            <a:avLst/>
          </a:prstGeom>
          <a:solidFill>
            <a:srgbClr val="00FFFF"/>
          </a:solidFill>
          <a:ln w="9525">
            <a:solidFill>
              <a:schemeClr val="tx1"/>
            </a:solidFill>
            <a:miter lim="800000"/>
            <a:headEnd/>
            <a:tailEnd/>
          </a:ln>
        </p:spPr>
        <p:txBody>
          <a:bodyPr wrap="none" anchor="ctr"/>
          <a:lstStyle/>
          <a:p>
            <a:pPr algn="ctr"/>
            <a:endParaRPr lang="ro-RO" sz="3200" b="1">
              <a:solidFill>
                <a:srgbClr val="FFFF00"/>
              </a:solidFill>
              <a:latin typeface="Arial" charset="0"/>
            </a:endParaRPr>
          </a:p>
          <a:p>
            <a:pPr algn="ctr"/>
            <a:r>
              <a:rPr lang="nl-NL" b="1">
                <a:solidFill>
                  <a:srgbClr val="000066"/>
                </a:solidFill>
                <a:latin typeface="Arial" charset="0"/>
              </a:rPr>
              <a:t>ESB/EST</a:t>
            </a:r>
            <a:endParaRPr lang="nl-NL">
              <a:solidFill>
                <a:srgbClr val="000066"/>
              </a:solidFill>
              <a:latin typeface="Arial" charset="0"/>
            </a:endParaRPr>
          </a:p>
          <a:p>
            <a:pPr algn="ctr"/>
            <a:endParaRPr lang="nl-NL">
              <a:solidFill>
                <a:srgbClr val="000066"/>
              </a:solidFill>
              <a:latin typeface="Arial" charset="0"/>
            </a:endParaRPr>
          </a:p>
          <a:p>
            <a:pPr algn="ctr"/>
            <a:r>
              <a:rPr lang="nl-NL" b="1">
                <a:solidFill>
                  <a:srgbClr val="000066"/>
                </a:solidFill>
                <a:latin typeface="Arial" charset="0"/>
              </a:rPr>
              <a:t>Reziduuri</a:t>
            </a:r>
            <a:r>
              <a:rPr lang="nl-NL">
                <a:solidFill>
                  <a:schemeClr val="bg1"/>
                </a:solidFill>
                <a:latin typeface="Arial" charset="0"/>
              </a:rPr>
              <a:t> </a:t>
            </a:r>
          </a:p>
          <a:p>
            <a:pPr algn="ctr"/>
            <a:endParaRPr lang="en-GB" sz="1600" b="1">
              <a:solidFill>
                <a:schemeClr val="bg1"/>
              </a:solidFill>
              <a:latin typeface="Arial" charset="0"/>
            </a:endParaRPr>
          </a:p>
        </p:txBody>
      </p:sp>
      <p:sp>
        <p:nvSpPr>
          <p:cNvPr id="20" name="Line 16"/>
          <p:cNvSpPr>
            <a:spLocks noChangeShapeType="1"/>
          </p:cNvSpPr>
          <p:nvPr/>
        </p:nvSpPr>
        <p:spPr bwMode="auto">
          <a:xfrm>
            <a:off x="7010400" y="3482008"/>
            <a:ext cx="0" cy="381000"/>
          </a:xfrm>
          <a:prstGeom prst="line">
            <a:avLst/>
          </a:prstGeom>
          <a:noFill/>
          <a:ln w="76200">
            <a:solidFill>
              <a:schemeClr val="tx1"/>
            </a:solidFill>
            <a:round/>
            <a:headEnd/>
            <a:tailEnd type="triangle" w="med" len="med"/>
          </a:ln>
        </p:spPr>
        <p:txBody>
          <a:bodyPr/>
          <a:lstStyle/>
          <a:p>
            <a:endParaRPr lang="ru-RU"/>
          </a:p>
        </p:txBody>
      </p:sp>
      <p:sp>
        <p:nvSpPr>
          <p:cNvPr id="21" name="Rectangle 12"/>
          <p:cNvSpPr>
            <a:spLocks noChangeArrowheads="1"/>
          </p:cNvSpPr>
          <p:nvPr/>
        </p:nvSpPr>
        <p:spPr bwMode="auto">
          <a:xfrm>
            <a:off x="6477000" y="3863008"/>
            <a:ext cx="1371600" cy="1143000"/>
          </a:xfrm>
          <a:prstGeom prst="rect">
            <a:avLst/>
          </a:prstGeom>
          <a:solidFill>
            <a:srgbClr val="99CCFF"/>
          </a:solidFill>
          <a:ln w="9525">
            <a:solidFill>
              <a:schemeClr val="tx1"/>
            </a:solidFill>
            <a:miter lim="800000"/>
            <a:headEnd/>
            <a:tailEnd/>
          </a:ln>
        </p:spPr>
        <p:txBody>
          <a:bodyPr wrap="none" anchor="ctr"/>
          <a:lstStyle/>
          <a:p>
            <a:pPr algn="ctr"/>
            <a:endParaRPr lang="ro-RO" sz="1600" b="1" dirty="0">
              <a:solidFill>
                <a:srgbClr val="CC9900"/>
              </a:solidFill>
              <a:latin typeface="Arial" charset="0"/>
            </a:endParaRPr>
          </a:p>
          <a:p>
            <a:pPr algn="ctr"/>
            <a:r>
              <a:rPr lang="en-GB" sz="1600" b="1" dirty="0" err="1">
                <a:solidFill>
                  <a:srgbClr val="CC9900"/>
                </a:solidFill>
                <a:latin typeface="Arial" charset="0"/>
              </a:rPr>
              <a:t>Reg.CE</a:t>
            </a:r>
            <a:endParaRPr lang="en-GB" sz="1600" b="1" dirty="0">
              <a:solidFill>
                <a:srgbClr val="CC9900"/>
              </a:solidFill>
              <a:latin typeface="Arial" charset="0"/>
            </a:endParaRPr>
          </a:p>
          <a:p>
            <a:pPr algn="ctr"/>
            <a:r>
              <a:rPr lang="en-GB" sz="1600" b="1" dirty="0">
                <a:solidFill>
                  <a:srgbClr val="000066"/>
                </a:solidFill>
                <a:latin typeface="Arial" charset="0"/>
              </a:rPr>
              <a:t>999/01</a:t>
            </a:r>
            <a:endParaRPr lang="ro-RO" sz="1600" b="1" dirty="0">
              <a:solidFill>
                <a:srgbClr val="000066"/>
              </a:solidFill>
              <a:latin typeface="Arial" charset="0"/>
            </a:endParaRPr>
          </a:p>
          <a:p>
            <a:pPr algn="ctr"/>
            <a:r>
              <a:rPr lang="ro-RO" sz="1600" b="1" dirty="0">
                <a:solidFill>
                  <a:srgbClr val="000066"/>
                </a:solidFill>
                <a:latin typeface="Arial" charset="0"/>
              </a:rPr>
              <a:t>HG 1081/2008</a:t>
            </a:r>
            <a:endParaRPr lang="en-GB" sz="1600" b="1" dirty="0">
              <a:solidFill>
                <a:srgbClr val="000066"/>
              </a:solidFill>
              <a:latin typeface="Arial" charset="0"/>
            </a:endParaRPr>
          </a:p>
          <a:p>
            <a:pPr algn="ctr"/>
            <a:r>
              <a:rPr lang="en-GB" sz="1600" b="1" dirty="0">
                <a:solidFill>
                  <a:srgbClr val="CC9900"/>
                </a:solidFill>
                <a:latin typeface="Arial" charset="0"/>
              </a:rPr>
              <a:t>Dir</a:t>
            </a:r>
            <a:r>
              <a:rPr lang="en-GB" sz="1600" b="1" dirty="0">
                <a:solidFill>
                  <a:srgbClr val="FFFF00"/>
                </a:solidFill>
                <a:latin typeface="Arial" charset="0"/>
              </a:rPr>
              <a:t>.</a:t>
            </a:r>
            <a:r>
              <a:rPr lang="en-GB" sz="1600" b="1" dirty="0">
                <a:solidFill>
                  <a:srgbClr val="000066"/>
                </a:solidFill>
                <a:latin typeface="Arial" charset="0"/>
              </a:rPr>
              <a:t>96/23/CE</a:t>
            </a:r>
            <a:endParaRPr lang="ro-RO" sz="1600" b="1" dirty="0">
              <a:solidFill>
                <a:srgbClr val="000066"/>
              </a:solidFill>
              <a:latin typeface="Arial" charset="0"/>
            </a:endParaRPr>
          </a:p>
          <a:p>
            <a:pPr algn="ctr"/>
            <a:r>
              <a:rPr lang="ro-RO" sz="1600" b="1" dirty="0">
                <a:solidFill>
                  <a:srgbClr val="000066"/>
                </a:solidFill>
                <a:latin typeface="Arial" charset="0"/>
              </a:rPr>
              <a:t>HG</a:t>
            </a:r>
            <a:r>
              <a:rPr lang="en-US" sz="1600" b="1" dirty="0">
                <a:solidFill>
                  <a:srgbClr val="000066"/>
                </a:solidFill>
                <a:latin typeface="Arial" charset="0"/>
              </a:rPr>
              <a:t>.</a:t>
            </a:r>
            <a:r>
              <a:rPr lang="ro-RO" sz="1600" b="1" dirty="0">
                <a:solidFill>
                  <a:srgbClr val="000066"/>
                </a:solidFill>
                <a:latin typeface="Arial" charset="0"/>
              </a:rPr>
              <a:t> 298/2011</a:t>
            </a:r>
          </a:p>
          <a:p>
            <a:pPr algn="ctr"/>
            <a:endParaRPr lang="en-GB" b="1" dirty="0">
              <a:solidFill>
                <a:srgbClr val="000066"/>
              </a:solidFill>
              <a:latin typeface="Arial" charset="0"/>
            </a:endParaRPr>
          </a:p>
        </p:txBody>
      </p:sp>
      <p:sp>
        <p:nvSpPr>
          <p:cNvPr id="22" name="Rectangle 7"/>
          <p:cNvSpPr>
            <a:spLocks noChangeArrowheads="1"/>
          </p:cNvSpPr>
          <p:nvPr/>
        </p:nvSpPr>
        <p:spPr bwMode="auto">
          <a:xfrm>
            <a:off x="7772400" y="2186608"/>
            <a:ext cx="1219200" cy="1223963"/>
          </a:xfrm>
          <a:prstGeom prst="rect">
            <a:avLst/>
          </a:prstGeom>
          <a:solidFill>
            <a:srgbClr val="00FFFF"/>
          </a:solidFill>
          <a:ln w="9525">
            <a:solidFill>
              <a:schemeClr val="tx1"/>
            </a:solidFill>
            <a:miter lim="800000"/>
            <a:headEnd/>
            <a:tailEnd/>
          </a:ln>
        </p:spPr>
        <p:txBody>
          <a:bodyPr wrap="none" anchor="ctr"/>
          <a:lstStyle/>
          <a:p>
            <a:pPr algn="ctr"/>
            <a:endParaRPr lang="ro-RO" sz="3200" b="1" dirty="0">
              <a:solidFill>
                <a:srgbClr val="FFFF00"/>
              </a:solidFill>
              <a:latin typeface="Arial" charset="0"/>
            </a:endParaRPr>
          </a:p>
          <a:p>
            <a:pPr algn="ctr"/>
            <a:r>
              <a:rPr lang="nl-NL" sz="1600" b="1" dirty="0" smtClean="0">
                <a:solidFill>
                  <a:srgbClr val="000066"/>
                </a:solidFill>
                <a:latin typeface="Arial" charset="0"/>
              </a:rPr>
              <a:t>Conta</a:t>
            </a:r>
            <a:r>
              <a:rPr lang="ro-RO" sz="1600" b="1" dirty="0" smtClean="0">
                <a:solidFill>
                  <a:srgbClr val="000066"/>
                </a:solidFill>
                <a:latin typeface="Arial" charset="0"/>
              </a:rPr>
              <a:t>- </a:t>
            </a:r>
          </a:p>
          <a:p>
            <a:pPr algn="ctr"/>
            <a:r>
              <a:rPr lang="nl-NL" sz="1600" b="1" dirty="0" smtClean="0">
                <a:solidFill>
                  <a:srgbClr val="000066"/>
                </a:solidFill>
                <a:latin typeface="Arial" charset="0"/>
              </a:rPr>
              <a:t>minan</a:t>
            </a:r>
            <a:r>
              <a:rPr lang="ro-RO" sz="1600" b="1" dirty="0" smtClean="0">
                <a:solidFill>
                  <a:srgbClr val="000066"/>
                </a:solidFill>
                <a:latin typeface="Arial" charset="0"/>
              </a:rPr>
              <a:t>ți</a:t>
            </a:r>
            <a:endParaRPr lang="nl-NL" sz="1600" dirty="0">
              <a:solidFill>
                <a:srgbClr val="000066"/>
              </a:solidFill>
              <a:latin typeface="Arial" charset="0"/>
            </a:endParaRPr>
          </a:p>
          <a:p>
            <a:pPr algn="ctr"/>
            <a:endParaRPr lang="nl-NL" dirty="0">
              <a:solidFill>
                <a:srgbClr val="000066"/>
              </a:solidFill>
              <a:latin typeface="Arial" charset="0"/>
            </a:endParaRPr>
          </a:p>
          <a:p>
            <a:pPr algn="ctr"/>
            <a:r>
              <a:rPr lang="nl-NL" dirty="0" smtClean="0">
                <a:solidFill>
                  <a:schemeClr val="bg1"/>
                </a:solidFill>
                <a:latin typeface="Arial" charset="0"/>
              </a:rPr>
              <a:t> </a:t>
            </a:r>
            <a:endParaRPr lang="nl-NL" dirty="0">
              <a:solidFill>
                <a:schemeClr val="bg1"/>
              </a:solidFill>
              <a:latin typeface="Arial" charset="0"/>
            </a:endParaRPr>
          </a:p>
          <a:p>
            <a:pPr algn="ctr"/>
            <a:endParaRPr lang="en-GB" sz="1600" b="1" dirty="0">
              <a:solidFill>
                <a:schemeClr val="bg1"/>
              </a:solidFill>
              <a:latin typeface="Arial" charset="0"/>
            </a:endParaRPr>
          </a:p>
        </p:txBody>
      </p:sp>
      <p:sp>
        <p:nvSpPr>
          <p:cNvPr id="23" name="Line 16"/>
          <p:cNvSpPr>
            <a:spLocks noChangeShapeType="1"/>
          </p:cNvSpPr>
          <p:nvPr/>
        </p:nvSpPr>
        <p:spPr bwMode="auto">
          <a:xfrm>
            <a:off x="8458200" y="3405808"/>
            <a:ext cx="0" cy="381000"/>
          </a:xfrm>
          <a:prstGeom prst="line">
            <a:avLst/>
          </a:prstGeom>
          <a:noFill/>
          <a:ln w="76200">
            <a:solidFill>
              <a:schemeClr val="tx1"/>
            </a:solidFill>
            <a:round/>
            <a:headEnd/>
            <a:tailEnd type="triangle" w="med" len="med"/>
          </a:ln>
        </p:spPr>
        <p:txBody>
          <a:bodyPr/>
          <a:lstStyle/>
          <a:p>
            <a:endParaRPr lang="ru-RU"/>
          </a:p>
        </p:txBody>
      </p:sp>
      <p:sp>
        <p:nvSpPr>
          <p:cNvPr id="24" name="Rectangle 8"/>
          <p:cNvSpPr>
            <a:spLocks noChangeArrowheads="1"/>
          </p:cNvSpPr>
          <p:nvPr/>
        </p:nvSpPr>
        <p:spPr bwMode="auto">
          <a:xfrm>
            <a:off x="7924800" y="3863008"/>
            <a:ext cx="1219200" cy="1008063"/>
          </a:xfrm>
          <a:prstGeom prst="rect">
            <a:avLst/>
          </a:prstGeom>
          <a:solidFill>
            <a:srgbClr val="99CCFF"/>
          </a:solidFill>
          <a:ln w="9525">
            <a:solidFill>
              <a:schemeClr val="tx1"/>
            </a:solidFill>
            <a:miter lim="800000"/>
            <a:headEnd/>
            <a:tailEnd/>
          </a:ln>
        </p:spPr>
        <p:txBody>
          <a:bodyPr wrap="none" anchor="ctr"/>
          <a:lstStyle/>
          <a:p>
            <a:pPr algn="ctr"/>
            <a:r>
              <a:rPr lang="en-US" b="1" dirty="0">
                <a:solidFill>
                  <a:srgbClr val="CC9900"/>
                </a:solidFill>
                <a:latin typeface="Arial" charset="0"/>
              </a:rPr>
              <a:t>Reg. CE</a:t>
            </a:r>
          </a:p>
          <a:p>
            <a:pPr algn="ctr"/>
            <a:r>
              <a:rPr lang="ro-RO" b="1" dirty="0" smtClean="0">
                <a:solidFill>
                  <a:srgbClr val="000066"/>
                </a:solidFill>
                <a:latin typeface="Arial" charset="0"/>
              </a:rPr>
              <a:t>1881</a:t>
            </a:r>
            <a:endParaRPr lang="en-GB" b="1" dirty="0">
              <a:solidFill>
                <a:srgbClr val="000066"/>
              </a:solidFill>
              <a:latin typeface="Arial" charset="0"/>
            </a:endParaRPr>
          </a:p>
          <a:p>
            <a:pPr algn="ctr"/>
            <a:r>
              <a:rPr lang="en-GB" sz="1400" b="1" dirty="0">
                <a:solidFill>
                  <a:srgbClr val="000066"/>
                </a:solidFill>
                <a:latin typeface="Arial" charset="0"/>
              </a:rPr>
              <a:t>HG. </a:t>
            </a:r>
            <a:r>
              <a:rPr lang="ro-RO" sz="1400" b="1" dirty="0" smtClean="0">
                <a:solidFill>
                  <a:srgbClr val="000066"/>
                </a:solidFill>
                <a:latin typeface="Arial" charset="0"/>
              </a:rPr>
              <a:t>520</a:t>
            </a:r>
            <a:r>
              <a:rPr lang="en-GB" sz="1400" b="1" dirty="0" smtClean="0">
                <a:solidFill>
                  <a:srgbClr val="000066"/>
                </a:solidFill>
                <a:latin typeface="Arial" charset="0"/>
              </a:rPr>
              <a:t>/20</a:t>
            </a:r>
            <a:r>
              <a:rPr lang="ro-RO" sz="1400" b="1" dirty="0" smtClean="0">
                <a:solidFill>
                  <a:srgbClr val="000066"/>
                </a:solidFill>
                <a:latin typeface="Arial" charset="0"/>
              </a:rPr>
              <a:t>10</a:t>
            </a:r>
            <a:endParaRPr lang="en-GB" sz="1400" b="1" dirty="0">
              <a:solidFill>
                <a:srgbClr val="000066"/>
              </a:solidFill>
              <a:latin typeface="Arial" charset="0"/>
            </a:endParaRPr>
          </a:p>
        </p:txBody>
      </p:sp>
    </p:spTree>
    <p:extLst>
      <p:ext uri="{BB962C8B-B14F-4D97-AF65-F5344CB8AC3E}">
        <p14:creationId xmlns:p14="http://schemas.microsoft.com/office/powerpoint/2010/main" val="3699475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25" name="Rectangle 2"/>
          <p:cNvSpPr txBox="1">
            <a:spLocks noChangeArrowheads="1"/>
          </p:cNvSpPr>
          <p:nvPr/>
        </p:nvSpPr>
        <p:spPr>
          <a:xfrm>
            <a:off x="323528" y="720683"/>
            <a:ext cx="8229600" cy="1143000"/>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dirty="0" smtClean="0">
                <a:solidFill>
                  <a:schemeClr val="tx1"/>
                </a:solidFill>
              </a:rPr>
              <a:t>NOUL PACHET LEGISLATIV </a:t>
            </a:r>
            <a:endParaRPr lang="en-US" altLang="ro-RO" dirty="0">
              <a:solidFill>
                <a:schemeClr val="tx1"/>
              </a:solidFill>
            </a:endParaRPr>
          </a:p>
        </p:txBody>
      </p:sp>
      <p:sp>
        <p:nvSpPr>
          <p:cNvPr id="26" name="Rectangle 3"/>
          <p:cNvSpPr txBox="1">
            <a:spLocks noChangeArrowheads="1"/>
          </p:cNvSpPr>
          <p:nvPr/>
        </p:nvSpPr>
        <p:spPr>
          <a:xfrm>
            <a:off x="323528" y="1700808"/>
            <a:ext cx="8229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just">
              <a:lnSpc>
                <a:spcPct val="80000"/>
              </a:lnSpc>
            </a:pPr>
            <a:r>
              <a:rPr lang="ro-RO" altLang="ro-RO" sz="1800" dirty="0" smtClean="0">
                <a:solidFill>
                  <a:srgbClr val="FF0000"/>
                </a:solidFill>
              </a:rPr>
              <a:t>Regulamentul 178/2002 a pus bazele unor noi concepte în domeniul igienei alimentelor. </a:t>
            </a:r>
          </a:p>
          <a:p>
            <a:pPr algn="just">
              <a:lnSpc>
                <a:spcPct val="80000"/>
              </a:lnSpc>
            </a:pPr>
            <a:endParaRPr lang="ro-RO" altLang="ro-RO" sz="1800" dirty="0" smtClean="0">
              <a:solidFill>
                <a:srgbClr val="FF0000"/>
              </a:solidFill>
            </a:endParaRPr>
          </a:p>
          <a:p>
            <a:pPr algn="just">
              <a:lnSpc>
                <a:spcPct val="80000"/>
              </a:lnSpc>
            </a:pPr>
            <a:r>
              <a:rPr lang="ro-RO" altLang="ro-RO" sz="1800" dirty="0" smtClean="0">
                <a:solidFill>
                  <a:srgbClr val="FF0000"/>
                </a:solidFill>
              </a:rPr>
              <a:t>Cea mai mare modificare fată de actele normative anterioare  </a:t>
            </a:r>
            <a:r>
              <a:rPr lang="ro-RO" altLang="ro-RO" sz="1800" b="1" dirty="0" smtClean="0">
                <a:solidFill>
                  <a:srgbClr val="FF0000"/>
                </a:solidFill>
              </a:rPr>
              <a:t>o reprezintă responsabilizarea producătorilor de alimente privind siguranța alimentelor.</a:t>
            </a:r>
          </a:p>
          <a:p>
            <a:pPr marL="109728" indent="0" algn="just">
              <a:lnSpc>
                <a:spcPct val="80000"/>
              </a:lnSpc>
              <a:buFont typeface="Symbol" pitchFamily="18" charset="2"/>
              <a:buNone/>
            </a:pPr>
            <a:endParaRPr lang="ro-RO" altLang="ro-RO" sz="1800" dirty="0" smtClean="0">
              <a:solidFill>
                <a:srgbClr val="FF0000"/>
              </a:solidFill>
            </a:endParaRPr>
          </a:p>
          <a:p>
            <a:pPr algn="just">
              <a:lnSpc>
                <a:spcPct val="80000"/>
              </a:lnSpc>
            </a:pPr>
            <a:r>
              <a:rPr lang="ro-RO" altLang="ro-RO" sz="1800" dirty="0" smtClean="0">
                <a:solidFill>
                  <a:srgbClr val="FF0000"/>
                </a:solidFill>
              </a:rPr>
              <a:t>De asemenea prin acest Regulament au fost introduse anumite principii privind </a:t>
            </a:r>
            <a:r>
              <a:rPr lang="ro-RO" altLang="ro-RO" sz="1800" dirty="0" err="1" smtClean="0">
                <a:solidFill>
                  <a:srgbClr val="FF0000"/>
                </a:solidFill>
              </a:rPr>
              <a:t>siguranţa</a:t>
            </a:r>
            <a:r>
              <a:rPr lang="ro-RO" altLang="ro-RO" sz="1800" dirty="0" smtClean="0">
                <a:solidFill>
                  <a:srgbClr val="FF0000"/>
                </a:solidFill>
              </a:rPr>
              <a:t> alimentelor, respectiv :</a:t>
            </a:r>
          </a:p>
          <a:p>
            <a:pPr algn="just">
              <a:lnSpc>
                <a:spcPct val="80000"/>
              </a:lnSpc>
              <a:buFont typeface="Wingdings" panose="05000000000000000000" pitchFamily="2" charset="2"/>
              <a:buNone/>
            </a:pPr>
            <a:r>
              <a:rPr lang="ro-RO" altLang="ro-RO" sz="1800" dirty="0" smtClean="0">
                <a:solidFill>
                  <a:srgbClr val="FF0000"/>
                </a:solidFill>
              </a:rPr>
              <a:t>	</a:t>
            </a:r>
          </a:p>
          <a:p>
            <a:pPr algn="just">
              <a:lnSpc>
                <a:spcPct val="80000"/>
              </a:lnSpc>
              <a:buFont typeface="Wingdings" panose="05000000000000000000" pitchFamily="2" charset="2"/>
              <a:buNone/>
            </a:pPr>
            <a:r>
              <a:rPr lang="ro-RO" altLang="ro-RO" sz="1800" dirty="0" smtClean="0"/>
              <a:t>	- </a:t>
            </a:r>
            <a:r>
              <a:rPr lang="ro-RO" altLang="ro-RO" sz="1800" b="1" dirty="0" smtClean="0"/>
              <a:t>principiul analizei </a:t>
            </a:r>
            <a:r>
              <a:rPr lang="ro-RO" altLang="ro-RO" sz="1800" b="1" dirty="0" smtClean="0"/>
              <a:t>riscului</a:t>
            </a:r>
          </a:p>
          <a:p>
            <a:pPr algn="just">
              <a:lnSpc>
                <a:spcPct val="80000"/>
              </a:lnSpc>
              <a:buFont typeface="Wingdings" panose="05000000000000000000" pitchFamily="2" charset="2"/>
              <a:buNone/>
            </a:pPr>
            <a:r>
              <a:rPr lang="ro-RO" altLang="ro-RO" sz="1800" dirty="0" smtClean="0"/>
              <a:t> </a:t>
            </a:r>
            <a:r>
              <a:rPr lang="ro-RO" altLang="ro-RO" sz="1800" dirty="0" smtClean="0"/>
              <a:t>	</a:t>
            </a:r>
          </a:p>
          <a:p>
            <a:pPr algn="just">
              <a:lnSpc>
                <a:spcPct val="80000"/>
              </a:lnSpc>
              <a:buFont typeface="Wingdings" panose="05000000000000000000" pitchFamily="2" charset="2"/>
              <a:buNone/>
            </a:pPr>
            <a:r>
              <a:rPr lang="ro-RO" altLang="ro-RO" sz="1800" dirty="0" smtClean="0"/>
              <a:t>	- </a:t>
            </a:r>
            <a:r>
              <a:rPr lang="ro-RO" altLang="ro-RO" sz="1800" b="1" dirty="0" smtClean="0"/>
              <a:t>principiul </a:t>
            </a:r>
            <a:r>
              <a:rPr lang="ro-RO" altLang="ro-RO" sz="1800" b="1" dirty="0" err="1" smtClean="0"/>
              <a:t>precauţiunii</a:t>
            </a:r>
            <a:r>
              <a:rPr lang="ro-RO" altLang="ro-RO" sz="1800" dirty="0" smtClean="0"/>
              <a:t> </a:t>
            </a:r>
            <a:endParaRPr lang="ro-RO" altLang="ro-RO" sz="1800" dirty="0" smtClean="0"/>
          </a:p>
          <a:p>
            <a:pPr algn="just">
              <a:lnSpc>
                <a:spcPct val="80000"/>
              </a:lnSpc>
              <a:buFont typeface="Wingdings" panose="05000000000000000000" pitchFamily="2" charset="2"/>
              <a:buNone/>
            </a:pPr>
            <a:r>
              <a:rPr lang="ro-RO" altLang="ro-RO" sz="1800" dirty="0" smtClean="0"/>
              <a:t>	</a:t>
            </a:r>
          </a:p>
          <a:p>
            <a:pPr algn="just">
              <a:lnSpc>
                <a:spcPct val="80000"/>
              </a:lnSpc>
              <a:buFont typeface="Wingdings" panose="05000000000000000000" pitchFamily="2" charset="2"/>
              <a:buNone/>
            </a:pPr>
            <a:r>
              <a:rPr lang="ro-RO" altLang="ro-RO" sz="1800" dirty="0" smtClean="0"/>
              <a:t>	</a:t>
            </a:r>
            <a:r>
              <a:rPr lang="it-IT" altLang="ro-RO" sz="1800" dirty="0" smtClean="0"/>
              <a:t>- </a:t>
            </a:r>
            <a:r>
              <a:rPr lang="it-IT" altLang="ro-RO" sz="1800" b="1" dirty="0" smtClean="0"/>
              <a:t>principiul </a:t>
            </a:r>
            <a:r>
              <a:rPr lang="it-IT" altLang="ro-RO" sz="1800" b="1" dirty="0" smtClean="0"/>
              <a:t>transparenţei</a:t>
            </a:r>
            <a:endParaRPr lang="it-IT" altLang="ro-RO" sz="1800" dirty="0" smtClean="0"/>
          </a:p>
          <a:p>
            <a:pPr algn="just">
              <a:lnSpc>
                <a:spcPct val="80000"/>
              </a:lnSpc>
              <a:buFont typeface="Wingdings" panose="05000000000000000000" pitchFamily="2" charset="2"/>
              <a:buNone/>
            </a:pPr>
            <a:r>
              <a:rPr lang="ro-RO" altLang="ro-RO" sz="1800" dirty="0" smtClean="0"/>
              <a:t>	</a:t>
            </a:r>
          </a:p>
          <a:p>
            <a:pPr algn="just">
              <a:lnSpc>
                <a:spcPct val="80000"/>
              </a:lnSpc>
              <a:buFont typeface="Wingdings" panose="05000000000000000000" pitchFamily="2" charset="2"/>
              <a:buNone/>
            </a:pPr>
            <a:r>
              <a:rPr lang="ro-RO" altLang="ro-RO" sz="1800" dirty="0" smtClean="0"/>
              <a:t>	</a:t>
            </a:r>
            <a:r>
              <a:rPr lang="it-IT" altLang="ro-RO" sz="1800" dirty="0" smtClean="0"/>
              <a:t>- </a:t>
            </a:r>
            <a:r>
              <a:rPr lang="it-IT" altLang="ro-RO" sz="1800" b="1" dirty="0" smtClean="0"/>
              <a:t>asigurarea trasabilităţii produselor</a:t>
            </a:r>
            <a:r>
              <a:rPr lang="it-IT" altLang="ro-RO" sz="1800" dirty="0" smtClean="0"/>
              <a:t> </a:t>
            </a:r>
            <a:endParaRPr lang="en-US" altLang="ro-RO" sz="1800" dirty="0"/>
          </a:p>
        </p:txBody>
      </p:sp>
    </p:spTree>
    <p:extLst>
      <p:ext uri="{BB962C8B-B14F-4D97-AF65-F5344CB8AC3E}">
        <p14:creationId xmlns:p14="http://schemas.microsoft.com/office/powerpoint/2010/main" val="3917653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b="1" dirty="0" smtClean="0">
                <a:solidFill>
                  <a:schemeClr val="tx1"/>
                </a:solidFill>
              </a:rPr>
              <a:t>Principiul </a:t>
            </a:r>
            <a:r>
              <a:rPr lang="ro-RO" altLang="ro-RO" sz="4000" b="1" dirty="0">
                <a:solidFill>
                  <a:schemeClr val="tx1"/>
                </a:solidFill>
              </a:rPr>
              <a:t>analizei riscului</a:t>
            </a:r>
            <a:endParaRPr lang="ru-RU" sz="4000" dirty="0">
              <a:solidFill>
                <a:schemeClr val="tx1"/>
              </a:solidFill>
            </a:endParaRPr>
          </a:p>
        </p:txBody>
      </p:sp>
      <p:sp>
        <p:nvSpPr>
          <p:cNvPr id="5" name="Rectangle 2"/>
          <p:cNvSpPr txBox="1">
            <a:spLocks noChangeArrowheads="1"/>
          </p:cNvSpPr>
          <p:nvPr/>
        </p:nvSpPr>
        <p:spPr>
          <a:xfrm>
            <a:off x="468313" y="476250"/>
            <a:ext cx="8218487" cy="1223963"/>
          </a:xfrm>
          <a:prstGeom prst="rect">
            <a:avLst/>
          </a:prstGeom>
        </p:spPr>
        <p:txBody>
          <a:bodyPr vert="horz" lIns="91440" tIns="45720" rIns="91440" bIns="45720" rtlCol="0" anchor="ctr" anchorCtr="1">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endParaRPr lang="en-US" altLang="ro-RO" sz="3600" dirty="0" smtClean="0">
              <a:solidFill>
                <a:schemeClr val="folHlink"/>
              </a:solidFill>
              <a:effectLst>
                <a:outerShdw blurRad="38100" dist="38100" dir="2700000" algn="tl">
                  <a:srgbClr val="C0C0C0"/>
                </a:outerShdw>
              </a:effectLst>
            </a:endParaRPr>
          </a:p>
        </p:txBody>
      </p:sp>
      <p:sp>
        <p:nvSpPr>
          <p:cNvPr id="6" name="Rectangle 3"/>
          <p:cNvSpPr txBox="1">
            <a:spLocks noChangeArrowheads="1"/>
          </p:cNvSpPr>
          <p:nvPr/>
        </p:nvSpPr>
        <p:spPr>
          <a:xfrm>
            <a:off x="457200" y="1628800"/>
            <a:ext cx="8229600" cy="4268163"/>
          </a:xfrm>
          <a:prstGeom prst="rect">
            <a:avLst/>
          </a:prstGeom>
        </p:spPr>
        <p:txBody>
          <a:bodyPr vert="horz" lIns="91440" tIns="45720" rIns="91440" bIns="45720" rtlCol="0">
            <a:normAutofit fontScale="77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Tx/>
              <a:buChar char="-"/>
              <a:defRPr/>
            </a:pPr>
            <a:r>
              <a:rPr lang="ro-RO" altLang="ro-RO" dirty="0" smtClean="0">
                <a:effectLst>
                  <a:outerShdw blurRad="38100" dist="38100" dir="2700000" algn="tl">
                    <a:srgbClr val="C0C0C0"/>
                  </a:outerShdw>
                </a:effectLst>
              </a:rPr>
              <a:t>Evaluarea riscului (art. 3, pct. 11</a:t>
            </a:r>
            <a:r>
              <a:rPr lang="ro-RO" altLang="ro-RO" dirty="0" smtClean="0">
                <a:effectLst>
                  <a:outerShdw blurRad="38100" dist="38100" dir="2700000" algn="tl">
                    <a:srgbClr val="C0C0C0"/>
                  </a:outerShdw>
                </a:effectLst>
              </a:rPr>
              <a:t>) </a:t>
            </a:r>
            <a:r>
              <a:rPr lang="ro-RO" altLang="ro-RO" dirty="0" smtClean="0">
                <a:solidFill>
                  <a:srgbClr val="FF0000"/>
                </a:solidFill>
                <a:effectLst>
                  <a:outerShdw blurRad="38100" dist="38100" dir="2700000" algn="tl">
                    <a:srgbClr val="C0C0C0"/>
                  </a:outerShdw>
                </a:effectLst>
              </a:rPr>
              <a:t>- </a:t>
            </a:r>
            <a:r>
              <a:rPr lang="ro-RO" altLang="ro-RO" dirty="0" smtClean="0">
                <a:solidFill>
                  <a:srgbClr val="FF0000"/>
                </a:solidFill>
              </a:rPr>
              <a:t>înseamnă </a:t>
            </a:r>
            <a:r>
              <a:rPr lang="ro-RO" altLang="ro-RO" dirty="0">
                <a:solidFill>
                  <a:srgbClr val="FF0000"/>
                </a:solidFill>
              </a:rPr>
              <a:t>un proces cu baze științifice, constând din patru etape: identificarea pericolului, caracterizarea pericolului, evaluarea expunerii și caracterizarea riscului;</a:t>
            </a:r>
          </a:p>
          <a:p>
            <a:pPr>
              <a:buFontTx/>
              <a:buChar char="-"/>
              <a:defRPr/>
            </a:pPr>
            <a:endParaRPr lang="ro-RO" altLang="ro-RO" dirty="0" smtClean="0">
              <a:effectLst>
                <a:outerShdw blurRad="38100" dist="38100" dir="2700000" algn="tl">
                  <a:srgbClr val="C0C0C0"/>
                </a:outerShdw>
              </a:effectLst>
            </a:endParaRPr>
          </a:p>
          <a:p>
            <a:pPr>
              <a:buFontTx/>
              <a:buChar char="-"/>
              <a:defRPr/>
            </a:pPr>
            <a:r>
              <a:rPr lang="ro-RO" altLang="ro-RO" dirty="0" smtClean="0">
                <a:effectLst>
                  <a:outerShdw blurRad="38100" dist="38100" dir="2700000" algn="tl">
                    <a:srgbClr val="C0C0C0"/>
                  </a:outerShdw>
                </a:effectLst>
              </a:rPr>
              <a:t>Gestiunea </a:t>
            </a:r>
            <a:r>
              <a:rPr lang="ro-RO" altLang="ro-RO" dirty="0" smtClean="0">
                <a:effectLst>
                  <a:outerShdw blurRad="38100" dist="38100" dir="2700000" algn="tl">
                    <a:srgbClr val="C0C0C0"/>
                  </a:outerShdw>
                </a:effectLst>
              </a:rPr>
              <a:t>riscului (art. 3, pct. 12</a:t>
            </a:r>
            <a:r>
              <a:rPr lang="ro-RO" altLang="ro-RO" dirty="0" smtClean="0">
                <a:effectLst>
                  <a:outerShdw blurRad="38100" dist="38100" dir="2700000" algn="tl">
                    <a:srgbClr val="C0C0C0"/>
                  </a:outerShdw>
                </a:effectLst>
              </a:rPr>
              <a:t>)  </a:t>
            </a:r>
            <a:r>
              <a:rPr lang="ro-RO" altLang="ro-RO" dirty="0" smtClean="0">
                <a:solidFill>
                  <a:srgbClr val="FF0000"/>
                </a:solidFill>
                <a:effectLst>
                  <a:outerShdw blurRad="38100" dist="38100" dir="2700000" algn="tl">
                    <a:srgbClr val="C0C0C0"/>
                  </a:outerShdw>
                </a:effectLst>
              </a:rPr>
              <a:t>- </a:t>
            </a:r>
            <a:r>
              <a:rPr lang="ro-RO" altLang="ro-RO" dirty="0" smtClean="0">
                <a:solidFill>
                  <a:srgbClr val="FF0000"/>
                </a:solidFill>
              </a:rPr>
              <a:t>înseamnă </a:t>
            </a:r>
            <a:r>
              <a:rPr lang="ro-RO" altLang="ro-RO" dirty="0">
                <a:solidFill>
                  <a:srgbClr val="FF0000"/>
                </a:solidFill>
              </a:rPr>
              <a:t>procesul, diferit de evaluarea riscului, de apreciere a politicilor alternative prin consultarea părților interesate, luând în considerare evaluarea riscului și alți factori legitimi și, dacă este necesar, selectând opțiunile de prevenire și control adecvate;</a:t>
            </a:r>
            <a:endParaRPr lang="ro-RO" altLang="ro-RO" dirty="0" smtClean="0">
              <a:solidFill>
                <a:srgbClr val="FF0000"/>
              </a:solidFill>
              <a:effectLst>
                <a:outerShdw blurRad="38100" dist="38100" dir="2700000" algn="tl">
                  <a:srgbClr val="C0C0C0"/>
                </a:outerShdw>
              </a:effectLst>
            </a:endParaRPr>
          </a:p>
          <a:p>
            <a:pPr>
              <a:buFontTx/>
              <a:buChar char="-"/>
              <a:defRPr/>
            </a:pPr>
            <a:endParaRPr lang="ro-RO" altLang="ro-RO" dirty="0">
              <a:effectLst>
                <a:outerShdw blurRad="38100" dist="38100" dir="2700000" algn="tl">
                  <a:srgbClr val="C0C0C0"/>
                </a:outerShdw>
              </a:effectLst>
            </a:endParaRPr>
          </a:p>
          <a:p>
            <a:pPr>
              <a:buNone/>
              <a:defRPr/>
            </a:pPr>
            <a:r>
              <a:rPr lang="ro-RO" altLang="ro-RO" dirty="0" smtClean="0">
                <a:effectLst>
                  <a:outerShdw blurRad="38100" dist="38100" dir="2700000" algn="tl">
                    <a:srgbClr val="C0C0C0"/>
                  </a:outerShdw>
                </a:effectLst>
              </a:rPr>
              <a:t>- </a:t>
            </a:r>
            <a:r>
              <a:rPr lang="ro-RO" altLang="ro-RO" dirty="0" smtClean="0">
                <a:effectLst>
                  <a:outerShdw blurRad="38100" dist="38100" dir="2700000" algn="tl">
                    <a:srgbClr val="C0C0C0"/>
                  </a:outerShdw>
                </a:effectLst>
              </a:rPr>
              <a:t>Comunicarea riscului (art. 3, pct. 13</a:t>
            </a:r>
            <a:r>
              <a:rPr lang="en-US" altLang="ro-RO" dirty="0" smtClean="0">
                <a:effectLst>
                  <a:outerShdw blurRad="38100" dist="38100" dir="2700000" algn="tl">
                    <a:srgbClr val="C0C0C0"/>
                  </a:outerShdw>
                </a:effectLst>
              </a:rPr>
              <a:t>)</a:t>
            </a:r>
            <a:r>
              <a:rPr lang="ro-RO" altLang="ro-RO" dirty="0" smtClean="0">
                <a:effectLst>
                  <a:outerShdw blurRad="38100" dist="38100" dir="2700000" algn="tl">
                    <a:srgbClr val="C0C0C0"/>
                  </a:outerShdw>
                </a:effectLst>
              </a:rPr>
              <a:t> - </a:t>
            </a:r>
            <a:r>
              <a:rPr lang="ro-RO" altLang="ro-RO" dirty="0">
                <a:solidFill>
                  <a:srgbClr val="FF0000"/>
                </a:solidFill>
              </a:rPr>
              <a:t>înseamnă schimbul interactiv de informații și opinii, pe întreaga durată a procesului de analiză a riscului, cu privire la pericole și riscuri, factori legați de risc și perceperea riscului, între evaluatorii riscurilor, cei care gestionează riscurile, întreprinderile ce operează în sectorul nutriției animalelor și cele cu profil alimentar, comunitatea academică și alte părți interesate, inclusiv explicarea constatărilor evaluărilor de risc și baza deciziilor de gestiune a riscurilor;</a:t>
            </a:r>
          </a:p>
          <a:p>
            <a:pPr>
              <a:buFontTx/>
              <a:buNone/>
              <a:defRPr/>
            </a:pPr>
            <a:endParaRPr lang="en-US" altLang="ro-RO" dirty="0" smtClean="0">
              <a:effectLst>
                <a:outerShdw blurRad="38100" dist="38100" dir="2700000" algn="tl">
                  <a:srgbClr val="C0C0C0"/>
                </a:outerShdw>
              </a:effectLst>
            </a:endParaRPr>
          </a:p>
        </p:txBody>
      </p:sp>
    </p:spTree>
    <p:extLst>
      <p:ext uri="{BB962C8B-B14F-4D97-AF65-F5344CB8AC3E}">
        <p14:creationId xmlns:p14="http://schemas.microsoft.com/office/powerpoint/2010/main" val="15579779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ro-RO" altLang="ro-RO" sz="4000" b="1" dirty="0" smtClean="0">
                <a:solidFill>
                  <a:schemeClr val="tx1"/>
                </a:solidFill>
              </a:rPr>
              <a:t>Principiul </a:t>
            </a:r>
            <a:r>
              <a:rPr lang="ro-RO" altLang="ro-RO" sz="4000" b="1" dirty="0">
                <a:solidFill>
                  <a:schemeClr val="tx1"/>
                </a:solidFill>
              </a:rPr>
              <a:t>analizei riscului</a:t>
            </a:r>
            <a:endParaRPr lang="ru-RU" sz="4000" dirty="0">
              <a:solidFill>
                <a:schemeClr val="tx1"/>
              </a:solidFill>
            </a:endParaRPr>
          </a:p>
        </p:txBody>
      </p:sp>
      <p:sp>
        <p:nvSpPr>
          <p:cNvPr id="5" name="Rectangle 2"/>
          <p:cNvSpPr txBox="1">
            <a:spLocks noChangeArrowheads="1"/>
          </p:cNvSpPr>
          <p:nvPr/>
        </p:nvSpPr>
        <p:spPr>
          <a:xfrm>
            <a:off x="468313" y="476250"/>
            <a:ext cx="8218487" cy="1223963"/>
          </a:xfrm>
          <a:prstGeom prst="rect">
            <a:avLst/>
          </a:prstGeom>
        </p:spPr>
        <p:txBody>
          <a:bodyPr vert="horz" lIns="91440" tIns="45720" rIns="91440" bIns="45720" rtlCol="0" anchor="ctr" anchorCtr="1">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endParaRPr lang="en-US" altLang="ro-RO" sz="3600" dirty="0" smtClean="0">
              <a:solidFill>
                <a:schemeClr val="folHlink"/>
              </a:solidFill>
              <a:effectLst>
                <a:outerShdw blurRad="38100" dist="38100" dir="2700000" algn="tl">
                  <a:srgbClr val="C0C0C0"/>
                </a:outerShdw>
              </a:effectLst>
            </a:endParaRPr>
          </a:p>
        </p:txBody>
      </p:sp>
      <p:sp>
        <p:nvSpPr>
          <p:cNvPr id="6" name="Rectangle 3"/>
          <p:cNvSpPr txBox="1">
            <a:spLocks noChangeArrowheads="1"/>
          </p:cNvSpPr>
          <p:nvPr/>
        </p:nvSpPr>
        <p:spPr>
          <a:xfrm>
            <a:off x="457200" y="1628800"/>
            <a:ext cx="8229600" cy="4268163"/>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Tx/>
              <a:buNone/>
              <a:defRPr/>
            </a:pPr>
            <a:endParaRPr lang="en-US" altLang="ro-RO" dirty="0" smtClean="0">
              <a:effectLst>
                <a:outerShdw blurRad="38100" dist="38100" dir="2700000" algn="tl">
                  <a:srgbClr val="C0C0C0"/>
                </a:outerShdw>
              </a:effectLst>
            </a:endParaRPr>
          </a:p>
        </p:txBody>
      </p:sp>
      <p:sp>
        <p:nvSpPr>
          <p:cNvPr id="7" name="Dreptunghi 6"/>
          <p:cNvSpPr/>
          <p:nvPr/>
        </p:nvSpPr>
        <p:spPr>
          <a:xfrm>
            <a:off x="467544" y="1965608"/>
            <a:ext cx="8241108" cy="2831544"/>
          </a:xfrm>
          <a:prstGeom prst="rect">
            <a:avLst/>
          </a:prstGeom>
        </p:spPr>
        <p:txBody>
          <a:bodyPr wrap="square">
            <a:spAutoFit/>
          </a:bodyPr>
          <a:lstStyle/>
          <a:p>
            <a:pPr>
              <a:buFont typeface="Wingdings" panose="05000000000000000000" pitchFamily="2" charset="2"/>
              <a:buChar char="Ø"/>
            </a:pPr>
            <a:r>
              <a:rPr lang="ro-RO" altLang="ro-RO" sz="1600" b="1" dirty="0"/>
              <a:t>Articolul 3 al </a:t>
            </a:r>
            <a:r>
              <a:rPr lang="en-US" altLang="ro-RO" sz="1600" b="1" dirty="0"/>
              <a:t>REGULAMENTUL</a:t>
            </a:r>
            <a:r>
              <a:rPr lang="ro-RO" altLang="ro-RO" sz="1600" b="1" dirty="0"/>
              <a:t>UI</a:t>
            </a:r>
            <a:r>
              <a:rPr lang="en-US" altLang="ro-RO" sz="1600" b="1" dirty="0"/>
              <a:t> (CE) NR. 178/2002 </a:t>
            </a:r>
            <a:endParaRPr lang="ro-RO" altLang="ro-RO" sz="1600" b="1" dirty="0"/>
          </a:p>
          <a:p>
            <a:pPr>
              <a:buFont typeface="Wingdings" panose="05000000000000000000" pitchFamily="2" charset="2"/>
              <a:buNone/>
            </a:pPr>
            <a:r>
              <a:rPr lang="ro-RO" altLang="ro-RO" dirty="0"/>
              <a:t>    </a:t>
            </a:r>
          </a:p>
          <a:p>
            <a:pPr algn="just">
              <a:buFont typeface="Wingdings" panose="05000000000000000000" pitchFamily="2" charset="2"/>
              <a:buNone/>
            </a:pPr>
            <a:r>
              <a:rPr lang="ro-RO" altLang="ro-RO" dirty="0"/>
              <a:t>       „risc” înseamnă o </a:t>
            </a:r>
            <a:r>
              <a:rPr lang="ro-RO" altLang="ro-RO" dirty="0" err="1"/>
              <a:t>funcţie</a:t>
            </a:r>
            <a:r>
              <a:rPr lang="ro-RO" altLang="ro-RO" dirty="0"/>
              <a:t> a </a:t>
            </a:r>
            <a:r>
              <a:rPr lang="ro-RO" altLang="ro-RO" dirty="0" err="1"/>
              <a:t>probabilităţii</a:t>
            </a:r>
            <a:r>
              <a:rPr lang="ro-RO" altLang="ro-RO" dirty="0"/>
              <a:t> unui efect negativ asupra</a:t>
            </a:r>
          </a:p>
          <a:p>
            <a:pPr algn="just"/>
            <a:r>
              <a:rPr lang="ro-RO" altLang="ro-RO" dirty="0" err="1"/>
              <a:t>sănătăţii</a:t>
            </a:r>
            <a:r>
              <a:rPr lang="ro-RO" altLang="ro-RO" dirty="0"/>
              <a:t> </a:t>
            </a:r>
            <a:r>
              <a:rPr lang="ro-RO" altLang="ro-RO" dirty="0" err="1"/>
              <a:t>şi</a:t>
            </a:r>
            <a:r>
              <a:rPr lang="ro-RO" altLang="ro-RO" dirty="0"/>
              <a:t> gravitatea acelui efect, determinat de un pericol </a:t>
            </a:r>
            <a:r>
              <a:rPr lang="ro-RO" altLang="ro-RO" dirty="0" err="1"/>
              <a:t>şi</a:t>
            </a:r>
            <a:r>
              <a:rPr lang="ro-RO" altLang="ro-RO" dirty="0"/>
              <a:t>, dacă este necesar, selectând </a:t>
            </a:r>
            <a:r>
              <a:rPr lang="ro-RO" altLang="ro-RO" dirty="0" err="1"/>
              <a:t>opţiunile</a:t>
            </a:r>
            <a:r>
              <a:rPr lang="ro-RO" altLang="ro-RO" dirty="0"/>
              <a:t> de prevenire </a:t>
            </a:r>
            <a:r>
              <a:rPr lang="ro-RO" altLang="ro-RO" dirty="0" err="1"/>
              <a:t>şi</a:t>
            </a:r>
            <a:r>
              <a:rPr lang="ro-RO" altLang="ro-RO" dirty="0"/>
              <a:t> control adecvate;</a:t>
            </a:r>
          </a:p>
          <a:p>
            <a:pPr algn="just"/>
            <a:endParaRPr lang="ro-RO" altLang="ro-RO" dirty="0"/>
          </a:p>
          <a:p>
            <a:pPr algn="just"/>
            <a:endParaRPr lang="ro-RO" altLang="ro-RO" dirty="0"/>
          </a:p>
          <a:p>
            <a:pPr algn="just"/>
            <a:r>
              <a:rPr lang="ro-RO" altLang="ro-RO" dirty="0"/>
              <a:t>      „pericol” înseamnă un agent biologic, chimic sau fizic aflat în produse alimentare sau hrana pentru animale sau o stare a acestora, având </a:t>
            </a:r>
            <a:r>
              <a:rPr lang="ro-RO" altLang="ro-RO" dirty="0" err="1"/>
              <a:t>potenţialul</a:t>
            </a:r>
            <a:r>
              <a:rPr lang="ro-RO" altLang="ro-RO" dirty="0"/>
              <a:t> de a cauza un efect negativ asupra </a:t>
            </a:r>
            <a:r>
              <a:rPr lang="ro-RO" altLang="ro-RO" dirty="0" err="1"/>
              <a:t>sănătăţii</a:t>
            </a:r>
            <a:r>
              <a:rPr lang="ro-RO" altLang="ro-RO" dirty="0"/>
              <a:t>;</a:t>
            </a:r>
            <a:endParaRPr lang="ro-RO" altLang="ro-RO" sz="1600" b="1" dirty="0"/>
          </a:p>
        </p:txBody>
      </p:sp>
    </p:spTree>
    <p:extLst>
      <p:ext uri="{BB962C8B-B14F-4D97-AF65-F5344CB8AC3E}">
        <p14:creationId xmlns:p14="http://schemas.microsoft.com/office/powerpoint/2010/main" val="3868995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Dreptunghi 4"/>
          <p:cNvSpPr/>
          <p:nvPr/>
        </p:nvSpPr>
        <p:spPr>
          <a:xfrm>
            <a:off x="539552" y="1772816"/>
            <a:ext cx="8223448" cy="646331"/>
          </a:xfrm>
          <a:prstGeom prst="rect">
            <a:avLst/>
          </a:prstGeom>
        </p:spPr>
        <p:txBody>
          <a:bodyPr wrap="square">
            <a:spAutoFit/>
          </a:bodyPr>
          <a:lstStyle/>
          <a:p>
            <a:pPr>
              <a:defRPr/>
            </a:pPr>
            <a:r>
              <a:rPr lang="en-US" altLang="ro-RO" dirty="0" err="1" smtClean="0">
                <a:effectLst>
                  <a:outerShdw blurRad="38100" dist="38100" dir="2700000" algn="tl">
                    <a:srgbClr val="C0C0C0"/>
                  </a:outerShdw>
                </a:effectLst>
              </a:rPr>
              <a:t>Posibilitatea</a:t>
            </a:r>
            <a:r>
              <a:rPr lang="en-US" altLang="ro-RO" dirty="0" smtClean="0">
                <a:effectLst>
                  <a:outerShdw blurRad="38100" dist="38100" dir="2700000" algn="tl">
                    <a:srgbClr val="C0C0C0"/>
                  </a:outerShdw>
                </a:effectLst>
              </a:rPr>
              <a:t> </a:t>
            </a:r>
            <a:r>
              <a:rPr lang="en-US" altLang="ro-RO" dirty="0">
                <a:effectLst>
                  <a:outerShdw blurRad="38100" dist="38100" dir="2700000" algn="tl">
                    <a:srgbClr val="C0C0C0"/>
                  </a:outerShdw>
                </a:effectLst>
              </a:rPr>
              <a:t>de a </a:t>
            </a:r>
            <a:r>
              <a:rPr lang="en-US" altLang="ro-RO" dirty="0" err="1">
                <a:effectLst>
                  <a:outerShdw blurRad="38100" dist="38100" dir="2700000" algn="tl">
                    <a:srgbClr val="C0C0C0"/>
                  </a:outerShdw>
                </a:effectLst>
              </a:rPr>
              <a:t>dispune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masuri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suplimentare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atunci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cand</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situatia</a:t>
            </a:r>
            <a:r>
              <a:rPr lang="en-US" altLang="ro-RO" dirty="0">
                <a:effectLst>
                  <a:outerShdw blurRad="38100" dist="38100" dir="2700000" algn="tl">
                    <a:srgbClr val="C0C0C0"/>
                  </a:outerShdw>
                </a:effectLst>
              </a:rPr>
              <a:t> o </a:t>
            </a:r>
            <a:r>
              <a:rPr lang="en-US" altLang="ro-RO" dirty="0" err="1">
                <a:effectLst>
                  <a:outerShdw blurRad="38100" dist="38100" dir="2700000" algn="tl">
                    <a:srgbClr val="C0C0C0"/>
                  </a:outerShdw>
                </a:effectLst>
              </a:rPr>
              <a:t>impune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pana</a:t>
            </a:r>
            <a:r>
              <a:rPr lang="en-US" altLang="ro-RO" dirty="0">
                <a:effectLst>
                  <a:outerShdw blurRad="38100" dist="38100" dir="2700000" algn="tl">
                    <a:srgbClr val="C0C0C0"/>
                  </a:outerShdw>
                </a:effectLst>
              </a:rPr>
              <a:t> la </a:t>
            </a:r>
            <a:r>
              <a:rPr lang="en-US" altLang="ro-RO" dirty="0" err="1">
                <a:effectLst>
                  <a:outerShdw blurRad="38100" dist="38100" dir="2700000" algn="tl">
                    <a:srgbClr val="C0C0C0"/>
                  </a:outerShdw>
                </a:effectLst>
              </a:rPr>
              <a:t>aparitia</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unor</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noi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informatii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stiintifice</a:t>
            </a:r>
            <a:r>
              <a:rPr lang="en-US" altLang="ro-RO" dirty="0" smtClean="0">
                <a:effectLst>
                  <a:outerShdw blurRad="38100" dist="38100" dir="2700000" algn="tl">
                    <a:srgbClr val="C0C0C0"/>
                  </a:outerShdw>
                </a:effectLst>
              </a:rPr>
              <a:t>.</a:t>
            </a:r>
            <a:endParaRPr lang="en-US" altLang="ro-RO" dirty="0">
              <a:effectLst>
                <a:outerShdw blurRad="38100" dist="38100" dir="2700000" algn="tl">
                  <a:srgbClr val="C0C0C0"/>
                </a:outerShdw>
              </a:effectLst>
            </a:endParaRPr>
          </a:p>
        </p:txBody>
      </p:sp>
      <p:sp>
        <p:nvSpPr>
          <p:cNvPr id="6"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en-US" altLang="ro-RO" sz="4000" dirty="0" err="1">
                <a:solidFill>
                  <a:schemeClr val="tx1"/>
                </a:solidFill>
                <a:effectLst>
                  <a:outerShdw blurRad="38100" dist="38100" dir="2700000" algn="tl">
                    <a:srgbClr val="C0C0C0"/>
                  </a:outerShdw>
                </a:effectLst>
              </a:rPr>
              <a:t>precautiunii</a:t>
            </a:r>
            <a:endParaRPr lang="ru-RU" sz="4000" dirty="0">
              <a:solidFill>
                <a:schemeClr val="tx1"/>
              </a:solidFill>
            </a:endParaRPr>
          </a:p>
        </p:txBody>
      </p:sp>
      <p:sp>
        <p:nvSpPr>
          <p:cNvPr id="7" name="Title 1"/>
          <p:cNvSpPr txBox="1">
            <a:spLocks/>
          </p:cNvSpPr>
          <p:nvPr/>
        </p:nvSpPr>
        <p:spPr>
          <a:xfrm>
            <a:off x="370656" y="30689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ro-RO" altLang="ro-RO" sz="4000" dirty="0" smtClean="0">
                <a:solidFill>
                  <a:schemeClr val="tx1"/>
                </a:solidFill>
                <a:effectLst>
                  <a:outerShdw blurRad="38100" dist="38100" dir="2700000" algn="tl">
                    <a:srgbClr val="C0C0C0"/>
                  </a:outerShdw>
                </a:effectLst>
              </a:rPr>
              <a:t>transparenței</a:t>
            </a:r>
            <a:endParaRPr lang="ru-RU" sz="4000" dirty="0">
              <a:solidFill>
                <a:schemeClr val="tx1"/>
              </a:solidFill>
            </a:endParaRPr>
          </a:p>
        </p:txBody>
      </p:sp>
      <p:sp>
        <p:nvSpPr>
          <p:cNvPr id="8" name="Dreptunghi 7"/>
          <p:cNvSpPr/>
          <p:nvPr/>
        </p:nvSpPr>
        <p:spPr>
          <a:xfrm>
            <a:off x="539552" y="4172887"/>
            <a:ext cx="8223448" cy="646331"/>
          </a:xfrm>
          <a:prstGeom prst="rect">
            <a:avLst/>
          </a:prstGeom>
        </p:spPr>
        <p:txBody>
          <a:bodyPr wrap="square">
            <a:spAutoFit/>
          </a:bodyPr>
          <a:lstStyle/>
          <a:p>
            <a:pPr>
              <a:defRPr/>
            </a:pPr>
            <a:r>
              <a:rPr lang="en-US" altLang="ro-RO" dirty="0" err="1" smtClean="0">
                <a:effectLst>
                  <a:outerShdw blurRad="38100" dist="38100" dir="2700000" algn="tl">
                    <a:srgbClr val="C0C0C0"/>
                  </a:outerShdw>
                </a:effectLst>
              </a:rPr>
              <a:t>Posibilitatea</a:t>
            </a:r>
            <a:r>
              <a:rPr lang="en-US" altLang="ro-RO" dirty="0" smtClean="0">
                <a:effectLst>
                  <a:outerShdw blurRad="38100" dist="38100" dir="2700000" algn="tl">
                    <a:srgbClr val="C0C0C0"/>
                  </a:outerShdw>
                </a:effectLst>
              </a:rPr>
              <a:t> </a:t>
            </a:r>
            <a:r>
              <a:rPr lang="en-US" altLang="ro-RO" dirty="0">
                <a:effectLst>
                  <a:outerShdw blurRad="38100" dist="38100" dir="2700000" algn="tl">
                    <a:srgbClr val="C0C0C0"/>
                  </a:outerShdw>
                </a:effectLst>
              </a:rPr>
              <a:t>de a </a:t>
            </a:r>
            <a:r>
              <a:rPr lang="en-US" altLang="ro-RO" dirty="0" err="1">
                <a:effectLst>
                  <a:outerShdw blurRad="38100" dist="38100" dir="2700000" algn="tl">
                    <a:srgbClr val="C0C0C0"/>
                  </a:outerShdw>
                </a:effectLst>
              </a:rPr>
              <a:t>dispune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masuri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suplimentare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atunci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cand</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situatia</a:t>
            </a:r>
            <a:r>
              <a:rPr lang="en-US" altLang="ro-RO" dirty="0">
                <a:effectLst>
                  <a:outerShdw blurRad="38100" dist="38100" dir="2700000" algn="tl">
                    <a:srgbClr val="C0C0C0"/>
                  </a:outerShdw>
                </a:effectLst>
              </a:rPr>
              <a:t> o </a:t>
            </a:r>
            <a:r>
              <a:rPr lang="en-US" altLang="ro-RO" dirty="0" err="1">
                <a:effectLst>
                  <a:outerShdw blurRad="38100" dist="38100" dir="2700000" algn="tl">
                    <a:srgbClr val="C0C0C0"/>
                  </a:outerShdw>
                </a:effectLst>
              </a:rPr>
              <a:t>impune</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pana</a:t>
            </a:r>
            <a:r>
              <a:rPr lang="en-US" altLang="ro-RO" dirty="0">
                <a:effectLst>
                  <a:outerShdw blurRad="38100" dist="38100" dir="2700000" algn="tl">
                    <a:srgbClr val="C0C0C0"/>
                  </a:outerShdw>
                </a:effectLst>
              </a:rPr>
              <a:t> la </a:t>
            </a:r>
            <a:r>
              <a:rPr lang="en-US" altLang="ro-RO" dirty="0" err="1">
                <a:effectLst>
                  <a:outerShdw blurRad="38100" dist="38100" dir="2700000" algn="tl">
                    <a:srgbClr val="C0C0C0"/>
                  </a:outerShdw>
                </a:effectLst>
              </a:rPr>
              <a:t>aparitia</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unor</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noi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informatii</a:t>
            </a:r>
            <a:r>
              <a:rPr lang="en-US" altLang="ro-RO" dirty="0">
                <a:effectLst>
                  <a:outerShdw blurRad="38100" dist="38100" dir="2700000" algn="tl">
                    <a:srgbClr val="C0C0C0"/>
                  </a:outerShdw>
                </a:effectLst>
              </a:rPr>
              <a:t> </a:t>
            </a:r>
            <a:r>
              <a:rPr lang="en-US" altLang="ro-RO" dirty="0" err="1">
                <a:effectLst>
                  <a:outerShdw blurRad="38100" dist="38100" dir="2700000" algn="tl">
                    <a:srgbClr val="C0C0C0"/>
                  </a:outerShdw>
                </a:effectLst>
              </a:rPr>
              <a:t>stiintifice</a:t>
            </a:r>
            <a:r>
              <a:rPr lang="en-US" altLang="ro-RO" dirty="0" smtClean="0">
                <a:effectLst>
                  <a:outerShdw blurRad="38100" dist="38100" dir="2700000" algn="tl">
                    <a:srgbClr val="C0C0C0"/>
                  </a:outerShdw>
                </a:effectLst>
              </a:rPr>
              <a:t>.</a:t>
            </a:r>
            <a:endParaRPr lang="en-US" altLang="ro-RO" dirty="0">
              <a:effectLst>
                <a:outerShdw blurRad="38100" dist="38100" dir="2700000" algn="tl">
                  <a:srgbClr val="C0C0C0"/>
                </a:outerShdw>
              </a:effectLst>
            </a:endParaRPr>
          </a:p>
        </p:txBody>
      </p:sp>
    </p:spTree>
    <p:extLst>
      <p:ext uri="{BB962C8B-B14F-4D97-AF65-F5344CB8AC3E}">
        <p14:creationId xmlns:p14="http://schemas.microsoft.com/office/powerpoint/2010/main" val="2644511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072984"/>
            <a:ext cx="7048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227" y="5896963"/>
            <a:ext cx="3524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457200" y="278160"/>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4000" dirty="0"/>
          </a:p>
        </p:txBody>
      </p:sp>
      <p:sp>
        <p:nvSpPr>
          <p:cNvPr id="5" name="Dreptunghi 4"/>
          <p:cNvSpPr/>
          <p:nvPr/>
        </p:nvSpPr>
        <p:spPr>
          <a:xfrm>
            <a:off x="539552" y="2579420"/>
            <a:ext cx="8223448" cy="1569660"/>
          </a:xfrm>
          <a:prstGeom prst="rect">
            <a:avLst/>
          </a:prstGeom>
        </p:spPr>
        <p:txBody>
          <a:bodyPr wrap="square">
            <a:spAutoFit/>
          </a:bodyPr>
          <a:lstStyle/>
          <a:p>
            <a:pPr>
              <a:defRPr/>
            </a:pPr>
            <a:r>
              <a:rPr lang="en-US" altLang="ro-RO" sz="3200" dirty="0" err="1">
                <a:effectLst>
                  <a:outerShdw blurRad="38100" dist="38100" dir="2700000" algn="tl">
                    <a:srgbClr val="C0C0C0"/>
                  </a:outerShdw>
                </a:effectLst>
              </a:rPr>
              <a:t>Capacitatea</a:t>
            </a:r>
            <a:r>
              <a:rPr lang="en-US" altLang="ro-RO" sz="3200" dirty="0">
                <a:effectLst>
                  <a:outerShdw blurRad="38100" dist="38100" dir="2700000" algn="tl">
                    <a:srgbClr val="C0C0C0"/>
                  </a:outerShdw>
                </a:effectLst>
              </a:rPr>
              <a:t> de a </a:t>
            </a:r>
            <a:r>
              <a:rPr lang="en-US" altLang="ro-RO" sz="3200" dirty="0" err="1">
                <a:effectLst>
                  <a:outerShdw blurRad="38100" dist="38100" dir="2700000" algn="tl">
                    <a:srgbClr val="C0C0C0"/>
                  </a:outerShdw>
                </a:effectLst>
              </a:rPr>
              <a:t>urmarii</a:t>
            </a:r>
            <a:r>
              <a:rPr lang="en-US" altLang="ro-RO" sz="3200" dirty="0">
                <a:effectLst>
                  <a:outerShdw blurRad="38100" dist="38100" dir="2700000" algn="tl">
                    <a:srgbClr val="C0C0C0"/>
                  </a:outerShdw>
                </a:effectLst>
              </a:rPr>
              <a:t> un aliment </a:t>
            </a:r>
            <a:r>
              <a:rPr lang="en-US" altLang="ro-RO" sz="3200" dirty="0" err="1">
                <a:effectLst>
                  <a:outerShdw blurRad="38100" dist="38100" dir="2700000" algn="tl">
                    <a:srgbClr val="C0C0C0"/>
                  </a:outerShdw>
                </a:effectLst>
              </a:rPr>
              <a:t>sau</a:t>
            </a:r>
            <a:r>
              <a:rPr lang="en-US" altLang="ro-RO" sz="3200" dirty="0">
                <a:effectLst>
                  <a:outerShdw blurRad="38100" dist="38100" dir="2700000" algn="tl">
                    <a:srgbClr val="C0C0C0"/>
                  </a:outerShdw>
                </a:effectLst>
              </a:rPr>
              <a:t> a </a:t>
            </a:r>
            <a:r>
              <a:rPr lang="en-US" altLang="ro-RO" sz="3200" dirty="0" err="1">
                <a:effectLst>
                  <a:outerShdw blurRad="38100" dist="38100" dir="2700000" algn="tl">
                    <a:srgbClr val="C0C0C0"/>
                  </a:outerShdw>
                </a:effectLst>
              </a:rPr>
              <a:t>ingredientelor</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unui</a:t>
            </a:r>
            <a:r>
              <a:rPr lang="en-US" altLang="ro-RO" sz="3200" dirty="0">
                <a:effectLst>
                  <a:outerShdw blurRad="38100" dist="38100" dir="2700000" algn="tl">
                    <a:srgbClr val="C0C0C0"/>
                  </a:outerShdw>
                </a:effectLst>
              </a:rPr>
              <a:t> aliment </a:t>
            </a:r>
            <a:r>
              <a:rPr lang="en-US" altLang="ro-RO" sz="3200" dirty="0" err="1">
                <a:effectLst>
                  <a:outerShdw blurRad="38100" dist="38100" dir="2700000" algn="tl">
                    <a:srgbClr val="C0C0C0"/>
                  </a:outerShdw>
                </a:effectLst>
              </a:rPr>
              <a:t>pe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parcursul</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etapelor</a:t>
            </a:r>
            <a:r>
              <a:rPr lang="en-US" altLang="ro-RO" sz="3200" dirty="0">
                <a:effectLst>
                  <a:outerShdw blurRad="38100" dist="38100" dir="2700000" algn="tl">
                    <a:srgbClr val="C0C0C0"/>
                  </a:outerShdw>
                </a:effectLst>
              </a:rPr>
              <a:t> de </a:t>
            </a:r>
            <a:r>
              <a:rPr lang="en-US" altLang="ro-RO" sz="3200" dirty="0" err="1">
                <a:effectLst>
                  <a:outerShdw blurRad="38100" dist="38100" dir="2700000" algn="tl">
                    <a:srgbClr val="C0C0C0"/>
                  </a:outerShdw>
                </a:effectLst>
              </a:rPr>
              <a:t>productie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prelucrare</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si</a:t>
            </a:r>
            <a:r>
              <a:rPr lang="en-US" altLang="ro-RO" sz="3200" dirty="0">
                <a:effectLst>
                  <a:outerShdw blurRad="38100" dist="38100" dir="2700000" algn="tl">
                    <a:srgbClr val="C0C0C0"/>
                  </a:outerShdw>
                </a:effectLst>
              </a:rPr>
              <a:t> </a:t>
            </a:r>
            <a:r>
              <a:rPr lang="en-US" altLang="ro-RO" sz="3200" dirty="0" err="1">
                <a:effectLst>
                  <a:outerShdw blurRad="38100" dist="38100" dir="2700000" algn="tl">
                    <a:srgbClr val="C0C0C0"/>
                  </a:outerShdw>
                </a:effectLst>
              </a:rPr>
              <a:t>distributie</a:t>
            </a:r>
            <a:r>
              <a:rPr lang="en-US" altLang="ro-RO" sz="3200" dirty="0">
                <a:effectLst>
                  <a:outerShdw blurRad="38100" dist="38100" dir="2700000" algn="tl">
                    <a:srgbClr val="C0C0C0"/>
                  </a:outerShdw>
                </a:effectLst>
              </a:rPr>
              <a:t>. </a:t>
            </a:r>
          </a:p>
        </p:txBody>
      </p:sp>
      <p:sp>
        <p:nvSpPr>
          <p:cNvPr id="6" name="Title 1"/>
          <p:cNvSpPr txBox="1">
            <a:spLocks/>
          </p:cNvSpPr>
          <p:nvPr/>
        </p:nvSpPr>
        <p:spPr>
          <a:xfrm>
            <a:off x="457200" y="782216"/>
            <a:ext cx="8305800" cy="990600"/>
          </a:xfrm>
          <a:prstGeom prst="rect">
            <a:avLst/>
          </a:prstGeom>
        </p:spPr>
        <p:txBody>
          <a:bodyPr>
            <a:normAutofit fontScale="975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ro-RO" sz="4000" dirty="0" err="1">
                <a:solidFill>
                  <a:schemeClr val="tx1"/>
                </a:solidFill>
                <a:effectLst>
                  <a:outerShdw blurRad="38100" dist="38100" dir="2700000" algn="tl">
                    <a:srgbClr val="C0C0C0"/>
                  </a:outerShdw>
                </a:effectLst>
              </a:rPr>
              <a:t>Principiul</a:t>
            </a:r>
            <a:r>
              <a:rPr lang="en-US" altLang="ro-RO" sz="4000" dirty="0">
                <a:solidFill>
                  <a:schemeClr val="tx1"/>
                </a:solidFill>
                <a:effectLst>
                  <a:outerShdw blurRad="38100" dist="38100" dir="2700000" algn="tl">
                    <a:srgbClr val="C0C0C0"/>
                  </a:outerShdw>
                </a:effectLst>
              </a:rPr>
              <a:t> </a:t>
            </a:r>
            <a:r>
              <a:rPr lang="ro-RO" altLang="ro-RO" sz="4000" dirty="0" err="1" smtClean="0">
                <a:solidFill>
                  <a:schemeClr val="tx1"/>
                </a:solidFill>
                <a:effectLst>
                  <a:outerShdw blurRad="38100" dist="38100" dir="2700000" algn="tl">
                    <a:srgbClr val="C0C0C0"/>
                  </a:outerShdw>
                </a:effectLst>
              </a:rPr>
              <a:t>trasabilitatii</a:t>
            </a:r>
            <a:endParaRPr lang="ru-RU" sz="4000" dirty="0">
              <a:solidFill>
                <a:schemeClr val="tx1"/>
              </a:solidFill>
            </a:endParaRPr>
          </a:p>
        </p:txBody>
      </p:sp>
    </p:spTree>
    <p:extLst>
      <p:ext uri="{BB962C8B-B14F-4D97-AF65-F5344CB8AC3E}">
        <p14:creationId xmlns:p14="http://schemas.microsoft.com/office/powerpoint/2010/main" val="21511794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211</TotalTime>
  <Words>1436</Words>
  <Application>Microsoft Office PowerPoint</Application>
  <PresentationFormat>Expunere pe ecran (4:3)</PresentationFormat>
  <Paragraphs>186</Paragraphs>
  <Slides>18</Slides>
  <Notes>0</Notes>
  <HiddenSlides>0</HiddenSlides>
  <MMClips>0</MMClips>
  <ScaleCrop>false</ScaleCrop>
  <HeadingPairs>
    <vt:vector size="8" baseType="variant">
      <vt:variant>
        <vt:lpstr>Fonturi utilizate</vt:lpstr>
      </vt:variant>
      <vt:variant>
        <vt:i4>7</vt:i4>
      </vt:variant>
      <vt:variant>
        <vt:lpstr>Temă</vt:lpstr>
      </vt:variant>
      <vt:variant>
        <vt:i4>1</vt:i4>
      </vt:variant>
      <vt:variant>
        <vt:lpstr>Servere OLE încorporate</vt:lpstr>
      </vt:variant>
      <vt:variant>
        <vt:i4>1</vt:i4>
      </vt:variant>
      <vt:variant>
        <vt:lpstr>Titluri diapozitive</vt:lpstr>
      </vt:variant>
      <vt:variant>
        <vt:i4>18</vt:i4>
      </vt:variant>
    </vt:vector>
  </HeadingPairs>
  <TitlesOfParts>
    <vt:vector size="27" baseType="lpstr">
      <vt:lpstr>Agrofont</vt:lpstr>
      <vt:lpstr>Arial</vt:lpstr>
      <vt:lpstr>Arial Black</vt:lpstr>
      <vt:lpstr>Candara</vt:lpstr>
      <vt:lpstr>Symbol</vt:lpstr>
      <vt:lpstr>Times New Roman</vt:lpstr>
      <vt:lpstr>Wingdings</vt:lpstr>
      <vt:lpstr>Waveform</vt:lpstr>
      <vt:lpstr>CorelDRAW</vt:lpstr>
      <vt:lpstr>PRINCIPII GENERALE ALE LEGISLAȚIE DIN DOMENIUL SIGURANȚEI ALIMENTELOR</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EUHLPAM User</dc:creator>
  <cp:lastModifiedBy>Lucian</cp:lastModifiedBy>
  <cp:revision>10</cp:revision>
  <dcterms:created xsi:type="dcterms:W3CDTF">2014-05-12T11:19:42Z</dcterms:created>
  <dcterms:modified xsi:type="dcterms:W3CDTF">2014-10-28T11:04:28Z</dcterms:modified>
</cp:coreProperties>
</file>