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1"/>
  </p:notesMasterIdLst>
  <p:handoutMasterIdLst>
    <p:handoutMasterId r:id="rId72"/>
  </p:handoutMasterIdLst>
  <p:sldIdLst>
    <p:sldId id="256" r:id="rId2"/>
    <p:sldId id="330" r:id="rId3"/>
    <p:sldId id="290" r:id="rId4"/>
    <p:sldId id="262" r:id="rId5"/>
    <p:sldId id="263" r:id="rId6"/>
    <p:sldId id="264" r:id="rId7"/>
    <p:sldId id="331" r:id="rId8"/>
    <p:sldId id="332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322" r:id="rId19"/>
    <p:sldId id="275" r:id="rId20"/>
    <p:sldId id="276" r:id="rId21"/>
    <p:sldId id="323" r:id="rId22"/>
    <p:sldId id="277" r:id="rId23"/>
    <p:sldId id="278" r:id="rId24"/>
    <p:sldId id="260" r:id="rId25"/>
    <p:sldId id="280" r:id="rId26"/>
    <p:sldId id="281" r:id="rId27"/>
    <p:sldId id="282" r:id="rId28"/>
    <p:sldId id="324" r:id="rId29"/>
    <p:sldId id="283" r:id="rId30"/>
    <p:sldId id="325" r:id="rId31"/>
    <p:sldId id="284" r:id="rId32"/>
    <p:sldId id="285" r:id="rId33"/>
    <p:sldId id="286" r:id="rId34"/>
    <p:sldId id="287" r:id="rId35"/>
    <p:sldId id="326" r:id="rId36"/>
    <p:sldId id="288" r:id="rId37"/>
    <p:sldId id="289" r:id="rId38"/>
    <p:sldId id="291" r:id="rId39"/>
    <p:sldId id="292" r:id="rId40"/>
    <p:sldId id="293" r:id="rId41"/>
    <p:sldId id="327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9" r:id="rId57"/>
    <p:sldId id="310" r:id="rId58"/>
    <p:sldId id="308" r:id="rId59"/>
    <p:sldId id="311" r:id="rId60"/>
    <p:sldId id="312" r:id="rId61"/>
    <p:sldId id="313" r:id="rId62"/>
    <p:sldId id="314" r:id="rId63"/>
    <p:sldId id="315" r:id="rId64"/>
    <p:sldId id="316" r:id="rId65"/>
    <p:sldId id="318" r:id="rId66"/>
    <p:sldId id="319" r:id="rId67"/>
    <p:sldId id="320" r:id="rId68"/>
    <p:sldId id="329" r:id="rId69"/>
    <p:sldId id="259" r:id="rId7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AC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1" autoAdjust="0"/>
  </p:normalViewPr>
  <p:slideViewPr>
    <p:cSldViewPr showGuides="1">
      <p:cViewPr varScale="1">
        <p:scale>
          <a:sx n="70" d="100"/>
          <a:sy n="70" d="100"/>
        </p:scale>
        <p:origin x="148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pPr>
              <a:defRPr/>
            </a:pPr>
            <a:fld id="{584EA5A2-EA1B-42EE-8B81-61F2515E123E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anose="020B0603020202020204" pitchFamily="34" charset="0"/>
              </a:defRPr>
            </a:lvl1pPr>
          </a:lstStyle>
          <a:p>
            <a:fld id="{CB3E40C8-B97A-4151-8DDB-1DE7AB02E3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5135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2232EF6-7A1B-45E9-871E-20CA985C7C37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8C5C4DE-EF2B-44D5-A5CE-A7181C318EC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238789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u-RU" smtClean="0"/>
          </a:p>
        </p:txBody>
      </p:sp>
      <p:sp>
        <p:nvSpPr>
          <p:cNvPr id="747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1E3EA35-CD85-4770-BB51-858828A6F9ED}" type="slidenum">
              <a:rPr lang="ru-RU" altLang="en-US">
                <a:latin typeface="Calibri" panose="020F0502020204030204" pitchFamily="34" charset="0"/>
              </a:rPr>
              <a:pPr eaLnBrk="1" hangingPunct="1"/>
              <a:t>24</a:t>
            </a:fld>
            <a:endParaRPr lang="ru-RU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925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u-RU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693371E-5AE8-4CB5-B387-247D31C964BC}" type="slidenum">
              <a:rPr lang="ru-RU" altLang="en-US">
                <a:latin typeface="Calibri" panose="020F0502020204030204" pitchFamily="34" charset="0"/>
              </a:rPr>
              <a:pPr eaLnBrk="1" hangingPunct="1"/>
              <a:t>69</a:t>
            </a:fld>
            <a:endParaRPr lang="ru-RU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119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E1354E6-36BE-47CA-A77B-AE6962BCB092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E27954D-8BA7-4626-B900-7484FFC697C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07508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EBC13-E4B3-4284-B7B1-DCA238B34136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0C91C-4C05-4465-B24E-FCF1A51B1E1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41657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5D6414-E0CF-4E48-8403-6053A4FD0EB5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1B2616A3-05E8-4CE6-80E8-083F2F041AA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33301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076BF-657E-4AD2-BFAF-227F32607EB8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3D2A8-620A-4206-AF72-ACC8EEB65FE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38295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A8141BE-F74D-4FED-9400-F3AEF938D74D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697345A8-7A16-41EB-A61C-640798306A6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85963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BD161-D6A0-4682-B438-7ED5F610129B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25554-FABF-4EF1-BE44-E8B0433167A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77413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6ADF6-2FEB-4579-B836-6990FC7AD6AF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72A913-FF29-44E2-AC18-6362699B038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2276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ABC11-C82E-449C-AEC7-A6B854A88013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874DFC-7ECA-4762-B742-395F482C027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21822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6E013-CE61-435D-B032-A1B23C57AF83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48732-BCA8-4F81-A863-BEFD64F0865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9515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A0F0E-44F4-40E5-9554-82ED2AAA4AAC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15CEB-440F-452C-8ED5-E5A053AA8DF0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9015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9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CBF6B0-1C35-4BE2-804D-2B958645DF12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8C106C-F5EA-4ABD-AC5E-594D12E8A60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18188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E8A8C9A-2B6F-4F25-B57F-A5B598812735}" type="datetimeFigureOut">
              <a:rPr lang="ru-RU"/>
              <a:pPr>
                <a:defRPr/>
              </a:pPr>
              <a:t>08.04.2014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fld id="{4B7DFAC6-5F82-4AF4-AE4A-C06CCEE17125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1" r:id="rId2"/>
    <p:sldLayoutId id="2147483729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30" r:id="rId9"/>
    <p:sldLayoutId id="2147483727" r:id="rId10"/>
    <p:sldLayoutId id="21474837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33400"/>
            <a:ext cx="7615044" cy="28681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Cerinţe preliminare  ale sistemului de management haccp</a:t>
            </a:r>
            <a:endParaRPr lang="ru-RU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357813"/>
            <a:ext cx="9144000" cy="1214437"/>
          </a:xfrm>
        </p:spPr>
        <p:txBody>
          <a:bodyPr/>
          <a:lstStyle/>
          <a:p>
            <a:pPr algn="ctr" eaLnBrk="1" hangingPunct="1"/>
            <a:r>
              <a:rPr lang="ro-RO" altLang="ru-RU" smtClean="0">
                <a:solidFill>
                  <a:srgbClr val="002060"/>
                </a:solidFill>
              </a:rPr>
              <a:t>Dr. Sorin ŢOLEA</a:t>
            </a:r>
            <a:endParaRPr lang="ru-RU" altLang="ru-RU" smtClean="0">
              <a:solidFill>
                <a:srgbClr val="002060"/>
              </a:solidFill>
            </a:endParaRP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1643062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5"/>
            <a:ext cx="6255488" cy="85725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1.Cl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diri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>
          <a:xfrm>
            <a:off x="785813" y="1428750"/>
            <a:ext cx="6254750" cy="4286250"/>
          </a:xfrm>
        </p:spPr>
        <p:txBody>
          <a:bodyPr/>
          <a:lstStyle/>
          <a:p>
            <a:pPr algn="l" eaLnBrk="1" hangingPunct="1"/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1.1.Amplasa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</a:p>
          <a:p>
            <a:pPr algn="l" eaLnBrk="1" hangingPunct="1"/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1.2.Utilit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de baz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</a:p>
          <a:p>
            <a:pPr algn="l" eaLnBrk="1" hangingPunct="1"/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1.3.Spa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de produc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endParaRPr lang="ro-RO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1.4.Spa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conexe (auxiliare)</a:t>
            </a:r>
            <a:endParaRPr lang="ro-RO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1.5.Facilit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ăţi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pentru personal</a:t>
            </a:r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4286250"/>
            <a:ext cx="24288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6858048" cy="85725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1.1.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Amplasa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re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928688"/>
            <a:ext cx="8001000" cy="4857750"/>
          </a:xfrm>
        </p:spPr>
        <p:txBody>
          <a:bodyPr>
            <a:normAutofit fontScale="85000" lnSpcReduction="10000"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mprejurimile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amplasamentului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constituie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factori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risc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pentru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siguran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alimentelor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Zone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inundabile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 z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one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supuse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infest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rii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cu d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tori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Gropi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gunoi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 p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latforme industriale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(factori de poluare a atmosferei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 apei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), 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nit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cre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animalelor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 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nit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incinerare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de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eurilor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etc.</a:t>
            </a:r>
            <a:endParaRPr lang="ro-RO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Sa existe posibilitatea asigur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rii necesarului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cu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apa potabil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Sa existe posibilitatea colectarii, trat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rii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 evacuarii apelor uzate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Să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fie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controlat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ccesul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autovehiculelor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persoanelor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str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pe teritoriul unităţii;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Sa nu permit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accesul animalelor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acces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fie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asfaltate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betonate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prev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zute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sistem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colectare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apelor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pluviale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4929188"/>
            <a:ext cx="1928813" cy="124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5810250"/>
            <a:ext cx="11239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5"/>
            <a:ext cx="7858180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1.1.Amplasa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re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1428750"/>
            <a:ext cx="7858125" cy="5429250"/>
          </a:xfrm>
        </p:spPr>
        <p:txBody>
          <a:bodyPr>
            <a:normAutofit fontScale="850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Gurile sistemului de canalizare trebuie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fie accesibile pentru cur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are curent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deblocare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caz de necesitate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Spatiul verde din jurul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unităţii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trebuie cur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at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intre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inut pentru a permite deratizare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dezinsec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corespunz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toare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Spaţiul exterior adiacent unităţii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va fi asigurat cu instala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ţi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 electric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care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permita o bun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vizualizare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în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timpul nop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Suprafa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a rampelor de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rcare – desc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rcare va fi astfel finisat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ncat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nu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acumularea de murd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rie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igienizarea f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acumularea de ap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ă;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Rampele de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carcare – desc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rcare vor fi acoperite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cazul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care nu sunt prevazute cu 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burduf care sa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ncarcarea din depozit direct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mijlocul de transport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Platforma de colectare a de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eurilor va fi betonat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pentru a fi 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or de igienizat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containerele de pe platform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vor fi inchise pentru a nu permite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mpr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tierea de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eurilor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localizarea d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unatorilor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7"/>
            <a:ext cx="7358114" cy="92869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burduf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Текст 2"/>
          <p:cNvSpPr>
            <a:spLocks noGrp="1"/>
          </p:cNvSpPr>
          <p:nvPr>
            <p:ph type="body" idx="1"/>
          </p:nvPr>
        </p:nvSpPr>
        <p:spPr>
          <a:xfrm>
            <a:off x="4357688" y="1905000"/>
            <a:ext cx="3429000" cy="3667125"/>
          </a:xfrm>
        </p:spPr>
        <p:txBody>
          <a:bodyPr/>
          <a:lstStyle/>
          <a:p>
            <a:pPr eaLnBrk="1" hangingPunct="1"/>
            <a:endParaRPr lang="en-US" altLang="ru-RU" smtClean="0"/>
          </a:p>
        </p:txBody>
      </p:sp>
      <p:pic>
        <p:nvPicPr>
          <p:cNvPr id="18436" name="Picture 2" descr="burduf izoterm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928813"/>
            <a:ext cx="35718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3" descr="burduf izoterm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2143125"/>
            <a:ext cx="3786188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7"/>
            <a:ext cx="7715304" cy="85725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1.2.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Utilit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500188"/>
            <a:ext cx="7572375" cy="4929187"/>
          </a:xfrm>
        </p:spPr>
        <p:txBody>
          <a:bodyPr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o-RO" u="sng" dirty="0" smtClean="0"/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Apa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 smtClean="0">
                <a:latin typeface="Times New Roman" pitchFamily="18" charset="0"/>
                <a:cs typeface="Times New Roman" pitchFamily="18" charset="0"/>
              </a:rPr>
              <a:t>potabil</a:t>
            </a:r>
            <a:r>
              <a:rPr lang="ro-RO" b="1" u="sng" dirty="0" smtClean="0">
                <a:latin typeface="Times New Roman" pitchFamily="18" charset="0"/>
                <a:cs typeface="Times New Roman" pitchFamily="18" charset="0"/>
              </a:rPr>
              <a:t>ă: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din 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eaua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public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potabil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sondă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propri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e;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Trebuie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respecte cerin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ele stabilite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Lege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privind apa potabil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ă; 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supune investigaţiilor de laborator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periodice care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confirme calitatea apei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Poate fi utilizată în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procesul de 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ie,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pentru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igienizarea spa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iilor, utilajelor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persoanelor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recomand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instalarea unui bazin de stocare a apei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potabile.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 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857750"/>
            <a:ext cx="2357437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Текст 2"/>
          <p:cNvSpPr>
            <a:spLocks noGrp="1"/>
          </p:cNvSpPr>
          <p:nvPr>
            <p:ph type="body" idx="1"/>
          </p:nvPr>
        </p:nvSpPr>
        <p:spPr>
          <a:xfrm>
            <a:off x="214313" y="1905000"/>
            <a:ext cx="7786687" cy="4381500"/>
          </a:xfrm>
        </p:spPr>
        <p:txBody>
          <a:bodyPr/>
          <a:lstStyle/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Apa nepotabil</a:t>
            </a:r>
            <a:r>
              <a:rPr lang="ro-RO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</a:p>
          <a:p>
            <a:pPr algn="l" eaLnBrk="1" hangingPunct="1"/>
            <a:endParaRPr lang="ru-RU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permis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aprovizionarea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cazuri excep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ionale pentru producerea vaporilor utiliza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indirect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procesul de produc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ie, pentru stingerea incendiilor, pentru echipamentele de 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cire cu condi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eaua de conducte instalata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acest scop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nu prezinte risc direct sau indirect de contaminare a produselor alimentare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buFontTx/>
              <a:buChar char="-"/>
            </a:pPr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-"/>
            </a:pP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Conductele trebuie sa se distinga clar de cele pentru apa potabila</a:t>
            </a:r>
            <a:r>
              <a:rPr lang="ro-RO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vor fi vopsite </a:t>
            </a:r>
            <a:r>
              <a:rPr lang="ro-RO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negru</a:t>
            </a:r>
            <a:endParaRPr lang="ru-RU" altLang="ru-RU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357166"/>
            <a:ext cx="7143800" cy="13620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1.2.Utilit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85938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7286676" cy="13620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1.2.Utilit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1507" name="Текст 2"/>
          <p:cNvSpPr>
            <a:spLocks noGrp="1"/>
          </p:cNvSpPr>
          <p:nvPr>
            <p:ph type="body" idx="1"/>
          </p:nvPr>
        </p:nvSpPr>
        <p:spPr>
          <a:xfrm>
            <a:off x="214313" y="1214438"/>
            <a:ext cx="7929562" cy="3643312"/>
          </a:xfrm>
        </p:spPr>
        <p:txBody>
          <a:bodyPr/>
          <a:lstStyle/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Canalizarea</a:t>
            </a:r>
            <a:r>
              <a:rPr lang="ro-RO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 eaLnBrk="1" hangingPunct="1">
              <a:buFont typeface="Wingdings" panose="05000000000000000000" pitchFamily="2" charset="2"/>
              <a:buChar char="Ø"/>
            </a:pPr>
            <a:endParaRPr lang="ru-RU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oate fi utilizat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reteaua de canalizare a localita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sau cea proprie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Pentru colectarea apei de pe pardosele se prev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 pante spre gura de canal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izare.</a:t>
            </a:r>
          </a:p>
          <a:p>
            <a:pPr algn="l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Gurile de canal vor fi amplasate astfel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ncat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asigure o bun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igienizare a fiecarei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ncaperi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vor fi prevazute cu sifoane de pardoseal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retrosifonabile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786313"/>
            <a:ext cx="200025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7"/>
            <a:ext cx="6715172" cy="92869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1.2.Utilit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2531" name="Текст 2"/>
          <p:cNvSpPr>
            <a:spLocks noGrp="1"/>
          </p:cNvSpPr>
          <p:nvPr>
            <p:ph type="body" idx="1"/>
          </p:nvPr>
        </p:nvSpPr>
        <p:spPr>
          <a:xfrm>
            <a:off x="571500" y="2000250"/>
            <a:ext cx="7358063" cy="3500438"/>
          </a:xfrm>
        </p:spPr>
        <p:txBody>
          <a:bodyPr/>
          <a:lstStyle/>
          <a:p>
            <a:pPr algn="l" eaLnBrk="1" hangingPunct="1">
              <a:buFont typeface="Wingdings" panose="05000000000000000000" pitchFamily="2" charset="2"/>
              <a:buChar char="Ø"/>
            </a:pPr>
            <a:r>
              <a:rPr lang="en-US" altLang="ru-RU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Gaze</a:t>
            </a:r>
            <a:endParaRPr lang="ro-RO" altLang="ru-RU" sz="2800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u-RU" altLang="ru-RU" sz="2800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Alimentarea se poate face de la re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eaua ora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ului sau din sursa proprie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Tevile de gaz vor fi vopsite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galben pentru a nu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 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confund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ate. 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o-RO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Ø"/>
            </a:pPr>
            <a:endParaRPr lang="ru-RU" altLang="ru-RU" smtClean="0"/>
          </a:p>
          <a:p>
            <a:pPr algn="just" eaLnBrk="1" hangingPunct="1"/>
            <a:endParaRPr lang="ru-RU" altLang="ru-RU" smtClean="0"/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5072063"/>
            <a:ext cx="2643187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7"/>
            <a:ext cx="6715172" cy="92869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1.2.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Utilit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3555" name="Текст 2"/>
          <p:cNvSpPr>
            <a:spLocks noGrp="1"/>
          </p:cNvSpPr>
          <p:nvPr>
            <p:ph type="body" idx="1"/>
          </p:nvPr>
        </p:nvSpPr>
        <p:spPr>
          <a:xfrm>
            <a:off x="214313" y="1000125"/>
            <a:ext cx="7858125" cy="57150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endParaRPr lang="ro-RO" altLang="ru-RU" sz="1900" smtClean="0"/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ru-RU" sz="19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Iluminatul</a:t>
            </a:r>
            <a:endParaRPr lang="ro-RO" altLang="ru-RU" sz="1900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u-RU" altLang="ru-RU" sz="1900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Sistemul de iluminat natural trebuie completat cu sistemul de iluminat artificial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o-RO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Lumina nu trebuie s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modifice percep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produsului alimentar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o-RO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Fluxul luminos va fi corespunzator 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zonele de inspec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sanitar- veterinar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s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lile de fabrica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ie, pentru cadranele indicatoare ale aparatelor de m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ă. </a:t>
            </a: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o-RO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Corpurile de iluminat vor fi suspendate de tavan pentru a asigura o intensitate uniform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luminii 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o igienizare corespunzatoare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o-RO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Corpurile de iluminat vor fi protejate cu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tori pentru evitarea 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mprastierii cioburilor de sticla in caz de spargere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o-RO" altLang="ru-RU" sz="1900" smtClean="0"/>
          </a:p>
          <a:p>
            <a:pPr algn="just" eaLnBrk="1" hangingPunct="1">
              <a:lnSpc>
                <a:spcPct val="80000"/>
              </a:lnSpc>
            </a:pPr>
            <a:r>
              <a:rPr lang="en-US" altLang="ru-RU" sz="1900" smtClean="0"/>
              <a:t> </a:t>
            </a:r>
            <a:endParaRPr lang="ru-RU" altLang="ru-RU" sz="1900" smtClean="0"/>
          </a:p>
          <a:p>
            <a:pPr algn="just" eaLnBrk="1" hangingPunct="1">
              <a:lnSpc>
                <a:spcPct val="80000"/>
              </a:lnSpc>
            </a:pPr>
            <a:endParaRPr lang="ru-RU" altLang="ru-RU" sz="1900" smtClean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5572125"/>
            <a:ext cx="2214562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1"/>
            <a:ext cx="7286676" cy="85725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1.2.Utilit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000125"/>
            <a:ext cx="7643813" cy="5500688"/>
          </a:xfrm>
        </p:spPr>
        <p:txBody>
          <a:bodyPr>
            <a:normAutofit lnSpcReduction="10000"/>
          </a:bodyPr>
          <a:lstStyle/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u="sng" dirty="0" err="1" smtClean="0">
                <a:latin typeface="Times New Roman" pitchFamily="18" charset="0"/>
                <a:cs typeface="Times New Roman" pitchFamily="18" charset="0"/>
              </a:rPr>
              <a:t>Ventila</a:t>
            </a:r>
            <a:r>
              <a:rPr lang="ro-RO" b="1" u="sng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ia</a:t>
            </a:r>
            <a:endParaRPr lang="ro-RO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Asigur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incint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un aer curat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condi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 de microclimat constante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Ventila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ia poate fi f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cut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prin introducerea aerului necesar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incint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(se va filtra de impurit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i) sau prin aspirarea aerului din incint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Poate fi f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cut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natural cu condi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ia 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fer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strele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fie prev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zute cu plase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mpotriva insectelor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ncaperile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care se formeaz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aburi trebuie asigurat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o ventila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ie corespunzatoare care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previn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formarea condensului pe pere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tavane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Toate orificiile de admisie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exhaustare a aerului vor fi protejate cu plase contra insectelor, rozatoarelor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rilor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4429125"/>
            <a:ext cx="107156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cap="none" smtClean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ru-RU" b="1" u="sng" smtClean="0"/>
              <a:t>Cerintele preliminare(PRP)</a:t>
            </a:r>
            <a:r>
              <a:rPr lang="en-US" altLang="ru-RU" smtClean="0"/>
              <a:t> = orice activitate / facilitate specifica si documentata care este implementata cu scopul de a indeplini cerintele de baza pentru producerea, procesarea alimentelor sigure de-a lungul intregului lant alimentar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ru-RU" smtClean="0"/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ru-RU" b="1" smtClean="0"/>
              <a:t>PRP = GMP + GHP + Legislatia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ru-RU" b="1" smtClean="0"/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ru-RU" smtClean="0"/>
          </a:p>
          <a:p>
            <a:pPr eaLnBrk="1" hangingPunct="1"/>
            <a:endParaRPr lang="en-US" altLang="ru-RU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643866" cy="57150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1.3.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>
          <a:xfrm>
            <a:off x="214313" y="1143000"/>
            <a:ext cx="7929562" cy="4929188"/>
          </a:xfrm>
        </p:spPr>
        <p:txBody>
          <a:bodyPr/>
          <a:lstStyle/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Unitatea trebuie sa de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ina un spa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 suficient de mare pentru ca activitatea s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 desfasoare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condi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igienice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ro-RO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ro-RO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stabilirea necesarului de spa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 se va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 cont de: tipurile de produse care doresc a fi prelucrate, capacitate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productie, tipurile de utilaje, tehnologiile de fabrica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ie, capacitate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stocare pentru materiile prime, auxiliare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produse finite, numarul de personal direct productiv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indirect productiv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643866" cy="57150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1.3.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1071563"/>
            <a:ext cx="7929562" cy="5429250"/>
          </a:xfrm>
        </p:spPr>
        <p:txBody>
          <a:bodyPr>
            <a:normAutofit fontScale="925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Spaţiile de producţie </a:t>
            </a:r>
            <a:r>
              <a:rPr lang="it-IT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trebuie astfel delimitate 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ncat sa fie asigurat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neintersectarea fluxurilor</a:t>
            </a:r>
            <a:r>
              <a:rPr lang="it-IT" sz="2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o-RO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 personal ( intrare-vestiar haine de strada- grup social- vestiar echipament de protec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fr-FR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ie-sec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fr-FR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fr-FR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fr-FR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ie)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o-RO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 aprovizionare 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depozitare a materiei prime ( primire – descarcare- depozitare- produc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ie)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o-RO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Materialelor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auxiliare</a:t>
            </a:r>
            <a:endParaRPr lang="ro-RO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o-RO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en-US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evacuare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 de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eurilor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o-RO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Produselor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finite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o-RO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en-US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sz="2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sz="2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ie</a:t>
            </a:r>
            <a:endParaRPr lang="ru-RU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9"/>
            <a:ext cx="7929618" cy="107157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Condi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generale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pentru spa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7651" name="Текст 2"/>
          <p:cNvSpPr>
            <a:spLocks noGrp="1"/>
          </p:cNvSpPr>
          <p:nvPr>
            <p:ph type="body" idx="1"/>
          </p:nvPr>
        </p:nvSpPr>
        <p:spPr>
          <a:xfrm>
            <a:off x="214313" y="1928813"/>
            <a:ext cx="7786687" cy="4929187"/>
          </a:xfrm>
        </p:spPr>
        <p:txBody>
          <a:bodyPr/>
          <a:lstStyle/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it-IT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Funda</a:t>
            </a:r>
            <a:r>
              <a:rPr lang="ro-RO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ia: 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nu permit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infiltrarea apelor uzate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meteorice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/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it-IT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Pere</a:t>
            </a:r>
            <a:r>
              <a:rPr lang="ro-RO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exteriori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cu suprafa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usor de cur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at, s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dispună de 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zone inaccesibile pentru igienizare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/>
            <a:endParaRPr lang="ro-RO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it-IT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Pere</a:t>
            </a:r>
            <a:r>
              <a:rPr lang="ro-RO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interiori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cu suprafata neted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u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de cur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at, rezisten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la ac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iunea agen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ilor de sp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lare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dezinfectare, impermeabili, de culoare deschis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pentru a facilita igienizarea, imbinarea dintre perete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pardoseala s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permit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evitarea acumularilor de impurit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( imbinari rotunjite)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7"/>
            <a:ext cx="7643866" cy="71438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Spaţiul de producţie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Текст 2"/>
          <p:cNvSpPr>
            <a:spLocks noGrp="1"/>
          </p:cNvSpPr>
          <p:nvPr>
            <p:ph type="body" idx="1"/>
          </p:nvPr>
        </p:nvSpPr>
        <p:spPr>
          <a:xfrm>
            <a:off x="827088" y="2133600"/>
            <a:ext cx="6816725" cy="3938588"/>
          </a:xfrm>
        </p:spPr>
        <p:txBody>
          <a:bodyPr/>
          <a:lstStyle/>
          <a:p>
            <a:pPr algn="l" eaLnBrk="1" hangingPunct="1"/>
            <a:endParaRPr lang="en-US" altLang="ru-RU" smtClean="0">
              <a:solidFill>
                <a:srgbClr val="FF0000"/>
              </a:solidFill>
            </a:endParaRPr>
          </a:p>
        </p:txBody>
      </p:sp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500188"/>
            <a:ext cx="7215188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34"/>
          <p:cNvSpPr>
            <a:spLocks noGrp="1"/>
          </p:cNvSpPr>
          <p:nvPr>
            <p:ph type="title"/>
          </p:nvPr>
        </p:nvSpPr>
        <p:spPr>
          <a:xfrm>
            <a:off x="457200" y="571480"/>
            <a:ext cx="7242048" cy="8572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imbinarea dintre perete </a:t>
            </a:r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i pardoseal</a:t>
            </a:r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care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 permit</a:t>
            </a:r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 evitarea acumularilor de impurit</a:t>
            </a:r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000375"/>
            <a:ext cx="4286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929063"/>
            <a:ext cx="10715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928938"/>
            <a:ext cx="2286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4071938"/>
            <a:ext cx="962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3000375"/>
            <a:ext cx="71437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3929063"/>
            <a:ext cx="8477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5" name="TextBox 26"/>
          <p:cNvSpPr txBox="1">
            <a:spLocks noChangeArrowheads="1"/>
          </p:cNvSpPr>
          <p:nvPr/>
        </p:nvSpPr>
        <p:spPr bwMode="auto">
          <a:xfrm>
            <a:off x="250825" y="3573463"/>
            <a:ext cx="642938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o-RO" altLang="ru-RU" sz="1000"/>
              <a:t>perete</a:t>
            </a:r>
            <a:endParaRPr lang="ru-RU" altLang="ru-RU" sz="1000"/>
          </a:p>
        </p:txBody>
      </p:sp>
      <p:sp>
        <p:nvSpPr>
          <p:cNvPr id="29706" name="TextBox 28"/>
          <p:cNvSpPr txBox="1">
            <a:spLocks noChangeArrowheads="1"/>
          </p:cNvSpPr>
          <p:nvPr/>
        </p:nvSpPr>
        <p:spPr bwMode="auto">
          <a:xfrm>
            <a:off x="1285875" y="4214813"/>
            <a:ext cx="928688" cy="25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o-RO" altLang="ru-RU" sz="1000"/>
              <a:t>pardoseală</a:t>
            </a:r>
            <a:endParaRPr lang="ru-RU" altLang="ru-RU" sz="1000"/>
          </a:p>
        </p:txBody>
      </p:sp>
      <p:sp>
        <p:nvSpPr>
          <p:cNvPr id="29707" name="TextBox 30"/>
          <p:cNvSpPr txBox="1">
            <a:spLocks noChangeArrowheads="1"/>
          </p:cNvSpPr>
          <p:nvPr/>
        </p:nvSpPr>
        <p:spPr bwMode="auto">
          <a:xfrm>
            <a:off x="1000125" y="3143250"/>
            <a:ext cx="1285875" cy="27622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o-RO" altLang="ru-RU" sz="1200"/>
              <a:t>corespunzător</a:t>
            </a:r>
            <a:endParaRPr lang="ru-RU" altLang="ru-RU" sz="1200"/>
          </a:p>
        </p:txBody>
      </p:sp>
      <p:sp>
        <p:nvSpPr>
          <p:cNvPr id="29708" name="TextBox 31"/>
          <p:cNvSpPr txBox="1">
            <a:spLocks noChangeArrowheads="1"/>
          </p:cNvSpPr>
          <p:nvPr/>
        </p:nvSpPr>
        <p:spPr bwMode="auto">
          <a:xfrm>
            <a:off x="3357563" y="3143250"/>
            <a:ext cx="1500187" cy="2762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o-RO" altLang="ru-RU" sz="1200"/>
              <a:t>necorespunzător</a:t>
            </a:r>
            <a:endParaRPr lang="ru-RU" altLang="ru-RU" sz="1200"/>
          </a:p>
        </p:txBody>
      </p:sp>
      <p:sp>
        <p:nvSpPr>
          <p:cNvPr id="29709" name="TextBox 32"/>
          <p:cNvSpPr txBox="1">
            <a:spLocks noChangeArrowheads="1"/>
          </p:cNvSpPr>
          <p:nvPr/>
        </p:nvSpPr>
        <p:spPr bwMode="auto">
          <a:xfrm>
            <a:off x="5715000" y="3143250"/>
            <a:ext cx="1500188" cy="2762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o-RO" altLang="ru-RU" sz="1200"/>
              <a:t>necorespunzător</a:t>
            </a:r>
            <a:endParaRPr lang="ru-RU" altLang="ru-RU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72462" cy="13620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Condi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generale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pentru spa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iile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75" y="1500188"/>
            <a:ext cx="7929563" cy="5357812"/>
          </a:xfrm>
        </p:spPr>
        <p:txBody>
          <a:bodyPr>
            <a:normAutofit fontScale="92500"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o-RO" b="1" dirty="0" smtClean="0"/>
              <a:t> </a:t>
            </a:r>
            <a:r>
              <a:rPr lang="it-IT" b="1" u="sng" dirty="0" smtClean="0">
                <a:latin typeface="Times New Roman" pitchFamily="18" charset="0"/>
                <a:cs typeface="Times New Roman" pitchFamily="18" charset="0"/>
              </a:rPr>
              <a:t>Pardoseala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rezistenta la trafic, impermeabil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pant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spre gura de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curgere pentru a nu permite stationarea apei, necorodabil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, 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or de igienizat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dezinfectat, nealunecoas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Soclurile pentru utilaje se acopera la fel ca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pardoseala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100" b="1" u="sng" dirty="0" smtClean="0">
                <a:latin typeface="Times New Roman" pitchFamily="18" charset="0"/>
                <a:cs typeface="Times New Roman" pitchFamily="18" charset="0"/>
              </a:rPr>
              <a:t>Tavanele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desfa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urarea proceselor tehnologice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de igienizare, plane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netede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nu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acumularea de praf, din materiale care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igienizarea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100" b="1" u="sng" dirty="0" smtClean="0">
                <a:latin typeface="Times New Roman" pitchFamily="18" charset="0"/>
                <a:cs typeface="Times New Roman" pitchFamily="18" charset="0"/>
              </a:rPr>
              <a:t>Ferestrele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din materiale 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or de igienizat, cele care se deschid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trebuie să fie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prevazute cu plase contra insectelor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100" b="1" u="sng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ro-RO" sz="2100" b="1" u="sng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100" b="1" u="sng" dirty="0" smtClean="0">
                <a:latin typeface="Times New Roman" pitchFamily="18" charset="0"/>
                <a:cs typeface="Times New Roman" pitchFamily="18" charset="0"/>
              </a:rPr>
              <a:t>ile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din materiale 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or de igienizat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necorozive, cele 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terioare cu protec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ie impotriva insectelor, cele interioare de culoare deschisa, iar cele care se deschid frecvent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recomand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a fi actionate prin impingere nu prin clan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715304" cy="78581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Spaţiul de producţie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6" descr="imagesCAJYQPH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3598862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7" descr="imagesCAU0OVG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557338"/>
            <a:ext cx="381635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1"/>
            <a:ext cx="7858180" cy="64294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1.4.Spa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conexe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auxiliare</a:t>
            </a:r>
            <a:r>
              <a:rPr lang="en-US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2771" name="Текст 2"/>
          <p:cNvSpPr>
            <a:spLocks noGrp="1"/>
          </p:cNvSpPr>
          <p:nvPr>
            <p:ph type="body" idx="1"/>
          </p:nvPr>
        </p:nvSpPr>
        <p:spPr>
          <a:xfrm>
            <a:off x="0" y="1071563"/>
            <a:ext cx="8072438" cy="54292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iile de depozitare</a:t>
            </a:r>
            <a:endParaRPr lang="ro-RO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u-RU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fr-FR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Atelierele de intre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fr-FR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inere a infrastructurii (mecanic, electric, parc auto, etc.)</a:t>
            </a:r>
            <a:endParaRPr lang="ro-RO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endParaRPr lang="ru-RU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Laboratoare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Sala de mese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Grupuri sociale, vestiare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Birouri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Spatiile de igienizat ustensile 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navete, instala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Rampele de igienizat mijloacele de transport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>
              <a:lnSpc>
                <a:spcPct val="80000"/>
              </a:lnSpc>
            </a:pPr>
            <a:endParaRPr lang="ru-RU" altLang="ru-RU" sz="19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Camera utilizat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autoritatea sanitar veterinar</a:t>
            </a:r>
            <a:r>
              <a:rPr lang="ro-RO" altLang="ru-RU" sz="19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ă;</a:t>
            </a:r>
          </a:p>
          <a:p>
            <a:pPr eaLnBrk="1" hangingPunct="1">
              <a:lnSpc>
                <a:spcPct val="80000"/>
              </a:lnSpc>
            </a:pPr>
            <a:endParaRPr lang="ru-RU" altLang="ru-RU" sz="19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1"/>
            <a:ext cx="7858180" cy="64294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1.4.Spa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conexe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auxiliare</a:t>
            </a:r>
            <a:r>
              <a:rPr lang="en-US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3795" name="Текст 2"/>
          <p:cNvSpPr>
            <a:spLocks noGrp="1"/>
          </p:cNvSpPr>
          <p:nvPr>
            <p:ph type="body" idx="1"/>
          </p:nvPr>
        </p:nvSpPr>
        <p:spPr>
          <a:xfrm>
            <a:off x="214313" y="1285875"/>
            <a:ext cx="7929562" cy="4929188"/>
          </a:xfrm>
        </p:spPr>
        <p:txBody>
          <a:bodyPr/>
          <a:lstStyle/>
          <a:p>
            <a:pPr algn="just" eaLnBrk="1" hangingPunct="1"/>
            <a:r>
              <a:rPr lang="en-US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Trebuie s</a:t>
            </a:r>
            <a:r>
              <a:rPr lang="ro-RO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existe spa</a:t>
            </a:r>
            <a:r>
              <a:rPr lang="ro-RO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de depozitare distincte pentru:</a:t>
            </a:r>
            <a:endParaRPr lang="ro-RO" altLang="ru-RU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rodusul neconform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produsul rechemat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pe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ţă,</a:t>
            </a:r>
          </a:p>
          <a:p>
            <a:pPr algn="just" eaLnBrk="1" hangingPunct="1"/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euri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 eaLnBrk="1" hangingPunct="1">
              <a:buFontTx/>
              <a:buChar char="-"/>
            </a:pP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roduse de igienizat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detergen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S</a:t>
            </a:r>
            <a:r>
              <a:rPr lang="ro-RO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respecte principiul FIFO pentru produsele depozitate</a:t>
            </a:r>
            <a:r>
              <a:rPr lang="ro-RO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Spa</a:t>
            </a:r>
            <a:r>
              <a:rPr lang="ro-RO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iu</a:t>
            </a:r>
            <a:r>
              <a:rPr lang="ro-RO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destinat usc</a:t>
            </a:r>
            <a:r>
              <a:rPr lang="ro-RO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rii echipamentului de lucru</a:t>
            </a:r>
            <a:r>
              <a:rPr lang="ro-RO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3"/>
            <a:ext cx="8929718" cy="714379"/>
          </a:xfrm>
        </p:spPr>
        <p:txBody>
          <a:bodyPr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1.5.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Facilit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pentru personal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857250"/>
            <a:ext cx="7643813" cy="5667375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 </a:t>
            </a:r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Chiuvetele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de la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grupurile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sociale</a:t>
            </a:r>
            <a:r>
              <a:rPr lang="ro-RO" sz="2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Sala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pentru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servit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masa</a:t>
            </a:r>
            <a:r>
              <a:rPr lang="ro-RO" sz="2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Vestiarele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filtru</a:t>
            </a:r>
            <a:r>
              <a:rPr lang="ro-RO" sz="2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Spatiu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pentru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haine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strad</a:t>
            </a:r>
            <a:r>
              <a:rPr lang="ro-RO" sz="2600" dirty="0" smtClean="0">
                <a:latin typeface="Times New Roman" pitchFamily="18" charset="0"/>
                <a:cs typeface="Times New Roman" pitchFamily="18" charset="0"/>
              </a:rPr>
              <a:t>ă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Grup social cu du</a:t>
            </a:r>
            <a:r>
              <a:rPr lang="ro-RO" sz="26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, spalatoare, toalete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Spatiu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pentru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echipamentul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lucru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 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5143500"/>
            <a:ext cx="192881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2286000"/>
            <a:ext cx="1928812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9"/>
            <a:ext cx="7429552" cy="642941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Legislaţia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1214438"/>
            <a:ext cx="8001000" cy="4929187"/>
          </a:xfrm>
        </p:spPr>
        <p:txBody>
          <a:bodyPr>
            <a:normAutofit fontScale="40000" lnSpcReduction="20000"/>
          </a:bodyPr>
          <a:lstStyle/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4500" b="1" dirty="0" smtClean="0">
                <a:latin typeface="Times New Roman" pitchFamily="18" charset="0"/>
                <a:cs typeface="Times New Roman" pitchFamily="18" charset="0"/>
              </a:rPr>
              <a:t>Legea privind produsele alimentare, nr. 78 din  18.03.2004.</a:t>
            </a: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4500" b="1" dirty="0" smtClean="0">
                <a:latin typeface="Times New Roman" pitchFamily="18" charset="0"/>
                <a:cs typeface="Times New Roman" pitchFamily="18" charset="0"/>
              </a:rPr>
              <a:t>Lege privind protecţia mediului înconjurător 1515/1993 </a:t>
            </a: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Codul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apelor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republicii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moldova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 1532/1993</a:t>
            </a:r>
            <a:endParaRPr lang="ro-RO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Legea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metrologiei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nr. 647/1995</a:t>
            </a:r>
            <a:r>
              <a:rPr lang="ro-RO" sz="4500" b="1" dirty="0" smtClean="0">
                <a:latin typeface="Times New Roman" pitchFamily="18" charset="0"/>
                <a:cs typeface="Times New Roman" pitchFamily="18" charset="0"/>
              </a:rPr>
              <a:t>(Ordin 114/2010 – controlul metrologic)</a:t>
            </a: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Legea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privire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apa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 smtClean="0">
                <a:latin typeface="Times New Roman" pitchFamily="18" charset="0"/>
                <a:cs typeface="Times New Roman" pitchFamily="18" charset="0"/>
              </a:rPr>
              <a:t>potabilă</a:t>
            </a:r>
            <a:r>
              <a:rPr lang="en-US" sz="4500" b="1" dirty="0" smtClean="0">
                <a:latin typeface="Times New Roman" pitchFamily="18" charset="0"/>
                <a:cs typeface="Times New Roman" pitchFamily="18" charset="0"/>
              </a:rPr>
              <a:t>  272/1999</a:t>
            </a:r>
            <a:endParaRPr lang="ro-RO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4500" b="1" dirty="0" smtClean="0">
                <a:latin typeface="Times New Roman" pitchFamily="18" charset="0"/>
                <a:cs typeface="Times New Roman" pitchFamily="18" charset="0"/>
              </a:rPr>
              <a:t>Hotărîre  996/2003 despre aprobarea Normelor privind etichetarea produselor alimentare şi Normelor privind etichetarea  produselor chimice de menaj</a:t>
            </a: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4500" b="1" dirty="0" smtClean="0">
                <a:latin typeface="Times New Roman" pitchFamily="18" charset="0"/>
                <a:cs typeface="Times New Roman" pitchFamily="18" charset="0"/>
              </a:rPr>
              <a:t>Hotărîre 221/2009 cu privire la aprobarea Regulilor  privind criteriile microbiologice pentru produsele alimentare </a:t>
            </a: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4500" b="1" dirty="0" smtClean="0">
                <a:latin typeface="Times New Roman" pitchFamily="18" charset="0"/>
                <a:cs typeface="Times New Roman" pitchFamily="18" charset="0"/>
              </a:rPr>
              <a:t>Hotărîre nr. 435 privind aprobarea Regulilor specifice de igienă a produselor alimentare de origine animală din  28.05.2010 </a:t>
            </a: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4500" b="1" dirty="0" smtClean="0">
                <a:latin typeface="Times New Roman" pitchFamily="18" charset="0"/>
                <a:cs typeface="Times New Roman" pitchFamily="18" charset="0"/>
              </a:rPr>
              <a:t>Hotărîre 412/2010 pentru aprobarea Regulilor generale de igienă a produselor alimentare </a:t>
            </a: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4500" b="1" dirty="0" smtClean="0">
                <a:latin typeface="Times New Roman" pitchFamily="18" charset="0"/>
                <a:cs typeface="Times New Roman" pitchFamily="18" charset="0"/>
              </a:rPr>
              <a:t>Hotărîre 1112/2010 pentru aprobarea Normei sanitar-veterinare de organizare a controlului specific oficial al produselor alimentare de origine animală </a:t>
            </a:r>
          </a:p>
          <a:p>
            <a:pPr marL="742950" indent="-7429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o-RO" sz="4500" b="1" dirty="0" smtClean="0">
                <a:latin typeface="Times New Roman" pitchFamily="18" charset="0"/>
                <a:cs typeface="Times New Roman" pitchFamily="18" charset="0"/>
              </a:rPr>
              <a:t>Codex Alimentarius  </a:t>
            </a:r>
            <a:endParaRPr lang="ru-RU" sz="45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3"/>
            <a:ext cx="8929718" cy="714379"/>
          </a:xfrm>
        </p:spPr>
        <p:txBody>
          <a:bodyPr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1.5.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Facilit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pentru personal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1214438"/>
            <a:ext cx="7643812" cy="4500562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 </a:t>
            </a:r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Vestiarele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filtru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separate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sexe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Situate in vecinatatea spa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iilor de produc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ie</a:t>
            </a:r>
            <a:endParaRPr lang="ro-RO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Vizitarorii/personalul auxiliar vor respecta acelasi reguli ca 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personalul din produc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ie de trecere prin vestiarul filtru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 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7786742" cy="13620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1.5.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Facilitati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pentru personal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1571625"/>
            <a:ext cx="7786687" cy="4929188"/>
          </a:xfrm>
        </p:spPr>
        <p:txBody>
          <a:bodyPr>
            <a:normAutofit lnSpcReduction="10000"/>
          </a:bodyPr>
          <a:lstStyle/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it-IT" u="sng" dirty="0" smtClean="0">
                <a:latin typeface="Times New Roman" pitchFamily="18" charset="0"/>
                <a:cs typeface="Times New Roman" pitchFamily="18" charset="0"/>
              </a:rPr>
              <a:t>Chiuvetele de la grupurile sociale</a:t>
            </a:r>
            <a:r>
              <a:rPr lang="ro-RO" u="sng" dirty="0" smtClean="0">
                <a:latin typeface="Times New Roman" pitchFamily="18" charset="0"/>
                <a:cs typeface="Times New Roman" pitchFamily="18" charset="0"/>
              </a:rPr>
              <a:t> trebuie să fie p</a:t>
            </a:r>
            <a:r>
              <a:rPr lang="it-IT" u="sng" dirty="0" smtClean="0">
                <a:latin typeface="Times New Roman" pitchFamily="18" charset="0"/>
                <a:cs typeface="Times New Roman" pitchFamily="18" charset="0"/>
              </a:rPr>
              <a:t>revazute cu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ap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cald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/rece sau premixat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ă, acţ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iona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 mecanic( la clapet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, la pedal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..)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senzori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isteme de uscare a m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inilor ( prosoape de h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rtie de unic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folosin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ozator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pun/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dezinfectant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Sala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pentru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servit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masa</a:t>
            </a:r>
            <a:r>
              <a:rPr lang="ro-RO" u="sng" dirty="0" smtClean="0">
                <a:latin typeface="Times New Roman" pitchFamily="18" charset="0"/>
                <a:cs typeface="Times New Roman" pitchFamily="18" charset="0"/>
              </a:rPr>
              <a:t> trebuie să fie p</a:t>
            </a:r>
            <a:r>
              <a:rPr lang="it-IT" u="sng" dirty="0" smtClean="0">
                <a:latin typeface="Times New Roman" pitchFamily="18" charset="0"/>
                <a:cs typeface="Times New Roman" pitchFamily="18" charset="0"/>
              </a:rPr>
              <a:t>revazute cu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 c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hiuvet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cu ap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calda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rece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 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scaune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 f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rigider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pentru 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strarea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alimentelor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1"/>
            <a:ext cx="8001056" cy="85725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2.Alegerea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echipamentelor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materialelor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ustensilelor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mijloacelor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de transport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>
          <a:xfrm>
            <a:off x="0" y="1500188"/>
            <a:ext cx="8143875" cy="5786437"/>
          </a:xfrm>
        </p:spPr>
        <p:txBody>
          <a:bodyPr/>
          <a:lstStyle/>
          <a:p>
            <a:pPr algn="just" eaLnBrk="1" hangingPunct="1"/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Aspecte importante </a:t>
            </a:r>
            <a:r>
              <a:rPr lang="ro-RO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alegere:</a:t>
            </a:r>
            <a:endParaRPr lang="ru-RU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permit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inerea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cur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ăţarea,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fie func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ionale din punct de vedere al utilizarii dorite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permit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monitorizarea parametrilor de proces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Utilajele, ustensilele, instala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iile, instrumentele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echipamentele de lucru care vin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contact direct cu materiile prime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produsele alimentare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fie confec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ionate din materiale rezistente, necorodabile, u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de igienizat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dezinfectat (o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 inoxidabil),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sa nu modifice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nici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 fel caracteristicile produselor alimentare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cazul transportului materiilor prime sau a produselor prin conducte este obligatorie existen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unei instala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de sp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lare chimic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cu circuit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nchis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Distanta minim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ntre utilaje sau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ntre utilaje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pere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este recomandat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fi de minim 0,8 m (igienizare, intre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inere, inspectare)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928688"/>
            <a:ext cx="2500312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1"/>
            <a:ext cx="7786742" cy="85725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2.Alegerea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echipamentelor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materialelor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ustensilelor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mijloacelor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de transport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571625"/>
            <a:ext cx="7786688" cy="4572000"/>
          </a:xfrm>
        </p:spPr>
        <p:txBody>
          <a:bodyPr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Conductele de legatur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dintre utilaje, instala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 sau din interiorul instala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iilor se monteaza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pozitie vertical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sau orizontal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canale vizitabile sau pe poduri de conducte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Mijloacele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transport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trebuie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ndeplineasc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un minim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-m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aterialele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din care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sunt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confec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ionate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interactioneze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produsele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alimentare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-să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intre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inerea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cur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area 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oar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 g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urile de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umplere 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robine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se inchid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etan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-să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men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inerea/ob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inerea temperaturii specifice produselor alimentare transportate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Se recomand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sisteme automate de prelevare a probelor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de m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surare a parametrilor caracteristici(temperatura, volum)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7"/>
            <a:ext cx="7786742" cy="57150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3.Documenta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tehnica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produs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1285875"/>
            <a:ext cx="7858125" cy="4572000"/>
          </a:xfrm>
        </p:spPr>
        <p:txBody>
          <a:bodyPr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Este necesar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pentru a putea asigura reproductibilitatea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 siguran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a acestuia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Poate fi intocmit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de departamentul cercetare dezvoltare a fiecarei unit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La baza elabor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rii stau specifica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iile tehnice ale materiilor prime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 rezultatele/ observa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iile f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cute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n urma realiz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rii mostrei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7"/>
            <a:ext cx="7786742" cy="57150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3.Documenta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tehnica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produs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1428750"/>
            <a:ext cx="7858125" cy="5143500"/>
          </a:xfrm>
        </p:spPr>
        <p:txBody>
          <a:bodyPr>
            <a:normAutofit fontScale="925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Documenta</a:t>
            </a:r>
            <a:r>
              <a:rPr lang="ro-RO" sz="2800" u="sng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ia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tehnica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produs</a:t>
            </a:r>
            <a:r>
              <a:rPr lang="ro-RO" sz="2800" u="sng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uprinde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studii, informa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ii care arat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necesitatea imbun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irii unui produs sau de dezvoltare a unui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nou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- s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pecifica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iile tehnice ale materiilor prime, ambalajelor primare( contaminan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i, aditivi, mod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etichetare etc.)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- b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uletine de analiz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a materiilor prime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 a apei potabile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- a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naliza capabilit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ii realiz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rii produsului respectiv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n condi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ii de siguran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(necesar mat.prime, utilaje, condi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ii de depozitare etc)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- i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dentificarea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 analiza posibilelor riscuri( mat.prime, depozitare, mediu de lucru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3"/>
            <a:ext cx="7643866" cy="121444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3.Documenta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ia tehnica de produs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1987" name="Текст 2"/>
          <p:cNvSpPr>
            <a:spLocks noGrp="1"/>
          </p:cNvSpPr>
          <p:nvPr>
            <p:ph type="body" idx="1"/>
          </p:nvPr>
        </p:nvSpPr>
        <p:spPr>
          <a:xfrm>
            <a:off x="214313" y="1571625"/>
            <a:ext cx="7715250" cy="4643438"/>
          </a:xfrm>
        </p:spPr>
        <p:txBody>
          <a:bodyPr/>
          <a:lstStyle/>
          <a:p>
            <a:pPr algn="just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eta produsului ce urmeaz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fi dezvoltat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fr-FR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Fluxul tehnologic cu parametrii ( temp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eratură</a:t>
            </a:r>
            <a:r>
              <a:rPr lang="fr-FR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presiune, concentra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fr-FR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etc) ce se cer a fi respecta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fr-FR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)Analiza mostrei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a seriei 0, buletine de analiza organoleptice, fizico-chimice, microbiologice a produslui seria 0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Instruc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iuni de lucru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Instruc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iuni de control la recep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ie, pe flux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la produsul final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Specifica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tehnic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produs sau/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standard de firm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tehnic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produs trebuie p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reactualizat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cate ori este nevoie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mtClean="0"/>
          </a:p>
        </p:txBody>
      </p:sp>
      <p:pic>
        <p:nvPicPr>
          <p:cNvPr id="4198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3643313"/>
            <a:ext cx="2786062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7786742" cy="78581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4.Procesul de produc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3011" name="Текст 2"/>
          <p:cNvSpPr>
            <a:spLocks noGrp="1"/>
          </p:cNvSpPr>
          <p:nvPr>
            <p:ph type="body" idx="1"/>
          </p:nvPr>
        </p:nvSpPr>
        <p:spPr>
          <a:xfrm>
            <a:off x="142875" y="1143000"/>
            <a:ext cx="7786688" cy="4857750"/>
          </a:xfrm>
        </p:spPr>
        <p:txBody>
          <a:bodyPr/>
          <a:lstStyle/>
          <a:p>
            <a:pPr algn="just" eaLnBrk="1" hangingPunct="1"/>
            <a:r>
              <a:rPr lang="en-US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4.1. Definirea produsului/ produselor</a:t>
            </a:r>
            <a:r>
              <a:rPr lang="ro-RO" alt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 eaLnBrk="1" hangingPunct="1"/>
            <a:endParaRPr lang="ro-RO" altLang="ru-RU" sz="24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4.2. Dezvoltarea/ planificarea unui produs</a:t>
            </a:r>
            <a:r>
              <a:rPr lang="it-IT" alt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 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 cont de:</a:t>
            </a:r>
            <a:endParaRPr lang="ro-RO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erin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 consumatorilor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ezonalitatea v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nz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rilor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itua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v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nz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rilor comparativ cu perioade similare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tocurile de produse finite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antitatea de materii prime ce poate fi preluat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prelucrat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apacitatea de procesare a firmei</a:t>
            </a:r>
            <a:r>
              <a:rPr lang="ro-RO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1"/>
            <a:ext cx="7715304" cy="7143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4.Procesul de 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4035" name="Текст 2"/>
          <p:cNvSpPr>
            <a:spLocks noGrp="1"/>
          </p:cNvSpPr>
          <p:nvPr>
            <p:ph type="body" idx="1"/>
          </p:nvPr>
        </p:nvSpPr>
        <p:spPr>
          <a:xfrm>
            <a:off x="214313" y="1143000"/>
            <a:ext cx="7786687" cy="5500688"/>
          </a:xfrm>
        </p:spPr>
        <p:txBody>
          <a:bodyPr/>
          <a:lstStyle/>
          <a:p>
            <a:pPr algn="l" eaLnBrk="1" hangingPunct="1"/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4.3 Produc</a:t>
            </a:r>
            <a:r>
              <a:rPr lang="ro-RO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</a:t>
            </a:r>
            <a:endParaRPr lang="ro-RO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u-RU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Procesele de produc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vor fi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inute sub control prin: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planificare/programare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d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ocumentarea modului de lucru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prin reglementari scrise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u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tilizarea echipamentelor de produc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adecvate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ontrolul prealabil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periodic al echipamentelor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şi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utilajelor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onitorizarea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controlul parametrilor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calificat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instruit periodic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a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sigurarea conformit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produselor fabricate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 documenta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produsului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cu instruc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iunile de lucru aplicabile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nregistarea opera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unilor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execu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control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ru-RU" smtClean="0"/>
              <a:t> </a:t>
            </a:r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1"/>
            <a:ext cx="7786742" cy="7143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4.Procesul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5059" name="Текст 2"/>
          <p:cNvSpPr>
            <a:spLocks noGrp="1"/>
          </p:cNvSpPr>
          <p:nvPr>
            <p:ph type="body" idx="1"/>
          </p:nvPr>
        </p:nvSpPr>
        <p:spPr>
          <a:xfrm>
            <a:off x="214313" y="1071563"/>
            <a:ext cx="7786687" cy="5429250"/>
          </a:xfrm>
        </p:spPr>
        <p:txBody>
          <a:bodyPr/>
          <a:lstStyle/>
          <a:p>
            <a:pPr algn="l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Documenta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tehnic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necesar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realiz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rii produsului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condi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de calitate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siguran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este: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buFont typeface="Wingdings" panose="05000000000000000000" pitchFamily="2" charset="2"/>
              <a:buChar char="ü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eta de produs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Rţ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2.Instruc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iunile de lucru(tehnologice)(IL) – se refer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 realizarea unui proces ( de produc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ie/ transport etc)r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spunz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treb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rii “cum se procedeaz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3.Instruc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iuni de control(IC) – se refer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 verificarea caracteristicilor unui produs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diverse faze de prelucrare -  “cum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ce se verific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4.4.Verific</a:t>
            </a:r>
            <a:r>
              <a:rPr lang="ro-RO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ri, monitorizare</a:t>
            </a:r>
            <a:endParaRPr lang="ru-RU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Operatorul trebuie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monitorizeze minim parametrii stabili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noteze evolu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acestora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caz de abateri de la limitele acceptate acestea trebuie notate </a:t>
            </a:r>
            <a:r>
              <a:rPr lang="ro-RO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trebuie s</a:t>
            </a:r>
            <a:r>
              <a:rPr lang="ro-RO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aplice corec</a:t>
            </a:r>
            <a:r>
              <a:rPr lang="ro-RO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iile prestabilite</a:t>
            </a:r>
            <a:r>
              <a:rPr lang="ro-RO" altLang="ru-RU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u-RU" altLang="ru-RU" smtClean="0"/>
          </a:p>
          <a:p>
            <a:pPr algn="l"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484" y="1641462"/>
            <a:ext cx="7500991" cy="171451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GMP</a:t>
            </a: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(Good Manufacturing Practice)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Bune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Practici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Productie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00688" y="3816350"/>
            <a:ext cx="1995487" cy="395288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9220" name="Picture 5" descr="g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076700"/>
            <a:ext cx="229076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1"/>
            <a:ext cx="7643866" cy="78581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4.Procesul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3" name="Текст 2"/>
          <p:cNvSpPr>
            <a:spLocks noGrp="1"/>
          </p:cNvSpPr>
          <p:nvPr>
            <p:ph type="body" idx="1"/>
          </p:nvPr>
        </p:nvSpPr>
        <p:spPr>
          <a:xfrm>
            <a:off x="285750" y="928688"/>
            <a:ext cx="7715250" cy="4286250"/>
          </a:xfrm>
        </p:spPr>
        <p:txBody>
          <a:bodyPr/>
          <a:lstStyle/>
          <a:p>
            <a:pPr algn="l" eaLnBrk="1" hangingPunct="1"/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4.5.Ambalarea </a:t>
            </a:r>
            <a:r>
              <a:rPr lang="ro-RO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o-RO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mpachetarea</a:t>
            </a:r>
            <a:endParaRPr lang="ro-RO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o-RO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mpachetarea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ambalarea trebuie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fie efectuate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condi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ţi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de igiena,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spa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special destinate acestui scop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buFontTx/>
              <a:buChar char="-"/>
            </a:pP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-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Materialele folosite la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mpachetare/ ambalare vor fi depozitate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spa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special destinate acestui scop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nu vor fi asezate direct pe podea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buFontTx/>
              <a:buChar char="-"/>
            </a:pP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 vor fi utilizate de personalul care manipuleaza produsele alimentare neambalate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5010150"/>
            <a:ext cx="22860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1"/>
            <a:ext cx="7643866" cy="78581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4.Procesul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8" name="Текст 2"/>
          <p:cNvSpPr>
            <a:spLocks noGrp="1"/>
          </p:cNvSpPr>
          <p:nvPr>
            <p:ph type="body" idx="1"/>
          </p:nvPr>
        </p:nvSpPr>
        <p:spPr>
          <a:xfrm>
            <a:off x="428625" y="1357313"/>
            <a:ext cx="7715250" cy="4429125"/>
          </a:xfrm>
        </p:spPr>
        <p:txBody>
          <a:bodyPr/>
          <a:lstStyle/>
          <a:p>
            <a:pPr algn="just" eaLnBrk="1" hangingPunct="1"/>
            <a:r>
              <a:rPr lang="en-US" altLang="ru-RU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Ambalajul primar 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vine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contact direct cu produsul alimentar (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mpachetarea untului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h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rtie, p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harele de plastic, caserolele, folia pentru vidare)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fr-FR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solicit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fr-FR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fr-FR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iile de produs de la producatorul de ambalaje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sunt imprimate- cernelurile si pigmentii folositi trebuie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fie permi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i/ autorizati pentru ind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ustria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alimentar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ă.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indicat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 efectueze teste de sanita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pentru amb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alajele 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primare p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entru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verifica gradul de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rcare cu germeni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1"/>
            <a:ext cx="7786742" cy="57150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4.Procesul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8131" name="Текст 2"/>
          <p:cNvSpPr>
            <a:spLocks noGrp="1"/>
          </p:cNvSpPr>
          <p:nvPr>
            <p:ph type="body" idx="1"/>
          </p:nvPr>
        </p:nvSpPr>
        <p:spPr>
          <a:xfrm>
            <a:off x="214313" y="1071563"/>
            <a:ext cx="7786687" cy="5500687"/>
          </a:xfrm>
        </p:spPr>
        <p:txBody>
          <a:bodyPr/>
          <a:lstStyle/>
          <a:p>
            <a:pPr algn="just" eaLnBrk="1" hangingPunct="1"/>
            <a:r>
              <a:rPr lang="ro-RO" altLang="ru-RU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Ambalajul</a:t>
            </a:r>
            <a:r>
              <a:rPr lang="en-US" altLang="ru-RU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secundar</a:t>
            </a:r>
            <a:r>
              <a:rPr lang="en-US" altLang="ru-RU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asigură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protec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timpul transportului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manipul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rii produselor ( cutiile de carton )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-are rolul de a preveni deteriorarea ambalajului primar</a:t>
            </a:r>
            <a:endParaRPr lang="ro-RO" altLang="ru-RU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ru-RU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4.6.Manipularea</a:t>
            </a:r>
            <a:endParaRPr lang="ru-RU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Manual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Mecanic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Depinde de: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Courier New" panose="02070309020205020404" pitchFamily="49" charset="0"/>
              <a:buChar char="o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dimensiuni, greutate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Courier New" panose="02070309020205020404" pitchFamily="49" charset="0"/>
              <a:buChar char="o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istanta de deplasare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natura traseului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Courier New" panose="02070309020205020404" pitchFamily="49" charset="0"/>
              <a:buChar char="o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chipamentele utilizate la manipulare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transport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Courier New" panose="02070309020205020404" pitchFamily="49" charset="0"/>
              <a:buChar char="o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odul de ambalare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Courier New" panose="02070309020205020404" pitchFamily="49" charset="0"/>
              <a:buChar char="o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ondi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specifice impuse de natura produsului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mtClean="0"/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57625"/>
            <a:ext cx="22860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786742" cy="9286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4.Procesul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5" name="Текст 2"/>
          <p:cNvSpPr>
            <a:spLocks noGrp="1"/>
          </p:cNvSpPr>
          <p:nvPr>
            <p:ph type="body" idx="1"/>
          </p:nvPr>
        </p:nvSpPr>
        <p:spPr>
          <a:xfrm>
            <a:off x="285750" y="1428750"/>
            <a:ext cx="7715250" cy="4214813"/>
          </a:xfrm>
        </p:spPr>
        <p:txBody>
          <a:bodyPr/>
          <a:lstStyle/>
          <a:p>
            <a:pPr algn="just" eaLnBrk="1" hangingPunct="1"/>
            <a:r>
              <a:rPr lang="en-US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4.7.Depozitarea</a:t>
            </a:r>
            <a:endParaRPr lang="ro-RO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Depozitarea produselor ( mat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eriei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prime, ingrediente, ambalaje, produse finite, substan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de igienizat) se face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spa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special amenajate, distincte, pentru a evita deteriorarea produselor pe perioada de depozitare (temperatura, umiditate, rafturi, paleti)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786742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4.Procesul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143000"/>
            <a:ext cx="7500938" cy="5715000"/>
          </a:xfrm>
        </p:spPr>
        <p:txBody>
          <a:bodyPr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Reguli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depozitare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o-RO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 face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zone separate pentru fiecare categorie de produse, cu identificarea acestora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tichetele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identificare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fie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vizibile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accesul la produsele depozitate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-să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asigure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protec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mpotriva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intemperiilor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se exclud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pericolul de accidente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deterior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-s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tivele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nu se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depoziteaz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direct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sol,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pale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rafturi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ele cu greutate mare vor fi depozitate pe rafturile de jos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permit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accesul la hidran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stingatoarele de incendi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u </a:t>
            </a: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FIFO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1"/>
            <a:ext cx="7643866" cy="71438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4.Procesul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ru-RU" dirty="0" smtClean="0"/>
              <a:t/>
            </a:r>
            <a:br>
              <a:rPr lang="ru-RU" dirty="0" smtClean="0"/>
            </a:br>
            <a:endParaRPr lang="ro-RO" dirty="0"/>
          </a:p>
        </p:txBody>
      </p:sp>
      <p:sp>
        <p:nvSpPr>
          <p:cNvPr id="51203" name="Текст 2"/>
          <p:cNvSpPr>
            <a:spLocks noGrp="1"/>
          </p:cNvSpPr>
          <p:nvPr>
            <p:ph type="body" idx="1"/>
          </p:nvPr>
        </p:nvSpPr>
        <p:spPr>
          <a:xfrm>
            <a:off x="285750" y="1571625"/>
            <a:ext cx="7572375" cy="3857625"/>
          </a:xfrm>
        </p:spPr>
        <p:txBody>
          <a:bodyPr/>
          <a:lstStyle/>
          <a:p>
            <a:pPr eaLnBrk="1" hangingPunct="1"/>
            <a:r>
              <a:rPr lang="en-US" altLang="ru-RU" smtClean="0"/>
              <a:t> </a:t>
            </a:r>
            <a:endParaRPr lang="ru-RU" altLang="ru-RU" smtClean="0"/>
          </a:p>
          <a:p>
            <a:pPr eaLnBrk="1" hangingPunct="1"/>
            <a:r>
              <a:rPr lang="en-US" altLang="ru-RU" smtClean="0"/>
              <a:t> </a:t>
            </a:r>
            <a:endParaRPr lang="ru-RU" altLang="ru-RU" smtClean="0"/>
          </a:p>
          <a:p>
            <a:pPr algn="just" eaLnBrk="1" hangingPunct="1"/>
            <a:r>
              <a:rPr lang="it-IT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Monitorizarea </a:t>
            </a:r>
            <a:r>
              <a:rPr lang="ro-RO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o-RO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nregistrarea condi</a:t>
            </a:r>
            <a:r>
              <a:rPr lang="ro-RO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iilor de microclimat</a:t>
            </a:r>
            <a:r>
              <a:rPr lang="ro-RO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32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32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nregistrarile se pastreaza cel putin un an sau pe perioada de valabilitate a produsului</a:t>
            </a:r>
            <a:r>
              <a:rPr lang="ro-RO" altLang="ru-RU" sz="3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32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o-RO" altLang="ru-RU" smtClean="0"/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5072063"/>
            <a:ext cx="1928812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715304" cy="71438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4.Procesul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88" y="1285875"/>
            <a:ext cx="7500937" cy="4929188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4.8 </a:t>
            </a:r>
            <a:r>
              <a:rPr lang="en-US" b="1" u="sng" dirty="0" err="1" smtClean="0">
                <a:latin typeface="Times New Roman" pitchFamily="18" charset="0"/>
                <a:cs typeface="Times New Roman" pitchFamily="18" charset="0"/>
              </a:rPr>
              <a:t>Transportul</a:t>
            </a:r>
            <a:endParaRPr lang="ro-RO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i="1" u="sng" dirty="0" smtClean="0">
                <a:latin typeface="Times New Roman" pitchFamily="18" charset="0"/>
                <a:cs typeface="Times New Roman" pitchFamily="18" charset="0"/>
              </a:rPr>
              <a:t>Intern: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pentru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aprovizionare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dirty="0" err="1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ntre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fazele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produc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depozitare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etc.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electrostivuitoare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manual,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transpale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!!! Mijloacele de transport de pe rampa de incarcare/descarcare nu se folosesc </a:t>
            </a:r>
            <a:r>
              <a:rPr lang="ro-RO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fr-F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 sec</a:t>
            </a:r>
            <a:r>
              <a:rPr lang="ro-RO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fr-F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iile de produc</a:t>
            </a:r>
            <a:r>
              <a:rPr lang="ro-RO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fr-FR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ie</a:t>
            </a:r>
            <a:endParaRPr lang="ro-RO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i="1" u="sng" dirty="0" err="1" smtClean="0">
                <a:latin typeface="Times New Roman" pitchFamily="18" charset="0"/>
                <a:cs typeface="Times New Roman" pitchFamily="18" charset="0"/>
              </a:rPr>
              <a:t>Transportul</a:t>
            </a:r>
            <a:r>
              <a:rPr lang="en-US" i="1" u="sng" dirty="0" smtClean="0">
                <a:latin typeface="Times New Roman" pitchFamily="18" charset="0"/>
                <a:cs typeface="Times New Roman" pitchFamily="18" charset="0"/>
              </a:rPr>
              <a:t> extern</a:t>
            </a:r>
            <a:r>
              <a:rPr lang="ro-RO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Se va asigura 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strarea calit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 produsului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condi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 sigure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igienice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Mijloacele de transport vor fi igienizate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naintea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ncarcarii, iar opera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ia va fi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nregistrat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nregistr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rile 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strate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1"/>
            <a:ext cx="7858180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Trasabilitatea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1" name="Текст 2"/>
          <p:cNvSpPr>
            <a:spLocks noGrp="1"/>
          </p:cNvSpPr>
          <p:nvPr>
            <p:ph type="body" idx="1"/>
          </p:nvPr>
        </p:nvSpPr>
        <p:spPr>
          <a:xfrm>
            <a:off x="357188" y="1357313"/>
            <a:ext cx="7786687" cy="4286250"/>
          </a:xfrm>
        </p:spPr>
        <p:txBody>
          <a:bodyPr/>
          <a:lstStyle/>
          <a:p>
            <a:pPr eaLnBrk="1" hangingPunct="1"/>
            <a:r>
              <a:rPr lang="en-US" altLang="ru-RU" smtClean="0"/>
              <a:t> </a:t>
            </a:r>
            <a:endParaRPr lang="ru-RU" altLang="ru-RU" smtClean="0"/>
          </a:p>
          <a:p>
            <a:pPr algn="just" eaLnBrk="1" hangingPunct="1"/>
            <a:r>
              <a:rPr lang="en-US" altLang="ru-RU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Necesitatea </a:t>
            </a:r>
            <a:r>
              <a:rPr lang="ro-RO" altLang="ru-RU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cauzele trasabilit</a:t>
            </a:r>
            <a:r>
              <a:rPr lang="ro-RO" altLang="ru-RU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en-US" altLang="ru-RU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o-RO" altLang="ru-RU" sz="2800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o-RO" altLang="ru-RU" sz="2800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 sz="2800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Numarul mare de categorii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tipuri de alimente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Dezvoltarea pie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ei alimentelor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rela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cu procesarea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distribu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 acestora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terea cuno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tiin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elor consumatoriilor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dorin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acestora de informare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o-RO" altLang="ru-RU" sz="2800" smtClean="0"/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857750"/>
            <a:ext cx="250031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715304" cy="71438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sabilitate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1571625"/>
            <a:ext cx="7715250" cy="3286125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b="1" u="sng" dirty="0" smtClean="0">
                <a:latin typeface="Times New Roman" pitchFamily="18" charset="0"/>
                <a:cs typeface="Times New Roman" pitchFamily="18" charset="0"/>
              </a:rPr>
              <a:t>Defini</a:t>
            </a:r>
            <a:r>
              <a:rPr lang="ro-RO" b="1" u="sng" dirty="0" smtClean="0">
                <a:latin typeface="Times New Roman" pitchFamily="18" charset="0"/>
                <a:cs typeface="Times New Roman" pitchFamily="18" charset="0"/>
              </a:rPr>
              <a:t>ţii şi concepte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(Codex Alimentarius)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32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o-RO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Trasabilitate</a:t>
            </a:r>
            <a:r>
              <a:rPr lang="it-IT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 urm</a:t>
            </a:r>
            <a:r>
              <a:rPr lang="ro-RO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ărirea produsului</a:t>
            </a:r>
            <a:r>
              <a:rPr lang="it-IT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o-RO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capacitatea de a urmări mişcarea produsului alimentar de-a lungul etapelor specifice de producţie</a:t>
            </a:r>
            <a:r>
              <a:rPr lang="it-IT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proces</a:t>
            </a:r>
            <a:r>
              <a:rPr lang="ro-RO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are şi distribuţie</a:t>
            </a:r>
            <a:r>
              <a:rPr lang="it-IT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786742" cy="78581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sabilitate</a:t>
            </a: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299" name="Текст 2"/>
          <p:cNvSpPr>
            <a:spLocks noGrp="1"/>
          </p:cNvSpPr>
          <p:nvPr>
            <p:ph type="body" idx="1"/>
          </p:nvPr>
        </p:nvSpPr>
        <p:spPr>
          <a:xfrm>
            <a:off x="142875" y="1357313"/>
            <a:ext cx="7786688" cy="5214937"/>
          </a:xfrm>
        </p:spPr>
        <p:txBody>
          <a:bodyPr/>
          <a:lstStyle/>
          <a:p>
            <a:pPr algn="just" eaLnBrk="1" hangingPunct="1"/>
            <a:r>
              <a:rPr lang="ro-RO" altLang="ru-RU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Concepte de bază ale trasabilităţii</a:t>
            </a:r>
            <a:endParaRPr lang="ru-RU" altLang="ru-RU" sz="32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 sistem de trasabilitate implică, în practică, completarea şi păstrarea sistematică şi continuă a înregistrărilor care pot identifica fiecare unitate de urmărire</a:t>
            </a:r>
            <a:r>
              <a:rPr lang="it-IT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(“</a:t>
            </a:r>
            <a:r>
              <a:rPr lang="ro-RO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it-IT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sau unitate trasabila”) </a:t>
            </a:r>
            <a:r>
              <a:rPr lang="ro-RO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 atributele </a:t>
            </a:r>
            <a:r>
              <a:rPr lang="it-IT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o-RO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informaţiile cerute la fiecare etapă a lanţului alimentar</a:t>
            </a:r>
            <a:r>
              <a:rPr lang="it-IT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o-RO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pînă la consum</a:t>
            </a:r>
            <a:r>
              <a:rPr lang="it-IT" alt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atorul final). </a:t>
            </a:r>
            <a:endParaRPr lang="ru-RU" altLang="ru-RU" sz="32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o-RO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6255488" cy="8977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Noţiunea de </a:t>
            </a:r>
            <a:r>
              <a:rPr lang="ro-RO" i="1" dirty="0" smtClean="0">
                <a:latin typeface="Times New Roman" pitchFamily="18" charset="0"/>
                <a:cs typeface="Times New Roman" pitchFamily="18" charset="0"/>
              </a:rPr>
              <a:t>GMP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o-RO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>
          <a:xfrm>
            <a:off x="785813" y="1857375"/>
            <a:ext cx="7215187" cy="2357438"/>
          </a:xfrm>
        </p:spPr>
        <p:txBody>
          <a:bodyPr/>
          <a:lstStyle/>
          <a:p>
            <a:pPr algn="just" eaLnBrk="1" hangingPunct="1"/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sunt o parte a procesului de asigurare a calit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ii, ce asigur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produsele sunt fabricate dup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specifica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ii, sunt verificate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corespund cu utilizarea planificat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cu documentele de autorizare.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altLang="ru-RU" smtClean="0"/>
          </a:p>
        </p:txBody>
      </p:sp>
      <p:pic>
        <p:nvPicPr>
          <p:cNvPr id="10244" name="Picture 5" descr="g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4071938"/>
            <a:ext cx="229076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715304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Cadrul legal privind </a:t>
            </a:r>
            <a:r>
              <a:rPr lang="it-IT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TRASABILITATEA</a:t>
            </a:r>
            <a:r>
              <a:rPr lang="it-IT" dirty="0" smtClean="0"/>
              <a:t/>
            </a:r>
            <a:br>
              <a:rPr lang="it-IT" dirty="0" smtClean="0"/>
            </a:br>
            <a:endParaRPr lang="ro-RO" dirty="0"/>
          </a:p>
        </p:txBody>
      </p:sp>
      <p:sp>
        <p:nvSpPr>
          <p:cNvPr id="56323" name="Текст 2"/>
          <p:cNvSpPr>
            <a:spLocks noGrp="1"/>
          </p:cNvSpPr>
          <p:nvPr>
            <p:ph type="body" idx="1"/>
          </p:nvPr>
        </p:nvSpPr>
        <p:spPr>
          <a:xfrm>
            <a:off x="285750" y="1571625"/>
            <a:ext cx="7715250" cy="4429125"/>
          </a:xfrm>
        </p:spPr>
        <p:txBody>
          <a:bodyPr/>
          <a:lstStyle/>
          <a:p>
            <a:pPr algn="just" eaLnBrk="1" hangingPunct="1"/>
            <a:r>
              <a:rPr lang="ro-RO" alt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Legea privind produsele alimentare, nr. 78 din  18.03.2004:</a:t>
            </a:r>
          </a:p>
          <a:p>
            <a:pPr algn="just" eaLnBrk="1" hangingPunct="1"/>
            <a:r>
              <a:rPr lang="vi-VN" altLang="ru-RU" sz="24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trasabilitate </a:t>
            </a:r>
            <a:r>
              <a:rPr lang="vi-VN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posibilitatea identificării şi urmăririi, de-a lungul tuturor fazelor de producţie, de procesare şi de distribuţie, a unui produs alimentar, a unui material în contact cu produsele alimentare, a unui animal care produce produse alimentare sau care este folosit la fabricarea produselor alimentare, precum şi a oricărei substanţe care urmează sau care poate fi încorporată într-un produs alimentar;</a:t>
            </a:r>
            <a:endParaRPr lang="ru-RU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o-RO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85750"/>
            <a:ext cx="200025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715304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Cadrul legal privind </a:t>
            </a:r>
            <a:r>
              <a:rPr lang="it-IT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TRASABILITATEA</a:t>
            </a:r>
            <a:r>
              <a:rPr lang="it-IT" dirty="0" smtClean="0"/>
              <a:t/>
            </a:r>
            <a:br>
              <a:rPr lang="it-IT" dirty="0" smtClean="0"/>
            </a:br>
            <a:endParaRPr lang="ro-RO" dirty="0"/>
          </a:p>
        </p:txBody>
      </p:sp>
      <p:sp>
        <p:nvSpPr>
          <p:cNvPr id="57347" name="Текст 2"/>
          <p:cNvSpPr>
            <a:spLocks noGrp="1"/>
          </p:cNvSpPr>
          <p:nvPr>
            <p:ph type="body" idx="1"/>
          </p:nvPr>
        </p:nvSpPr>
        <p:spPr>
          <a:xfrm>
            <a:off x="285750" y="1571625"/>
            <a:ext cx="7715250" cy="4429125"/>
          </a:xfrm>
        </p:spPr>
        <p:txBody>
          <a:bodyPr/>
          <a:lstStyle/>
          <a:p>
            <a:pPr algn="just" eaLnBrk="1" hangingPunct="1"/>
            <a:r>
              <a:rPr lang="ro-RO" alt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Legea privind produsele alimentare, nr. 78 din  18.03.2004:</a:t>
            </a:r>
          </a:p>
          <a:p>
            <a:pPr algn="just" eaLnBrk="1" hangingPunct="1"/>
            <a:r>
              <a:rPr lang="vi-VN" altLang="ru-RU" sz="2400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Articolul 8. Trasabilitatea </a:t>
            </a:r>
          </a:p>
          <a:p>
            <a:pPr algn="just" eaLnBrk="1" hangingPunct="1"/>
            <a:r>
              <a:rPr lang="vi-VN" altLang="ru-RU" sz="2400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 Agenţii economici din sectorul alimentar </a:t>
            </a:r>
            <a:r>
              <a:rPr lang="vi-VN" altLang="ru-RU" sz="2400" u="sng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vor asigura </a:t>
            </a:r>
            <a:r>
              <a:rPr lang="vi-VN" altLang="ru-RU" sz="2400" b="1" u="sng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trasabilitatea</a:t>
            </a:r>
            <a:r>
              <a:rPr lang="vi-VN" altLang="ru-RU" sz="2400" u="sng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produselor alimentare</a:t>
            </a:r>
            <a:r>
              <a:rPr lang="vi-VN" altLang="ru-RU" sz="2400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şi a materialelor în contact cu produsele alimentare </a:t>
            </a:r>
            <a:r>
              <a:rPr lang="vi-VN" altLang="ru-RU" sz="2400" u="sng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toate etapele circuitului </a:t>
            </a:r>
            <a:r>
              <a:rPr lang="vi-VN" altLang="ru-RU" sz="2400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lor, a animalelor care produc produse alimentare sau care sînt folosite la fabricarea produselor alimentare, precum </a:t>
            </a:r>
            <a:r>
              <a:rPr lang="vi-VN" altLang="ru-RU" sz="2400" u="sng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 trasabilitatea oricăror substanţe care urmează a fi sau pot fi încorporate în produsele alimentare</a:t>
            </a:r>
            <a:r>
              <a:rPr lang="vi-VN" altLang="ru-RU" sz="2400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şi în materialele în contact cu produsele alimentare</a:t>
            </a:r>
            <a:endParaRPr lang="ro-RO" altLang="ru-RU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715304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Cadrul legal privind </a:t>
            </a:r>
            <a:r>
              <a:rPr lang="it-IT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TRASABILITATEA</a:t>
            </a:r>
            <a:r>
              <a:rPr lang="it-IT" dirty="0" smtClean="0"/>
              <a:t/>
            </a:r>
            <a:br>
              <a:rPr lang="it-IT" dirty="0" smtClean="0"/>
            </a:br>
            <a:endParaRPr lang="ro-RO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571625"/>
            <a:ext cx="7715250" cy="4429125"/>
          </a:xfrm>
        </p:spPr>
        <p:txBody>
          <a:bodyPr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400" b="1" dirty="0" smtClean="0">
                <a:latin typeface="Times New Roman" pitchFamily="18" charset="0"/>
                <a:cs typeface="Times New Roman" pitchFamily="18" charset="0"/>
              </a:rPr>
              <a:t>Legea privind produsele alimentare, nr. 78 din  18.03.2004: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Articolul 8. Trasabilitatea 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(3) </a:t>
            </a:r>
            <a:r>
              <a:rPr lang="vi-VN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Agenţii economici din sectorul alimentar vor asigura identificarea tuturor persoanelor care le furnizează materie primă alimentară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, semipreparate, aditivi alimentari, produse alimentare sau orice substanţe care urmează a fi sau pot fi încorporate în produsele alimentare şi în materialele în contact cu produsele alimentare. În acest scop, ei trebuie </a:t>
            </a:r>
            <a:r>
              <a:rPr lang="vi-VN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să dispună de sisteme şi de proceduri care să permită punerea informaţiei în cauză la dispoziţia organelor de contro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l şi supraveghere de stat, la solicitarea acestora.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(4) Agenţii economici din sectorul alimentar trebuie </a:t>
            </a:r>
            <a:r>
              <a:rPr lang="vi-VN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să dispună de sisteme şi de proceduri care să permită identificarea întreprinderilor cărora le-au fost furnizate produsele lor 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şi să pună informaţia în cauză la dispoziţia organelor de control şi supraveghere de stat, la solicitarea  acestora.</a:t>
            </a:r>
            <a:endParaRPr lang="ro-RO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9"/>
            <a:ext cx="7715304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Cadrul legal privind </a:t>
            </a:r>
            <a:r>
              <a:rPr lang="it-IT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3600" dirty="0" smtClean="0">
                <a:latin typeface="Times New Roman" pitchFamily="18" charset="0"/>
                <a:cs typeface="Times New Roman" pitchFamily="18" charset="0"/>
              </a:rPr>
              <a:t>TRASABILITATEA</a:t>
            </a:r>
            <a:r>
              <a:rPr lang="it-IT" dirty="0" smtClean="0"/>
              <a:t/>
            </a:r>
            <a:br>
              <a:rPr lang="it-IT" dirty="0" smtClean="0"/>
            </a:br>
            <a:endParaRPr lang="ro-RO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643063"/>
            <a:ext cx="7715250" cy="3714750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800" b="1" u="sng" dirty="0" smtClean="0">
                <a:latin typeface="Times New Roman" pitchFamily="18" charset="0"/>
                <a:cs typeface="Times New Roman" pitchFamily="18" charset="0"/>
              </a:rPr>
              <a:t>Trasabilitatea şi etichetarea</a:t>
            </a:r>
            <a:r>
              <a:rPr lang="it-IT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o-RO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oncept foarte important</a:t>
            </a:r>
            <a:r>
              <a:rPr lang="en-GB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Chiar dacă sunt foarte 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strans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legate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Tra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sabilitatea nu este etichetare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Etichetarea trebuie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obligatoriu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să asiste trasabilitatea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dar trasabilitatea poate fi completată numai după accesul </a:t>
            </a:r>
            <a:r>
              <a:rPr lang="it-IT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ro-RO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înregistrări corespunzătoare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6255488" cy="13620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3200" dirty="0" smtClean="0">
                <a:latin typeface="Times New Roman" pitchFamily="18" charset="0"/>
                <a:cs typeface="Times New Roman" pitchFamily="18" charset="0"/>
              </a:rPr>
              <a:t>Retragere şi Returnare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o-RO" sz="3200" dirty="0"/>
          </a:p>
        </p:txBody>
      </p:sp>
      <p:sp>
        <p:nvSpPr>
          <p:cNvPr id="60419" name="Текст 2"/>
          <p:cNvSpPr>
            <a:spLocks noGrp="1"/>
          </p:cNvSpPr>
          <p:nvPr>
            <p:ph type="body" idx="1"/>
          </p:nvPr>
        </p:nvSpPr>
        <p:spPr>
          <a:xfrm>
            <a:off x="428625" y="1905000"/>
            <a:ext cx="7429500" cy="3595688"/>
          </a:xfrm>
        </p:spPr>
        <p:txBody>
          <a:bodyPr/>
          <a:lstStyle/>
          <a:p>
            <a:pPr algn="l" eaLnBrk="1" hangingPunct="1"/>
            <a:r>
              <a:rPr lang="en-GB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Defini</a:t>
            </a:r>
            <a:r>
              <a:rPr lang="ro-RO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ţii:</a:t>
            </a:r>
          </a:p>
          <a:p>
            <a:pPr algn="l" eaLnBrk="1" hangingPunct="1"/>
            <a:endParaRPr lang="ro-RO" altLang="ru-RU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GB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‘re</a:t>
            </a:r>
            <a:r>
              <a:rPr lang="ro-RO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turnare</a:t>
            </a:r>
            <a:r>
              <a:rPr lang="en-GB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 -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orice măsură care are drept scop realizarea returnării unui produs periculos care a fost deja furnizat sau pus la dispoziţia consumatorilor de către producător sau distribuitor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o-RO" altLang="ru-RU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ro-RO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retragere</a:t>
            </a:r>
            <a:r>
              <a:rPr lang="en-GB" alt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 -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orice măsură care are drept scop prevenirea distribuţiei, expunerii şi oferirii către consumatori a unui produs periculos</a:t>
            </a:r>
            <a:r>
              <a:rPr lang="en-GB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endParaRPr lang="ru-RU" altLang="ru-RU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o-RO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858180" cy="92869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5.Controale </a:t>
            </a:r>
            <a:r>
              <a:rPr lang="ro-RO" dirty="0" err="1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verific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ru-RU" dirty="0" smtClean="0"/>
              <a:t/>
            </a:r>
            <a:br>
              <a:rPr lang="ru-RU" dirty="0" smtClean="0"/>
            </a:br>
            <a:endParaRPr lang="ro-RO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714500"/>
            <a:ext cx="7715250" cy="4500563"/>
          </a:xfrm>
        </p:spPr>
        <p:txBody>
          <a:bodyPr>
            <a:normAutofit fontScale="92500" lnSpcReduction="20000"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2800" u="sng" dirty="0" smtClean="0">
                <a:latin typeface="Times New Roman" pitchFamily="18" charset="0"/>
                <a:cs typeface="Times New Roman" pitchFamily="18" charset="0"/>
              </a:rPr>
              <a:t>Intocmirea unui plan de controale </a:t>
            </a:r>
            <a:r>
              <a:rPr lang="ro-RO" sz="2800" u="sng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u="sng" dirty="0" smtClean="0">
                <a:latin typeface="Times New Roman" pitchFamily="18" charset="0"/>
                <a:cs typeface="Times New Roman" pitchFamily="18" charset="0"/>
              </a:rPr>
              <a:t>i verificari include:</a:t>
            </a:r>
            <a:endParaRPr lang="ro-RO" sz="28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28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800" dirty="0" err="1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frecven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 de e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antionare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Igiena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flux: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verific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ale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aerului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(NTG,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mucegaiuri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apei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ustensilelor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echipamentelor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suprafe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elor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o-RO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Igiena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personalului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o-RO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Monitorizarea CCP, CP( dac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este necesar)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00563"/>
            <a:ext cx="200025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858180" cy="92869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5.Controale </a:t>
            </a:r>
            <a:r>
              <a:rPr lang="ro-RO" dirty="0" err="1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verific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2500313"/>
            <a:ext cx="7715250" cy="3857625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Efectuarea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invesigaţiilor 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poate fi facut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n laboratorul propriu sau prin intermediul unui laborator de tert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parte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!!! Numarul controalelor </a:t>
            </a:r>
            <a:r>
              <a:rPr lang="ro-RO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verificarilor depinde de realizarea condi</a:t>
            </a:r>
            <a:r>
              <a:rPr lang="ro-RO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iilor de GMP </a:t>
            </a:r>
            <a:r>
              <a:rPr lang="ro-RO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o-RO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nteprindere, iar planificarea </a:t>
            </a:r>
            <a:r>
              <a:rPr lang="ro-RO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alocarea unui buget pentru aceste cheltuieli duc implicit </a:t>
            </a:r>
            <a:r>
              <a:rPr lang="ro-RO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la realizarea acestora conform planific</a:t>
            </a:r>
            <a:r>
              <a:rPr lang="ro-RO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rii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858180" cy="92869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5.Controale </a:t>
            </a:r>
            <a:r>
              <a:rPr lang="ro-RO" dirty="0" err="1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verific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2500313"/>
            <a:ext cx="7715250" cy="3857625"/>
          </a:xfrm>
        </p:spPr>
        <p:txBody>
          <a:bodyPr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Pe parcursul fluxului tehnologic,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n diferite faze, produsele necesit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o verificare a caracteristicilor organoleptice, fizico-chimice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 microbiologice, pentru a asigura calitatea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 siguran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a propus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pentru produsul finit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Operatorul prin autocontrol verific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men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inerea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n parametrii stabili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 a proceselor de fabrica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ie ( temperatura, timpi, concentra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ii, umiditate etc)</a:t>
            </a:r>
            <a:endParaRPr lang="ro-RO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Verific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rile f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cute pentru produsele finite sunt f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cute de personal specializat </a:t>
            </a:r>
            <a:r>
              <a:rPr lang="ro-RO" sz="28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i independent de realizarea produsului.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1"/>
            <a:ext cx="8215338" cy="642941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6.Supravegherea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cerin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elor</a:t>
            </a:r>
            <a:r>
              <a:rPr lang="ru-RU" dirty="0" smtClean="0"/>
              <a:t/>
            </a:r>
            <a:br>
              <a:rPr lang="ru-RU" dirty="0" smtClean="0"/>
            </a:br>
            <a:endParaRPr lang="ro-RO" dirty="0"/>
          </a:p>
        </p:txBody>
      </p:sp>
      <p:sp>
        <p:nvSpPr>
          <p:cNvPr id="64515" name="Текст 2"/>
          <p:cNvSpPr>
            <a:spLocks noGrp="1"/>
          </p:cNvSpPr>
          <p:nvPr>
            <p:ph type="body" idx="1"/>
          </p:nvPr>
        </p:nvSpPr>
        <p:spPr>
          <a:xfrm>
            <a:off x="357188" y="1285875"/>
            <a:ext cx="7643812" cy="5072063"/>
          </a:xfrm>
        </p:spPr>
        <p:txBody>
          <a:bodyPr/>
          <a:lstStyle/>
          <a:p>
            <a:pPr algn="just" eaLnBrk="1" hangingPunct="1"/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Operatorii vor desemna persoane din cadrul organiza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iei care vor avea stabilite ca responsabilit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supravegherea respect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rii cerin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elor referitoare la: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amplasa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cl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d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otarea cu utilit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a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chizitionarea utilajelor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instala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iilor care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asigure realizarea unor produse sigure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asigurarea mentenan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ei acestora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d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ocumentatia tehnica de realizare a produsului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i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nstruirea si calificarea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i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giena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</a:t>
            </a:r>
            <a:r>
              <a:rPr lang="fr-FR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rocesele de produc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fr-FR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ie, depozitare, manipulare, transport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g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estionarea de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eurilor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va face documentat prin organigrame, fise de post, decizii, proceduri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o-RO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1"/>
            <a:ext cx="8215338" cy="642941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6.Supravegherea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cerin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elor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9" name="Текст 2"/>
          <p:cNvSpPr>
            <a:spLocks noGrp="1"/>
          </p:cNvSpPr>
          <p:nvPr>
            <p:ph type="body" idx="1"/>
          </p:nvPr>
        </p:nvSpPr>
        <p:spPr>
          <a:xfrm>
            <a:off x="285750" y="1214438"/>
            <a:ext cx="7643813" cy="4500562"/>
          </a:xfrm>
        </p:spPr>
        <p:txBody>
          <a:bodyPr/>
          <a:lstStyle/>
          <a:p>
            <a:pPr algn="just" eaLnBrk="1" hangingPunct="1"/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stabilirea responsabilit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ilor se va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 seama de: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</a:t>
            </a:r>
            <a:r>
              <a:rPr lang="en-US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radul de pregatire a personalului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gradul de specializare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domeniul proces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rii produselor alimentare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domeniul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care are specializarea de baz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ă,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domeniul 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care a ob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inut specializ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 pe parcursul desf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ăş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rii activit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it-IT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experienta dob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ndit</a:t>
            </a:r>
            <a:r>
              <a:rPr lang="ro-RO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ă.</a:t>
            </a:r>
            <a:endParaRPr lang="ru-RU" altLang="ru-RU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ru-RU" smtClean="0"/>
              <a:t> 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5" y="465117"/>
            <a:ext cx="6255488" cy="85725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3200" dirty="0" smtClean="0">
                <a:latin typeface="Times New Roman" pitchFamily="18" charset="0"/>
                <a:cs typeface="Times New Roman" pitchFamily="18" charset="0"/>
              </a:rPr>
              <a:t>GMP ca baza a sistemului de calitate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>
          <a:xfrm>
            <a:off x="4143375" y="2071688"/>
            <a:ext cx="3500438" cy="3857625"/>
          </a:xfrm>
        </p:spPr>
        <p:txBody>
          <a:bodyPr/>
          <a:lstStyle/>
          <a:p>
            <a:pPr algn="l" eaLnBrk="1" hangingPunct="1">
              <a:buFont typeface="Arial" panose="020B0604020202020204" pitchFamily="34" charset="0"/>
              <a:buChar char="•"/>
            </a:pPr>
            <a:r>
              <a:rPr lang="ro-RO" altLang="ru-RU" smtClean="0"/>
              <a:t>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GMP se refer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 produc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controale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ncerc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 eaLnBrk="1" hangingPunct="1">
              <a:buFont typeface="Arial" panose="020B0604020202020204" pitchFamily="34" charset="0"/>
              <a:buChar char="•"/>
            </a:pPr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buFont typeface="Arial" panose="020B0604020202020204" pitchFamily="34" charset="0"/>
              <a:buChar char="•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Formeaz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BAZA sistemului HACCP (condi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ii/cerin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preliminare)</a:t>
            </a:r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o-RO" altLang="ru-RU" smtClean="0"/>
              <a:t> </a:t>
            </a:r>
            <a:endParaRPr lang="ru-RU" altLang="ru-RU" smtClean="0"/>
          </a:p>
          <a:p>
            <a:pPr algn="l"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50"/>
          <a:stretch>
            <a:fillRect/>
          </a:stretch>
        </p:blipFill>
        <p:spPr bwMode="auto">
          <a:xfrm>
            <a:off x="571500" y="2071688"/>
            <a:ext cx="3186113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1"/>
            <a:ext cx="7715304" cy="78581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7.Instruiri</a:t>
            </a:r>
            <a:r>
              <a:rPr lang="ru-RU" dirty="0" smtClean="0"/>
              <a:t/>
            </a:r>
            <a:br>
              <a:rPr lang="ru-RU" dirty="0" smtClean="0"/>
            </a:br>
            <a:endParaRPr lang="ro-RO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88" y="1285875"/>
            <a:ext cx="7429500" cy="5357813"/>
          </a:xfrm>
        </p:spPr>
        <p:txBody>
          <a:bodyPr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Pentru ob</a:t>
            </a:r>
            <a:r>
              <a:rPr lang="ro-RO" sz="2400" b="1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inerea </a:t>
            </a:r>
            <a:r>
              <a:rPr lang="ro-RO" sz="2400" b="1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i men</a:t>
            </a:r>
            <a:r>
              <a:rPr lang="ro-RO" sz="2400" b="1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inerea competen</a:t>
            </a:r>
            <a:r>
              <a:rPr lang="ro-RO" sz="2400" b="1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ei personalului, se recomand</a:t>
            </a:r>
            <a:r>
              <a:rPr lang="ro-RO" sz="2400" b="1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 a se intreprinde urmatoarele:</a:t>
            </a:r>
            <a:endParaRPr lang="ro-RO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evaluarea periodic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a cuno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tin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elor generale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 de specialitate, experien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a, abilit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ile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 competen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ele personalului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dentificarea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necesit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individuale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instruire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o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rganizarea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 efectuarea de instruiri at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t planificate ( program anual) c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 neplanificate (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n caz de abatere de la reglement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rile interne)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î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nregistrarea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instruirilor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dirty="0" err="1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realiz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rilor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personalului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 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/>
          </a:p>
        </p:txBody>
      </p:sp>
      <p:pic>
        <p:nvPicPr>
          <p:cNvPr id="665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0"/>
            <a:ext cx="2071687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1"/>
            <a:ext cx="7715304" cy="57150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7.Instruiri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88" y="785813"/>
            <a:ext cx="7429500" cy="5857875"/>
          </a:xfrm>
        </p:spPr>
        <p:txBody>
          <a:bodyPr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Planificarea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instruirii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poate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cuprinde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multe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tipuri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de curs:</a:t>
            </a:r>
            <a:endParaRPr lang="ro-RO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caracter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general: management,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operare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PC,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tehnici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lucru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echip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tehnici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de v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nzare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etc.)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nstruiri la locul de munc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, inclusiv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n domeniul protectiei muncii si al PSI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erfec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ion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ri ( tehnologii de fabrica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ie noi, produse noi, echipamente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 utilaje noi)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ursuri referitoare la sigurant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alimentelor (mod de manipulare, posibilitatea de contaminare, condi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ii de depozitare, puncte critice de control)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giena-educa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ie sanitar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( igiena produselor, materiilor prime, igiena echipamentelor, instala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iilor, spa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iilor, mijloacelor de transport, igiena personalului)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 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1"/>
            <a:ext cx="7715304" cy="1071569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o-RO" sz="3100" dirty="0" err="1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ntretinerea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echipamentelor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utilajelor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infrastructurii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1" name="Текст 2"/>
          <p:cNvSpPr>
            <a:spLocks noGrp="1"/>
          </p:cNvSpPr>
          <p:nvPr>
            <p:ph type="body" idx="1"/>
          </p:nvPr>
        </p:nvSpPr>
        <p:spPr>
          <a:xfrm>
            <a:off x="285750" y="2571750"/>
            <a:ext cx="7429500" cy="2000250"/>
          </a:xfrm>
        </p:spPr>
        <p:txBody>
          <a:bodyPr/>
          <a:lstStyle/>
          <a:p>
            <a:pPr algn="just" eaLnBrk="1" hangingPunct="1"/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Scopul procesului de 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ntre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inere este de a asigura capabilitatea permanent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utilajelor, utilit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ăţ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ilor 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infrastructurii, 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vederea desfa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rii proceselor de realizare a produsului 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condi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de siguran</a:t>
            </a:r>
            <a:r>
              <a:rPr lang="ro-RO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ţă</a:t>
            </a:r>
            <a:endParaRPr lang="ru-RU" altLang="ru-RU" b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o-RO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1"/>
            <a:ext cx="7715304" cy="1071569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o-RO" sz="3100" dirty="0" err="1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ntretinerea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echipamentelor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utilajelor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infrastructurii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357313"/>
            <a:ext cx="7429500" cy="4500562"/>
          </a:xfrm>
        </p:spPr>
        <p:txBody>
          <a:bodyPr>
            <a:normAutofit fontScale="925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Procesele de intretinere pot fi tinute sub control prin:</a:t>
            </a:r>
            <a:endParaRPr lang="ro-RO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ntocmirea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actualizarea listei utilajelor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instala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iilor din dotare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lanificarea proceselor de revizii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repara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-u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rmarirea realiz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rii repara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iilor planificate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a lucrarilor de construc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intre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inere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 c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ontrolul periodic al echipamentelor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utilajelor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 r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ealizarea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reglajelor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dirty="0" err="1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ungerilor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tehnologice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- r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ealizarea repara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iilor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 caz de avarie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1"/>
            <a:ext cx="7715304" cy="1071569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o-RO" sz="3100" dirty="0" err="1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ntretinerea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echipamentelor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utilajelor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infrastructurii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357313"/>
            <a:ext cx="7429500" cy="5214937"/>
          </a:xfrm>
        </p:spPr>
        <p:txBody>
          <a:bodyPr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La finalizarea unui proces de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ntre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inere se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nregistreaz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toate opera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iile efectuate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se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ntocme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te un Proces Verbal de predare primire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Intretinerea dispozitivelor de masurare si monitorizare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asigura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urmatoarele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Identificarea masuratorilor ce trebuie efectuate pentru a verifica conformitatea produsului si a tine sub control punctele critice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Identificarea acelor dispozitive de monitorizare si masurare care influenteaza calitatea si siguranta produsului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Selectarea dispozitivelor cu precizia si exactitatea necesare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Calibrarea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verificarea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periodica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dispozitivelor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Pastrarea inregistrarilor de verificare/ etalonare metrologica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Indicarea direct pe dispozitiv a stadiului calibrarii/etalonarii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Protectia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dispozitivelor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impotriva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ajustarilor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reglajelor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neau</a:t>
            </a:r>
            <a:r>
              <a:rPr lang="en-US" dirty="0" err="1" smtClean="0"/>
              <a:t>torizate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1"/>
            <a:ext cx="8143900" cy="78581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9.Controlul managerial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/>
          </a:p>
        </p:txBody>
      </p:sp>
      <p:sp>
        <p:nvSpPr>
          <p:cNvPr id="71683" name="Текст 2"/>
          <p:cNvSpPr>
            <a:spLocks noGrp="1"/>
          </p:cNvSpPr>
          <p:nvPr>
            <p:ph type="body" idx="1"/>
          </p:nvPr>
        </p:nvSpPr>
        <p:spPr>
          <a:xfrm>
            <a:off x="214313" y="1905000"/>
            <a:ext cx="7929562" cy="4667250"/>
          </a:xfrm>
        </p:spPr>
        <p:txBody>
          <a:bodyPr/>
          <a:lstStyle/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Unitatea/ intreprinderea trebuie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aib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statutat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 politica privind siguranta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igiena alimentelor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Filozofia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implicarea conducerii unitatii trebuia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fie demonstrat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 cel mai inalt nivel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Implicarea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procesul de produc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 va fi concretizat prin vizite regulate ale managerilor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unitate, discu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cu angajatii implica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din produc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ie, discu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cu responsabilii, prin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ncurajarea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r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splatirea personalului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Char char="•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Comunicarea cu personalul responsabil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producere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se va face prin intalniri zilnice/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ptamanale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o-RO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1"/>
            <a:ext cx="8143900" cy="78581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9.Controlul managerial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/>
          </a:p>
        </p:txBody>
      </p:sp>
      <p:sp>
        <p:nvSpPr>
          <p:cNvPr id="72707" name="Текст 2"/>
          <p:cNvSpPr>
            <a:spLocks noGrp="1"/>
          </p:cNvSpPr>
          <p:nvPr>
            <p:ph type="body" idx="1"/>
          </p:nvPr>
        </p:nvSpPr>
        <p:spPr>
          <a:xfrm>
            <a:off x="0" y="928688"/>
            <a:ext cx="7929563" cy="5214937"/>
          </a:xfrm>
        </p:spPr>
        <p:txBody>
          <a:bodyPr/>
          <a:lstStyle/>
          <a:p>
            <a:pPr algn="just" eaLnBrk="1" hangingPunct="1"/>
            <a:r>
              <a:rPr lang="it-IT" altLang="ru-RU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vor discuta: </a:t>
            </a:r>
            <a:endParaRPr lang="ro-RO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o-RO" altLang="ru-RU" b="1" u="sng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problemele curente, starea echipamentelor, num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rul de plangeri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nregistrate de la consumatori, respingerea materiilor prime, produsele returnate, dezvoltarea de noi produse, etc.</a:t>
            </a:r>
            <a:endParaRPr lang="ro-RO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anose="05000000000000000000" pitchFamily="2" charset="2"/>
              <a:buChar char="Ø"/>
            </a:pP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 se efectueaz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audituri interne ( de 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 forul de acreditare, de 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 beneficiari), auditul trebuie s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identifice at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punctele tari 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şi 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punctele slabe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ş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să determine clar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ac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ţ</a:t>
            </a:r>
            <a:r>
              <a:rPr lang="it-IT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iunile corective corespunzatoare</a:t>
            </a:r>
            <a:r>
              <a:rPr lang="ro-RO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it-IT" alt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Managerii de departament nu isi vor audita propriul departament</a:t>
            </a:r>
            <a:endParaRPr lang="ru-RU" altLang="ru-RU" b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o-RO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1"/>
            <a:ext cx="8143900" cy="78581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9.Controlul managerial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o-RO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50" y="1928813"/>
            <a:ext cx="7643813" cy="4214812"/>
          </a:xfrm>
        </p:spPr>
        <p:txBody>
          <a:bodyPr>
            <a:normAutofit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Una din marile responsabilit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ale managerilor este de a asigura respectarea legisla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iei corespunzatoare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Este recomandat ca personalul de la fiecare nivel sa aiba o fi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de post bine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ntocmita care s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specifice clar atribu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iile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responsabilit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ăţ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ile fiec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ruia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Personalului de r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spundere i se va atribui suficient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“putere” pentru a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duce la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ndeplinire sarcinile (de ex.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Respingerea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materiilor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prime)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!!! R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spunsul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la audit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trebuie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ro-RO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fie </a:t>
            </a:r>
            <a:r>
              <a:rPr lang="en-US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proactiv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o-RO" dirty="0"/>
          </a:p>
        </p:txBody>
      </p:sp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4786313"/>
            <a:ext cx="2071687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758138" cy="89438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Vă mulţumim pentru atenţie</a:t>
            </a:r>
            <a:endParaRPr lang="ro-RO" dirty="0"/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214438"/>
            <a:ext cx="6643688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Calea practică în determinarea  neajunsurilor  în sistemul de control al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Siguran</a:t>
            </a:r>
            <a:r>
              <a:rPr lang="ro-RO" sz="2000" dirty="0" smtClean="0">
                <a:latin typeface="Times New Roman" pitchFamily="18" charset="0"/>
                <a:cs typeface="Times New Roman" pitchFamily="18" charset="0"/>
              </a:rPr>
              <a:t>ței produselor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50" y="2143125"/>
            <a:ext cx="6215063" cy="3429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2063" y="3286125"/>
            <a:ext cx="1143000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400" dirty="0">
                <a:solidFill>
                  <a:schemeClr val="tx1"/>
                </a:solidFill>
              </a:rPr>
              <a:t>Evaluarea sistemului HACCP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25" y="2428875"/>
            <a:ext cx="1428750" cy="9286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400" dirty="0"/>
              <a:t>Implementarea cerinţelor preliminare</a:t>
            </a:r>
            <a:r>
              <a:rPr lang="ro-RO" dirty="0"/>
              <a:t> </a:t>
            </a:r>
            <a:endParaRPr lang="ru-RU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0" y="2571750"/>
            <a:ext cx="1000125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2214563" y="2428875"/>
            <a:ext cx="428625" cy="3571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643188" y="2714625"/>
            <a:ext cx="914400" cy="9144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400" dirty="0">
                <a:solidFill>
                  <a:schemeClr val="tx1"/>
                </a:solidFill>
              </a:rPr>
              <a:t>Studiul HACCP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86188" y="3000375"/>
            <a:ext cx="1071562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o-RO" sz="1400" dirty="0">
                <a:solidFill>
                  <a:schemeClr val="tx1"/>
                </a:solidFill>
              </a:rPr>
              <a:t>Elaborarea planului HACCP</a:t>
            </a:r>
            <a:endParaRPr lang="ru-RU" sz="1400" dirty="0"/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 rot="16200000" flipH="1">
            <a:off x="3571875" y="2714625"/>
            <a:ext cx="285750" cy="28575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6200000" flipH="1">
            <a:off x="4857750" y="3000375"/>
            <a:ext cx="285750" cy="285750"/>
          </a:xfrm>
          <a:prstGeom prst="bentConnector3">
            <a:avLst>
              <a:gd name="adj1" fmla="val 3451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трелка вправо 11"/>
          <p:cNvSpPr/>
          <p:nvPr/>
        </p:nvSpPr>
        <p:spPr>
          <a:xfrm>
            <a:off x="6286500" y="4071938"/>
            <a:ext cx="857250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5789" name="TextBox 12"/>
          <p:cNvSpPr txBox="1">
            <a:spLocks noChangeArrowheads="1"/>
          </p:cNvSpPr>
          <p:nvPr/>
        </p:nvSpPr>
        <p:spPr bwMode="auto">
          <a:xfrm>
            <a:off x="7072313" y="3857625"/>
            <a:ext cx="14287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o-RO" altLang="ru-RU" sz="1600" b="1" u="sng"/>
              <a:t>Sistem de siguranţă a produselor</a:t>
            </a:r>
            <a:endParaRPr lang="ru-RU" altLang="ru-RU" sz="1600" b="1" u="sng"/>
          </a:p>
        </p:txBody>
      </p:sp>
      <p:pic>
        <p:nvPicPr>
          <p:cNvPr id="757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3929063"/>
            <a:ext cx="142875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endParaRPr lang="en-US" altLang="ru-RU" cap="none" smtClean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97283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476250"/>
            <a:ext cx="7239000" cy="5980113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dirty="0" smtClean="0"/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dirty="0" smtClean="0"/>
          </a:p>
          <a:p>
            <a:pPr algn="ctr" eaLnBrk="1" hangingPunct="1">
              <a:buFont typeface="Wingdings 2" panose="05020102010507070707" pitchFamily="18" charset="2"/>
              <a:buNone/>
              <a:defRPr/>
            </a:pP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GHP</a:t>
            </a:r>
          </a:p>
          <a:p>
            <a:pPr algn="ctr" eaLnBrk="1" hangingPunct="1">
              <a:buFont typeface="Wingdings 2" panose="05020102010507070707" pitchFamily="18" charset="2"/>
              <a:buNone/>
              <a:defRPr/>
            </a:pP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(Good Hygiene Practice)</a:t>
            </a:r>
          </a:p>
          <a:p>
            <a:pPr algn="ctr" eaLnBrk="1" hangingPunct="1">
              <a:buFont typeface="Wingdings 2" panose="05020102010507070707" pitchFamily="18" charset="2"/>
              <a:buNone/>
              <a:defRPr/>
            </a:pPr>
            <a:endParaRPr lang="en-US" sz="36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buFont typeface="Wingdings 2" panose="05020102010507070707" pitchFamily="18" charset="2"/>
              <a:buNone/>
              <a:defRPr/>
            </a:pP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Bune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Practici</a:t>
            </a:r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de 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Igiena</a:t>
            </a:r>
            <a:endParaRPr lang="en-US" sz="36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cap="none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Notiunea</a:t>
            </a:r>
            <a:r>
              <a:rPr lang="en-US" cap="none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 de GHP</a:t>
            </a:r>
          </a:p>
        </p:txBody>
      </p:sp>
      <p:sp>
        <p:nvSpPr>
          <p:cNvPr id="1331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endParaRPr lang="en-US" altLang="ru-RU" smtClean="0"/>
          </a:p>
          <a:p>
            <a:pPr algn="just" eaLnBrk="1" hangingPunct="1">
              <a:buFont typeface="Wingdings 2" panose="05020102010507070707" pitchFamily="18" charset="2"/>
              <a:buNone/>
            </a:pPr>
            <a:r>
              <a:rPr lang="en-US" altLang="ru-RU" smtClean="0"/>
              <a:t>= </a:t>
            </a:r>
            <a:r>
              <a:rPr lang="ro-RO" altLang="ru-RU" sz="2800" smtClean="0">
                <a:latin typeface="Times New Roman" panose="02020603050405020304" pitchFamily="18" charset="0"/>
              </a:rPr>
              <a:t>măsuri preventive ce vizează condițiile de organizare internă și externă a igienei întreprinderii, în scopul reducerii probabilității de contaminare a produsului din surse interne sau externe. </a:t>
            </a:r>
            <a:endParaRPr lang="en-US" altLang="ru-RU" sz="28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6255488" cy="13620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o-RO" dirty="0" smtClean="0"/>
              <a:t>Componentele cerinţelor preliminare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650" y="2205038"/>
            <a:ext cx="6254750" cy="3571875"/>
          </a:xfrm>
        </p:spPr>
        <p:txBody>
          <a:bodyPr>
            <a:normAutofit fontScale="92500" lnSpcReduction="10000"/>
          </a:bodyPr>
          <a:lstStyle/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1.Cl</a:t>
            </a:r>
            <a:r>
              <a:rPr lang="ro-RO" dirty="0" smtClean="0"/>
              <a:t>ă</a:t>
            </a:r>
            <a:r>
              <a:rPr lang="en-US" dirty="0" err="1" smtClean="0"/>
              <a:t>diri</a:t>
            </a:r>
            <a:endParaRPr lang="ru-RU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2.</a:t>
            </a:r>
            <a:r>
              <a:rPr lang="ro-RO" dirty="0" smtClean="0"/>
              <a:t> </a:t>
            </a:r>
            <a:r>
              <a:rPr lang="en-US" dirty="0" err="1" smtClean="0"/>
              <a:t>Alegerea</a:t>
            </a:r>
            <a:r>
              <a:rPr lang="en-US" dirty="0" smtClean="0"/>
              <a:t> </a:t>
            </a:r>
            <a:r>
              <a:rPr lang="en-US" dirty="0" err="1" smtClean="0"/>
              <a:t>echipamentelor</a:t>
            </a:r>
            <a:r>
              <a:rPr lang="en-US" dirty="0" smtClean="0"/>
              <a:t>, </a:t>
            </a:r>
            <a:r>
              <a:rPr lang="en-US" dirty="0" err="1" smtClean="0"/>
              <a:t>materialelor</a:t>
            </a:r>
            <a:r>
              <a:rPr lang="en-US" dirty="0" smtClean="0"/>
              <a:t>, </a:t>
            </a:r>
            <a:r>
              <a:rPr lang="en-US" dirty="0" err="1" smtClean="0"/>
              <a:t>ustensilelor</a:t>
            </a:r>
            <a:r>
              <a:rPr lang="en-US" dirty="0" smtClean="0"/>
              <a:t>, </a:t>
            </a:r>
            <a:r>
              <a:rPr lang="en-US" dirty="0" err="1" smtClean="0"/>
              <a:t>mijloacelor</a:t>
            </a:r>
            <a:r>
              <a:rPr lang="en-US" dirty="0" smtClean="0"/>
              <a:t> de transport</a:t>
            </a:r>
            <a:endParaRPr lang="ru-RU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3.Documenta</a:t>
            </a:r>
            <a:r>
              <a:rPr lang="ro-RO" dirty="0" smtClean="0"/>
              <a:t>ţ</a:t>
            </a:r>
            <a:r>
              <a:rPr lang="en-US" dirty="0" err="1" smtClean="0"/>
              <a:t>ia</a:t>
            </a:r>
            <a:r>
              <a:rPr lang="en-US" dirty="0" smtClean="0"/>
              <a:t> </a:t>
            </a:r>
            <a:r>
              <a:rPr lang="en-US" dirty="0" err="1" smtClean="0"/>
              <a:t>tehnic</a:t>
            </a:r>
            <a:r>
              <a:rPr lang="ro-RO" dirty="0" smtClean="0"/>
              <a:t>ă</a:t>
            </a:r>
            <a:endParaRPr lang="ru-RU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4.Procesul de </a:t>
            </a:r>
            <a:r>
              <a:rPr lang="en-US" dirty="0" err="1" smtClean="0"/>
              <a:t>produc</a:t>
            </a:r>
            <a:r>
              <a:rPr lang="ro-RO" dirty="0" smtClean="0"/>
              <a:t>ţ</a:t>
            </a:r>
            <a:r>
              <a:rPr lang="en-US" dirty="0" err="1" smtClean="0"/>
              <a:t>ie</a:t>
            </a:r>
            <a:endParaRPr lang="ru-RU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5.Controale </a:t>
            </a:r>
            <a:r>
              <a:rPr lang="ro-RO" dirty="0" smtClean="0"/>
              <a:t>ş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verific</a:t>
            </a:r>
            <a:r>
              <a:rPr lang="ro-RO" dirty="0" smtClean="0"/>
              <a:t>ă</a:t>
            </a:r>
            <a:r>
              <a:rPr lang="en-US" dirty="0" err="1" smtClean="0"/>
              <a:t>ri</a:t>
            </a:r>
            <a:endParaRPr lang="ru-RU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6.Supravegherea </a:t>
            </a:r>
            <a:r>
              <a:rPr lang="en-US" dirty="0" err="1" smtClean="0"/>
              <a:t>cerin</a:t>
            </a:r>
            <a:r>
              <a:rPr lang="ro-RO" dirty="0" smtClean="0"/>
              <a:t>ţe</a:t>
            </a:r>
            <a:r>
              <a:rPr lang="en-US" dirty="0" err="1" smtClean="0"/>
              <a:t>lor</a:t>
            </a:r>
            <a:endParaRPr lang="ru-RU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7.Instruiri</a:t>
            </a:r>
            <a:endParaRPr lang="ru-RU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8.Intre</a:t>
            </a:r>
            <a:r>
              <a:rPr lang="ro-RO" dirty="0" smtClean="0"/>
              <a:t>ț</a:t>
            </a:r>
            <a:r>
              <a:rPr lang="en-US" dirty="0" err="1" smtClean="0"/>
              <a:t>inerea</a:t>
            </a:r>
            <a:r>
              <a:rPr lang="en-US" dirty="0" smtClean="0"/>
              <a:t> </a:t>
            </a:r>
            <a:r>
              <a:rPr lang="en-US" dirty="0" err="1" smtClean="0"/>
              <a:t>echipamentelor</a:t>
            </a:r>
            <a:r>
              <a:rPr lang="en-US" dirty="0" smtClean="0"/>
              <a:t>, </a:t>
            </a:r>
            <a:r>
              <a:rPr lang="en-US" dirty="0" err="1" smtClean="0"/>
              <a:t>utilajelor</a:t>
            </a:r>
            <a:r>
              <a:rPr lang="en-US" dirty="0" smtClean="0"/>
              <a:t>, </a:t>
            </a:r>
            <a:r>
              <a:rPr lang="en-US" dirty="0" err="1" smtClean="0"/>
              <a:t>infrastructurii</a:t>
            </a:r>
            <a:endParaRPr lang="ru-RU" dirty="0" smtClean="0"/>
          </a:p>
          <a:p>
            <a:pPr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9.Controlul managerial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5000625"/>
            <a:ext cx="21431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990</TotalTime>
  <Words>4915</Words>
  <Application>Microsoft Office PowerPoint</Application>
  <PresentationFormat>On-screen Show (4:3)</PresentationFormat>
  <Paragraphs>577</Paragraphs>
  <Slides>69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7" baseType="lpstr">
      <vt:lpstr>Arial</vt:lpstr>
      <vt:lpstr>Trebuchet MS</vt:lpstr>
      <vt:lpstr>Wingdings 2</vt:lpstr>
      <vt:lpstr>Wingdings</vt:lpstr>
      <vt:lpstr>Calibri</vt:lpstr>
      <vt:lpstr>Times New Roman</vt:lpstr>
      <vt:lpstr>Courier New</vt:lpstr>
      <vt:lpstr>Изящная</vt:lpstr>
      <vt:lpstr>Cerinţe preliminare  ale sistemului de management haccp</vt:lpstr>
      <vt:lpstr>PowerPoint Presentation</vt:lpstr>
      <vt:lpstr>Legislaţia </vt:lpstr>
      <vt:lpstr>GMP (Good Manufacturing Practice)  Bune Practici de Productie </vt:lpstr>
      <vt:lpstr>Noţiunea de GMP  </vt:lpstr>
      <vt:lpstr>GMP ca baza a sistemului de calitate</vt:lpstr>
      <vt:lpstr>PowerPoint Presentation</vt:lpstr>
      <vt:lpstr>Notiunea de GHP</vt:lpstr>
      <vt:lpstr>Componentele cerinţelor preliminare </vt:lpstr>
      <vt:lpstr>1.Clădiri </vt:lpstr>
      <vt:lpstr>1.1. Amplasare </vt:lpstr>
      <vt:lpstr>1.1.Amplasare </vt:lpstr>
      <vt:lpstr>uşi burduf</vt:lpstr>
      <vt:lpstr>1.2. Utilităţi de bază </vt:lpstr>
      <vt:lpstr>1.2.Utilităţi de bază </vt:lpstr>
      <vt:lpstr>1.2.Utilităţi de bază </vt:lpstr>
      <vt:lpstr>1.2.Utilităţi de bază </vt:lpstr>
      <vt:lpstr>1.2. Utilităţi de bază </vt:lpstr>
      <vt:lpstr>1.2.Utilităţi de bază</vt:lpstr>
      <vt:lpstr>1.3. Spaţiile de producţie </vt:lpstr>
      <vt:lpstr>1.3. Spaţiile de producţie </vt:lpstr>
      <vt:lpstr>Condiţii generale pentru spaţiile de producţie </vt:lpstr>
      <vt:lpstr>Spaţiul de producţie </vt:lpstr>
      <vt:lpstr>imbinarea dintre perete şi pardoseală care permite evitarea acumularilor de impurităţi</vt:lpstr>
      <vt:lpstr>Condiţii generale pentru spaţiile de producţie </vt:lpstr>
      <vt:lpstr>Spaţiul de producţie</vt:lpstr>
      <vt:lpstr>1.4.Spaţii conexe(auxiliare) </vt:lpstr>
      <vt:lpstr>1.4.Spaţii conexe(auxiliare) </vt:lpstr>
      <vt:lpstr>1.5. Facilităţi pentru personal</vt:lpstr>
      <vt:lpstr>1.5. Facilităţi pentru personal</vt:lpstr>
      <vt:lpstr>1.5. Facilitati pentru personal </vt:lpstr>
      <vt:lpstr>2.Alegerea echipamentelor, materialelor, ustensilelor, mijloacelor de transport </vt:lpstr>
      <vt:lpstr>2.Alegerea echipamentelor, materialelor, ustensilelor, mijloacelor de transport </vt:lpstr>
      <vt:lpstr>3.Documentaţia tehnica de produs </vt:lpstr>
      <vt:lpstr>3.Documentaţia tehnica de produs </vt:lpstr>
      <vt:lpstr>3.Documentaţia tehnica de produs </vt:lpstr>
      <vt:lpstr>4.Procesul de producţie  </vt:lpstr>
      <vt:lpstr>4.Procesul de producţie </vt:lpstr>
      <vt:lpstr>4.Procesul de producţie </vt:lpstr>
      <vt:lpstr>4.Procesul de producţie </vt:lpstr>
      <vt:lpstr>4.Procesul de producţie </vt:lpstr>
      <vt:lpstr>4.Procesul de producţie </vt:lpstr>
      <vt:lpstr>4.Procesul de producţie</vt:lpstr>
      <vt:lpstr>4.Procesul de producţie</vt:lpstr>
      <vt:lpstr>4.Procesul de producţie </vt:lpstr>
      <vt:lpstr>4.Procesul de producţie</vt:lpstr>
      <vt:lpstr>Trasabilitatea </vt:lpstr>
      <vt:lpstr>Trasabilitate </vt:lpstr>
      <vt:lpstr>Trasabilitate</vt:lpstr>
      <vt:lpstr>Cadrul legal privind  TRASABILITATEA </vt:lpstr>
      <vt:lpstr>Cadrul legal privind  TRASABILITATEA </vt:lpstr>
      <vt:lpstr>Cadrul legal privind  TRASABILITATEA </vt:lpstr>
      <vt:lpstr>Cadrul legal privind  TRASABILITATEA </vt:lpstr>
      <vt:lpstr>Retragere şi Returnare </vt:lpstr>
      <vt:lpstr>5.Controale şi verificări </vt:lpstr>
      <vt:lpstr>5.Controale şi verificări </vt:lpstr>
      <vt:lpstr>5.Controale şi verificări </vt:lpstr>
      <vt:lpstr>6.Supravegherea cerinţelor </vt:lpstr>
      <vt:lpstr>6.Supravegherea cerinţelor </vt:lpstr>
      <vt:lpstr>7.Instruiri </vt:lpstr>
      <vt:lpstr>7.Instruiri </vt:lpstr>
      <vt:lpstr>8. Întretinerea echipamentelor, utilajelor, infrastructurii </vt:lpstr>
      <vt:lpstr>8. Întretinerea echipamentelor, utilajelor, infrastructurii </vt:lpstr>
      <vt:lpstr>8. Întretinerea echipamentelor, utilajelor, infrastructurii </vt:lpstr>
      <vt:lpstr>9.Controlul managerial </vt:lpstr>
      <vt:lpstr>9.Controlul managerial </vt:lpstr>
      <vt:lpstr>9.Controlul managerial </vt:lpstr>
      <vt:lpstr>Vă mulţumim pentru atenţie</vt:lpstr>
      <vt:lpstr>Calea practică în determinarea  neajunsurilor  în sistemul de control al Siguranței produselor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Owner</dc:creator>
  <cp:lastModifiedBy>Eugen Scortescu</cp:lastModifiedBy>
  <cp:revision>88</cp:revision>
  <dcterms:modified xsi:type="dcterms:W3CDTF">2014-04-08T11:29:32Z</dcterms:modified>
</cp:coreProperties>
</file>