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9" r:id="rId3"/>
    <p:sldId id="258" r:id="rId4"/>
    <p:sldId id="273" r:id="rId5"/>
    <p:sldId id="274" r:id="rId6"/>
    <p:sldId id="260" r:id="rId7"/>
    <p:sldId id="257" r:id="rId8"/>
    <p:sldId id="261" r:id="rId9"/>
    <p:sldId id="262" r:id="rId10"/>
    <p:sldId id="264" r:id="rId11"/>
    <p:sldId id="263" r:id="rId12"/>
    <p:sldId id="265" r:id="rId13"/>
    <p:sldId id="275" r:id="rId14"/>
    <p:sldId id="268" r:id="rId15"/>
    <p:sldId id="269" r:id="rId16"/>
    <p:sldId id="270" r:id="rId17"/>
    <p:sldId id="266" r:id="rId18"/>
    <p:sldId id="271" r:id="rId19"/>
    <p:sldId id="267" r:id="rId20"/>
    <p:sldId id="276" r:id="rId21"/>
    <p:sldId id="272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785" autoAdjust="0"/>
  </p:normalViewPr>
  <p:slideViewPr>
    <p:cSldViewPr>
      <p:cViewPr varScale="1">
        <p:scale>
          <a:sx n="79" d="100"/>
          <a:sy n="79" d="100"/>
        </p:scale>
        <p:origin x="-154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170DD5-4750-438B-80CC-8D0EF8A32F11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93BA5B-98EC-41A5-9BF4-93FA37D4D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010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o-RO" dirty="0" smtClean="0"/>
              <a:t>Lispa împrejmuirii unității, a FNC, a depozitului de furaje, al platformei pentru dejecții.</a:t>
            </a:r>
            <a:endParaRPr lang="en-US" dirty="0" smtClean="0"/>
          </a:p>
          <a:p>
            <a:pPr lvl="0"/>
            <a:r>
              <a:rPr lang="ro-RO" dirty="0" smtClean="0"/>
              <a:t>Mediul exterior din imediata apropiere a adăposturilor de păsări nu este curăţat de vegetaţie, materiale de construcție. Nu trebuie să fi e stocate diverse materiale în preajma adăposturilor de păsări.</a:t>
            </a:r>
            <a:endParaRPr lang="en-US" dirty="0" smtClean="0"/>
          </a:p>
          <a:p>
            <a:pPr lvl="0"/>
            <a:r>
              <a:rPr lang="ro-RO" dirty="0" smtClean="0"/>
              <a:t>Aşternutul pentru păsări nu este întotdeauna depozitat pe paleţi şi acoperit cu înveliş curat de protecție împotriva apei/păsărilor/paraziților.</a:t>
            </a:r>
            <a:endParaRPr lang="en-US" dirty="0" smtClean="0"/>
          </a:p>
          <a:p>
            <a:pPr lvl="0"/>
            <a:r>
              <a:rPr lang="ro-RO" dirty="0" smtClean="0"/>
              <a:t>Lipsa filtrului vestiar la intrarea în unitate.</a:t>
            </a:r>
            <a:endParaRPr lang="en-US" dirty="0" smtClean="0"/>
          </a:p>
          <a:p>
            <a:pPr lvl="0"/>
            <a:r>
              <a:rPr lang="ro-RO" dirty="0" smtClean="0"/>
              <a:t>Lipsa procedurilor de biosecuritate privind intrarea în fermă a personalului și pentru vizitatori, privind controlul circulației personalului și a animalelor în fermă, privind circulația mașinilor în incintă.</a:t>
            </a:r>
            <a:endParaRPr lang="en-US" dirty="0" smtClean="0"/>
          </a:p>
          <a:p>
            <a:pPr lvl="0"/>
            <a:r>
              <a:rPr lang="ro-RO" dirty="0" smtClean="0"/>
              <a:t>Lipsa instruirii personalului în ceea ce privește măsurile de igienă și biosecuritate.</a:t>
            </a:r>
            <a:endParaRPr lang="en-US" dirty="0" smtClean="0"/>
          </a:p>
          <a:p>
            <a:pPr lvl="0"/>
            <a:r>
              <a:rPr lang="ro-RO" dirty="0" smtClean="0"/>
              <a:t>Lipsa dezinfectorului rutier și pietonal.</a:t>
            </a:r>
            <a:endParaRPr lang="en-US" dirty="0" smtClean="0"/>
          </a:p>
          <a:p>
            <a:pPr lvl="0"/>
            <a:r>
              <a:rPr lang="ro-RO" dirty="0" smtClean="0"/>
              <a:t>Lipsa procedură de împrospătare a soluției de dezinfectare din dezinfector, concentrația acesteia și frecvența acțiunii, a procedurii prinvind dezinfectarea mașinilor unitilizate în incinta fermei.</a:t>
            </a:r>
            <a:endParaRPr lang="en-US" dirty="0" smtClean="0"/>
          </a:p>
          <a:p>
            <a:pPr lvl="0"/>
            <a:r>
              <a:rPr lang="ro-RO" dirty="0" smtClean="0"/>
              <a:t>Nu sunt respectate normele conform sistemului de creștere(microclimatul).</a:t>
            </a:r>
            <a:endParaRPr lang="en-US" dirty="0" smtClean="0"/>
          </a:p>
          <a:p>
            <a:pPr lvl="0"/>
            <a:r>
              <a:rPr lang="ro-RO" dirty="0" smtClean="0"/>
              <a:t>Depozitarea incorectă a furajelor.</a:t>
            </a:r>
            <a:endParaRPr lang="en-US" dirty="0" smtClean="0"/>
          </a:p>
          <a:p>
            <a:pPr lvl="0"/>
            <a:r>
              <a:rPr lang="ro-RO" dirty="0" smtClean="0"/>
              <a:t>Nu există procedură privind prepararea furajelor medicamentate.</a:t>
            </a:r>
            <a:endParaRPr lang="en-US" dirty="0" smtClean="0"/>
          </a:p>
          <a:p>
            <a:pPr lvl="0"/>
            <a:r>
              <a:rPr lang="ro-RO" dirty="0" smtClean="0"/>
              <a:t>Nu există procedura de monitorizare a reziduurilor în furajele primare.</a:t>
            </a:r>
            <a:endParaRPr lang="en-US" dirty="0" smtClean="0"/>
          </a:p>
          <a:p>
            <a:pPr lvl="0"/>
            <a:r>
              <a:rPr lang="ro-RO" dirty="0" smtClean="0"/>
              <a:t>Lipsa măsurilor și a procedurii de DDD.</a:t>
            </a:r>
            <a:endParaRPr lang="en-US" dirty="0" smtClean="0"/>
          </a:p>
          <a:p>
            <a:pPr lvl="0"/>
            <a:r>
              <a:rPr lang="ro-RO" dirty="0" smtClean="0"/>
              <a:t>Lipsa amenajării unui punct farmaceutic.</a:t>
            </a:r>
            <a:endParaRPr lang="en-US" dirty="0" smtClean="0"/>
          </a:p>
          <a:p>
            <a:pPr lvl="0"/>
            <a:r>
              <a:rPr lang="ro-RO" dirty="0" smtClean="0"/>
              <a:t>Lipsa sau necompletarea evidențelor sanitare veterinare( registru tratamente, registru mortalități, fișe de necropsie, etc.).</a:t>
            </a:r>
            <a:endParaRPr lang="en-US" dirty="0" smtClean="0"/>
          </a:p>
          <a:p>
            <a:pPr lvl="0"/>
            <a:r>
              <a:rPr lang="ro-RO" dirty="0" smtClean="0"/>
              <a:t>Lipsa procedurilor de recoltare a probelor( de sanitație, pentru Salmonella).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3BA5B-98EC-41A5-9BF4-93FA37D4D0DB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o-RO" dirty="0" smtClean="0"/>
              <a:t>Zona abatorului nu este delimitată corespunzător.</a:t>
            </a:r>
            <a:endParaRPr lang="en-US" dirty="0" smtClean="0"/>
          </a:p>
          <a:p>
            <a:pPr lvl="0"/>
            <a:r>
              <a:rPr lang="ro-RO" dirty="0" smtClean="0"/>
              <a:t>Pereți nu permit igienizarea corespunzătoare; îmbinarea dintre pereți și podea permit acumularea murdăriei.</a:t>
            </a:r>
            <a:endParaRPr lang="en-US" dirty="0" smtClean="0"/>
          </a:p>
          <a:p>
            <a:pPr lvl="0"/>
            <a:r>
              <a:rPr lang="ro-RO" dirty="0" smtClean="0"/>
              <a:t>Lipsa spațiului corespunzător pentru livrare.</a:t>
            </a:r>
            <a:endParaRPr lang="en-US" dirty="0" smtClean="0"/>
          </a:p>
          <a:p>
            <a:pPr lvl="0"/>
            <a:r>
              <a:rPr lang="ro-RO" dirty="0" smtClean="0"/>
              <a:t>Nu se asigură protecția păsărilor față de intemperii și variații de temperatură.</a:t>
            </a:r>
            <a:endParaRPr lang="en-US" dirty="0" smtClean="0"/>
          </a:p>
          <a:p>
            <a:pPr lvl="0"/>
            <a:r>
              <a:rPr lang="ro-RO" dirty="0" smtClean="0"/>
              <a:t>Lipsa echipamentului de asomare, realizându-se direct sângerarea.</a:t>
            </a:r>
            <a:endParaRPr lang="en-US" dirty="0" smtClean="0"/>
          </a:p>
          <a:p>
            <a:pPr lvl="0"/>
            <a:r>
              <a:rPr lang="ro-RO" dirty="0" smtClean="0"/>
              <a:t>Nu există echipamente de rezervă pentru asomare în caz de întrerupere a curentului electric.</a:t>
            </a:r>
            <a:endParaRPr lang="en-US" dirty="0" smtClean="0"/>
          </a:p>
          <a:p>
            <a:pPr lvl="0"/>
            <a:r>
              <a:rPr lang="ro-RO" dirty="0" smtClean="0"/>
              <a:t>Lipsa echipamentelor utilizate pentru dezinfectarea ustensilelor.</a:t>
            </a:r>
            <a:endParaRPr lang="en-US" dirty="0" smtClean="0"/>
          </a:p>
          <a:p>
            <a:pPr lvl="0"/>
            <a:r>
              <a:rPr lang="ro-RO" dirty="0" smtClean="0"/>
              <a:t>Număr insuficient de lavoare pentru personalul angajat.</a:t>
            </a:r>
            <a:endParaRPr lang="en-US" dirty="0" smtClean="0"/>
          </a:p>
          <a:p>
            <a:pPr lvl="0"/>
            <a:r>
              <a:rPr lang="ro-RO" dirty="0" smtClean="0"/>
              <a:t>Lipsa echipamentului corespunzător pentru personalul angajat.</a:t>
            </a:r>
            <a:endParaRPr lang="en-US" dirty="0" smtClean="0"/>
          </a:p>
          <a:p>
            <a:pPr lvl="0"/>
            <a:r>
              <a:rPr lang="ro-RO" dirty="0" smtClean="0"/>
              <a:t>Lipsa facilităților necesare pentru spălarea și uscarea echipamentului personalului angajat.</a:t>
            </a:r>
            <a:endParaRPr lang="en-US" dirty="0" smtClean="0"/>
          </a:p>
          <a:p>
            <a:pPr lvl="0"/>
            <a:r>
              <a:rPr lang="ro-RO" dirty="0" smtClean="0"/>
              <a:t>Intersectarea fluxurilor de personal din zona curată cu cei din zona murdară.</a:t>
            </a:r>
            <a:endParaRPr lang="en-US" dirty="0" smtClean="0"/>
          </a:p>
          <a:p>
            <a:pPr lvl="0"/>
            <a:r>
              <a:rPr lang="ro-RO" dirty="0" smtClean="0"/>
              <a:t>Lipsa facilităților pentru depozitarea carcaselor suspecte sau improprii consumului uman.</a:t>
            </a:r>
            <a:endParaRPr lang="en-US" dirty="0" smtClean="0"/>
          </a:p>
          <a:p>
            <a:pPr lvl="0"/>
            <a:r>
              <a:rPr lang="ro-RO" dirty="0" smtClean="0"/>
              <a:t>Lipsa spațiului pentru spălarea și dezinfectarea cuștilor folosite la transportarea păsărilor și a mijloacelor de transport.</a:t>
            </a:r>
            <a:endParaRPr lang="en-US" dirty="0" smtClean="0"/>
          </a:p>
          <a:p>
            <a:pPr lvl="0"/>
            <a:r>
              <a:rPr lang="ro-RO" dirty="0" smtClean="0"/>
              <a:t>Lipsa vestiarelor/grupurilor sanitare pentru personalul angajat.</a:t>
            </a:r>
            <a:endParaRPr lang="en-US" dirty="0" smtClean="0"/>
          </a:p>
          <a:p>
            <a:pPr lvl="0"/>
            <a:r>
              <a:rPr lang="ro-RO" dirty="0" smtClean="0"/>
              <a:t>Lipsa facilităților destinate serviciului veterinar.</a:t>
            </a:r>
            <a:endParaRPr lang="en-US" dirty="0" smtClean="0"/>
          </a:p>
          <a:p>
            <a:pPr lvl="0"/>
            <a:r>
              <a:rPr lang="ro-RO" dirty="0" smtClean="0"/>
              <a:t>Folosirea de echipamente de depozitare, stocare, care nu permit igienizare și manipulare corespunzătoare ( paleți din lemn, stative/rafturi din metal vopsit, mese de lucru construite defectuos).</a:t>
            </a:r>
            <a:endParaRPr lang="en-US" dirty="0" smtClean="0"/>
          </a:p>
          <a:p>
            <a:pPr lvl="0"/>
            <a:r>
              <a:rPr lang="ro-RO" dirty="0" smtClean="0"/>
              <a:t>Lipsa procedurilor de DDD, de acces vizitatori, de igienizare, de monitorizare temperaturi, de acceptare la sacrificare, etc.</a:t>
            </a:r>
            <a:endParaRPr lang="en-US" dirty="0" smtClean="0"/>
          </a:p>
          <a:p>
            <a:pPr lvl="0"/>
            <a:r>
              <a:rPr lang="ro-RO" dirty="0" smtClean="0"/>
              <a:t>Lipsa instruirii personalului privind igiena personală și igiena de producere.</a:t>
            </a:r>
            <a:endParaRPr lang="en-US" dirty="0" smtClean="0"/>
          </a:p>
          <a:p>
            <a:pPr lvl="0"/>
            <a:r>
              <a:rPr lang="ro-RO" dirty="0" smtClean="0"/>
              <a:t>Lipsa organizării, dotării, identificării punctelor de control sanitar veterinar în vederea efectuării examenelor ante și post mortem.</a:t>
            </a:r>
            <a:endParaRPr lang="en-US" dirty="0" smtClean="0"/>
          </a:p>
          <a:p>
            <a:pPr lvl="0"/>
            <a:r>
              <a:rPr lang="ro-RO" dirty="0" smtClean="0"/>
              <a:t>Lipsa registrelor care să păstreze informații necesare privind lanțul alimentar.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3BA5B-98EC-41A5-9BF4-93FA37D4D0DB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295400"/>
          </a:xfrm>
        </p:spPr>
        <p:txBody>
          <a:bodyPr/>
          <a:lstStyle/>
          <a:p>
            <a:r>
              <a:rPr lang="en-US" dirty="0" err="1" smtClean="0"/>
              <a:t>Situa</a:t>
            </a:r>
            <a:r>
              <a:rPr lang="ro-RO" dirty="0" smtClean="0"/>
              <a:t>ția actuală în sectorul</a:t>
            </a:r>
            <a:br>
              <a:rPr lang="ro-RO" dirty="0" smtClean="0"/>
            </a:br>
            <a:r>
              <a:rPr lang="ro-RO" dirty="0" smtClean="0"/>
              <a:t> avicol moldovenesc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ro-RO" dirty="0" smtClean="0"/>
          </a:p>
          <a:p>
            <a:endParaRPr lang="ro-RO" dirty="0" smtClean="0"/>
          </a:p>
          <a:p>
            <a:endParaRPr lang="ro-RO" dirty="0" smtClean="0"/>
          </a:p>
          <a:p>
            <a:pPr algn="r"/>
            <a:r>
              <a:rPr lang="ro-RO" dirty="0" smtClean="0"/>
              <a:t>Dr. Sorin Țolea</a:t>
            </a:r>
            <a:endParaRPr lang="en-US" dirty="0"/>
          </a:p>
        </p:txBody>
      </p:sp>
      <p:pic>
        <p:nvPicPr>
          <p:cNvPr id="31746" name="Picture 2" descr="https://encrypted-tbn2.gstatic.com/images?q=tbn:ANd9GcTTzqWmWfueCx5e0JUfAQCgxjFx7Zly71GYqw6NRcAqWsCXqY044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838200"/>
            <a:ext cx="1943100" cy="1943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Situația actuală</a:t>
            </a:r>
            <a:br>
              <a:rPr lang="ro-RO" dirty="0" smtClean="0"/>
            </a:br>
            <a:r>
              <a:rPr lang="ro-RO" dirty="0" smtClean="0"/>
              <a:t>la nivel de AC - constatări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o-RO" dirty="0" smtClean="0"/>
              <a:t>Aplicarea/cunoașterea legislației, implicit a cerințelor acesteia(nivelul 2,3 = DSV – med vet unitate)</a:t>
            </a:r>
          </a:p>
          <a:p>
            <a:pPr algn="just"/>
            <a:r>
              <a:rPr lang="ro-RO" dirty="0" smtClean="0"/>
              <a:t>Transpunerea incompletă a legislatiei UE Legislația nu este armonizată cu cea UE în totalitate</a:t>
            </a:r>
          </a:p>
          <a:p>
            <a:pPr algn="just"/>
            <a:r>
              <a:rPr lang="ro-RO" dirty="0" smtClean="0"/>
              <a:t>Laboratoarele nu au dotarile </a:t>
            </a:r>
            <a:r>
              <a:rPr lang="en-US" dirty="0" err="1" smtClean="0"/>
              <a:t>corespunz</a:t>
            </a:r>
            <a:r>
              <a:rPr lang="ro-RO" dirty="0" smtClean="0"/>
              <a:t>ă</a:t>
            </a:r>
            <a:r>
              <a:rPr lang="en-US" dirty="0" err="1" smtClean="0"/>
              <a:t>toare</a:t>
            </a:r>
            <a:r>
              <a:rPr lang="ro-RO" dirty="0" smtClean="0"/>
              <a:t> să realizeze analizele necesare, în caz de export în UE, conform cerințelor UE</a:t>
            </a:r>
          </a:p>
          <a:p>
            <a:endParaRPr lang="ro-RO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2529" name="Picture 1" descr="C:\Users\sorin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5105400"/>
            <a:ext cx="1676400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Situația actuală</a:t>
            </a:r>
            <a:br>
              <a:rPr lang="ro-RO" dirty="0" smtClean="0"/>
            </a:br>
            <a:r>
              <a:rPr lang="ro-RO" dirty="0" smtClean="0"/>
              <a:t>la nivel de unitate -</a:t>
            </a:r>
            <a:r>
              <a:rPr lang="en-US" dirty="0" err="1" smtClean="0"/>
              <a:t>consta</a:t>
            </a:r>
            <a:r>
              <a:rPr lang="ro-RO" dirty="0" smtClean="0"/>
              <a:t>tări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o-RO" dirty="0" smtClean="0"/>
              <a:t>Lipsa de cunoaștere a legislației, implicit a cerințelor acesteia</a:t>
            </a:r>
          </a:p>
          <a:p>
            <a:pPr algn="just"/>
            <a:r>
              <a:rPr lang="ro-RO" dirty="0" smtClean="0"/>
              <a:t>Nerespectarea regulilor de bunăstare a animalelor, de biosecuritate, a bunelor practici de igienă și de producere</a:t>
            </a:r>
          </a:p>
          <a:p>
            <a:pPr algn="just"/>
            <a:r>
              <a:rPr lang="ro-RO" dirty="0" smtClean="0"/>
              <a:t> Lipsa resurselor financiare pentru modernizarea unităților</a:t>
            </a:r>
          </a:p>
          <a:p>
            <a:pPr algn="just"/>
            <a:r>
              <a:rPr lang="ro-RO" dirty="0" smtClean="0"/>
              <a:t>Modernizările se fac fără avizul/consultarea AC</a:t>
            </a:r>
          </a:p>
          <a:p>
            <a:pPr algn="just">
              <a:buNone/>
            </a:pPr>
            <a:r>
              <a:rPr lang="ro-RO" dirty="0" smtClean="0"/>
              <a:t>					</a:t>
            </a:r>
            <a:endParaRPr lang="en-US" dirty="0"/>
          </a:p>
        </p:txBody>
      </p:sp>
      <p:pic>
        <p:nvPicPr>
          <p:cNvPr id="21506" name="Picture 2" descr="http://www.informatia-zilei.ro/sm/wp-content/uploads/2013/11/ferma-de-gaini-ouatoa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800600"/>
            <a:ext cx="2667000" cy="1819275"/>
          </a:xfrm>
          <a:prstGeom prst="rect">
            <a:avLst/>
          </a:prstGeom>
          <a:noFill/>
        </p:spPr>
      </p:pic>
      <p:pic>
        <p:nvPicPr>
          <p:cNvPr id="21508" name="Picture 4" descr="https://encrypted-tbn3.gstatic.com/images?q=tbn:ANd9GcT34bJ3uS_3LvaIA_3GBm4ZXxRI8dcMncEZB0woH3xrFJz4BIsCK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4800600"/>
            <a:ext cx="2286000" cy="1828800"/>
          </a:xfrm>
          <a:prstGeom prst="rect">
            <a:avLst/>
          </a:prstGeom>
          <a:noFill/>
        </p:spPr>
      </p:pic>
      <p:sp>
        <p:nvSpPr>
          <p:cNvPr id="21510" name="AutoShape 6" descr="data:image/jpeg;base64,/9j/4AAQSkZJRgABAQAAAQABAAD/2wCEAAkGBhQSERUUExQWFBUVGBgYFhcWFxgXHBgVGBgYFxoYFRUXGyYeFxkjGhcYHy8gIycpLCwsFh4xNTAqNSYrLCkBCQoKDgwOGg8PGiwkHCQpKiwpLCksKSwsKikpKSwsLCwsKSwsLCksLCwsKSwsKSksLCksLCksLCwpLCwpLCwsLP/AABEIALcBFAMBIgACEQEDEQH/xAAbAAACAgMBAAAAAAAAAAAAAAAFBgMEAAIHAf/EAEUQAAIBAgQDBgMFBQYEBgMAAAECEQADBBIhMQVBUQYTImFxgTKRoSNCscHRBxRS4fAzYnKCovEVkrLCJENTc8PTNGOz/8QAGQEAAwEBAQAAAAAAAAAAAAAAAAECAwQF/8QAKREAAgICAgEEAQMFAAAAAAAAAAECERIhAzFBEyJRYXEy4fAEgZGx8f/aAAwDAQACEQMRAD8ATOFdo1tywENGo5NGwzAf1NMvDu19i5ozd03R9B7Nt86Q7nCbiCSpjruPmK0B6inYqOr8SxSG5YYaLrmjXUgiQBvp0rTjGPDqAp8I0G2sb1zbA8TuWv7NyvON1nzU6UZt9qwf7VIPNre3qUP5H2qWaJryFrmFR9SIPJlOVh/mGtH7lzE2QpzDFo8ABsqXtp0cQj7cwvmTQHg6piG+zuKffUf5d6aOHcMui6DcYMqyVI5E6Dw+QkU1YpJfJrhuOWnYrLW7ms2rilH0/hU/GPNZHnRS3iPCSpBAB25ac+hqpxexZaFvBGUiQHAOs7iRoRptXLeI8QuC84t3bwRSyoDcb+z6ZicxnzPlV3RjVnZLLjYa7RFb3sXYVke6bZe3PdsxUOk6HI/xLI0Mb1xDhnHnXws7ZTpOYz79RR+zBEiqlFwY1sYOPcTti+LpujEoxMhgRctMVK51dIAI5MmUggaCJpgf9p/c4SytyXbIFe+VdldgMpaEEBm3gkak6Gue3E0rSxcuW57smPvKRKkf3lOkVGTHSIcXguHug7jMrKABCXBmHnmGredL2KuGwZUHXYyI9CJkehA+olowF7D3CSpbDXZGqzkDDYrM5D5ajyps7H9kzexJ/eA1xChYv4TnaQAcwEH2p0mwujnfZTi3e4m1bbQlhtqpjXb7p05Ux9v7kcSxXk6//wArfz9RXQu0nZ/h2DXvMiLeXVNRmB69YiaHcc7B2sZdbE5rtm7eys4BBWcoUZkYaGFEwQdKkYg8H4/csMGtsQR510fg3bO1iRluQlwj0Vj/ANp+lc7412NxGFUPlDr94LygbqOan5jofiobavQeakbgiCKdVsOzsnEcFBzqYOkzs22j9fXceY0obieIFnZhEaAgEMJAiVI0I8/wOlJ2D48LqiziWdrW3hYqR6NTrw7hOHYPbwwVUyWnBWdHzXQS065iAJmZ5zS7FVHlq8HBXedvX/eKjN4jQ1VxFh7TZXEHkRsw8jyP9em2KYEiOYmPxgctZpiL/C1WXgAeEOY5kPb384mg/aa7ftYq6yjPbJByjUjwrOm+87VawLkXCkkZkYbxpGb/ALa949fyXiCeSnUzpHU70BQKwfG7dznlPQ9fWrZx+XehGPt27hkjxfxDQ+/X3oTdF1PhJZB9B5g/kaQxt/4whnXb9Y/Oq9zjiEaNSU19mJhZ6HWOsiNQdOdWMNw1yZOn6+1MA1jOLz8NA7vGDng5gNiTG4nar37kfvMY8tPrv9aiuYdFEyF9f1p0Kxq7C381i4CZi5I8gyr18waO3Fpa7CYhS11QwPhQ6eRYb7Hemm4tNEspOtQXFq461BcWgCiyVlSsRWUDF632ba3/APj3mQfwP409NdQKp4vhJ/8APws//sw5+pTemezcjlVu280qHZzl+z1u5/YXlY/wXPAw+e/0oHxLh9y18SkfUT6jSuuYzhVq8PtLat5ka+zDUUE4l2CF1Clu89sHk3jX25j50qHZz/KbLBbep0mRMv5em1MnB+3OJtjxAkLuHk+egchv9UeVC8RwW9h8SEuqRqYeCVYQdVYiD+I51TxmPPfOJyiAJ38Ma6dZn5VrwRg51yOlsU7rQ2YjtGcTc7zZYAVenPpuT+VLuJuSWEayfnQl+JsBlQlF8j4j6ty9BXmButcYIPiO1YFFdLihofPIOy5R8y36UZtdrsohbQgc2cn6BRWcc4DAQswzsOWkjbX9aH2LKWmy3MpPL70e8U3JvsC8/bK5/DZA81c//JW6ftAvARlw5HTu2/8AsqWxxC1aQtnXPMwoAjoASeQ6c5NMfBf2t3LQyscw2y3d46hhP1pWMU8Hx4nO2S2uY6i2pUe4JNXcN24u4eBaZlOpJD7A6aLG/nIoli7trH4p72XRyPDmzgGNRLDrtppRRbmCFn92e1h2KEkd4PtPEc3hf4gJ5TFAFzsJ2iwTuHxM3b8yGusSqnkQh0mRu066gin692swwfK9xbbt8Au/Z5zp/Zs8Lc3GqE6mK4/juG4O8zCzaVLigz3F3ntIQMQNegoda7SXsMDZup39knW1fSZ84I36EQfOgQZ7e8ZxK4kLe7wWNDbJBCEyfhPwk89627OWziLTz4j5sVgQRIj4tRsfoaqWuHh7Y/ccQ+HFxSf3W+2a04mDkZpAMg6OJn7wrbgmMOBY2rqm227BgR4SSZUfeXUwVkaaTW0uVvjUPghQp2LuD4rtm+cfiOVP/Y3iz2rOKuKdUSyRzEd7lPtD0jcX4A1v7VSptMZS4rB0Y7kW7i6SDPhaGEajnTZ2BsIcPjEBMth8zSRAIuKZHJR4SfWj0Z4Z1obmro6Jw3jdjHJkcAMd1P8A2n8qCcR7PLYu98wzKu9xtcgCkSxO3hJEjqZ3pFGKa08aqR9ehHlTxwDtrmGS/rOmbfTz61l+R0AjxfJeLrmusGymTkVF8QzZQC7CDOwnTXWs7R8XJuiAX8CjNl7sT0Kl3gieRMyNqL8T4N9sy2LRNs2s6lAInNDIhnQiQch0M6RBpe4qrm4VVTJVWUkECQIYajQwJg/wigCob9xuYUf3RJ+Z/StxYG7kn/EZH10FB73ExbLC610AEZVtqskb+JmOn86eeGdnFVBdFu07Zcym8HxEGJBGchV9lppgxe/f0jwTc1gm2pZV1jxOBlX3NU8T2hdQpW0AGmCXBmDB8KmfnFNb3nxOBS5euF+8th+7zdzaBInLltKPCD/EG2G9JWBwLu7Lg0L93Oa6+Usxk+WkTAEbfRX8BQa4RhLmItl7r3LUEgoEyaDZgzCSDU+J7Hg2ywP3JkksSYmR0mgp41d7sj94dzIDggJkWRmYGNYkaaaTTV2Qxy38KmQZVC5Cv8LDQj05+9Kx0Bv2e8ZUYl1YkstthpsQGXlMTPOujG9IBGxE/OuVYHhww+PtuWhbxYMx2AbwjblmySeUzXUsOvhy6+HTWriRIiuE1WuLV50qtcWqEUylZWz71lIZDaWpVSstrWmIxgQgMG9QjEe5AIHvSGWVXz/OprZI5f17/rVFOMWTp3iT0zDT1g6VftMCNNfSgQv9qLDX71q0mjd1duCdASrWxEnrm3rnfHrNwMFuWu7ZZ+5kLT94mBn2idfWuvLh1/elf7wtOu+ylrZOnmQPlSd+1e7DWQNPA8HzlZ/AfOpZSObm2PcnReZ/QUU4Pi8txSVVYU6xPsOvtQ7DXACJAkc/XmfOiFm/uYOnP9J3pU3pFMu9pLoui24JhVhoDDQnzjb86o2MIrjwAKOpAzGOexqzYx+ckGBp4epO/sa2sXyx8DtPRv1GgHyqpQaSfyJO20ZZ4MF1UgHbMJG++pIkVrd4cJ1ZWPRz4T8jv61cbFDa6kTOoB+mlVGwlg6rcMDkI/GNqgom4Zce0Gy5AJiDBEnpIImo8bw+492biAsYytmG/IQVII8iINV7nEQIySo008LCRsYYGDV25ie/WTnYrvG5n02rolwOOW+jJcl0V8VwlmbMbdu2df7LMsHyU3IHoAB5VRuYa5oM7TOhiQRykE776Qfap3vN0PTmfxrdbHeAB1aJ0IOX3865zU24bbZ7xt5FVtidANh4gOR2/lTJi8f3FpbN8DGKrRctvqUUiVuWm0dGEkEqREUF4PgVt31zOwUtlDaTOUkbiCZio+Ni494tmbO6oczL3TgACJHIxE+Q051TTXZKdhK1ZRSXwOJAVzF3D31LSD911Clbyxp4gCOvOiHCeJJhbzqid29wKl1AGCoJDNCuSyAySFJMT0pLDPZOunVkkTHwnz/KacLfGBdtA4m2122q+C43huqBqe7urrGnwmQedCbSoGho7R4jD/uyPftsy6KjWwAyzIGpgZdOdKVlcwbIZyrmI5xp03rfA4gKh/dsZZxNhpL4XGBk03IVtVD+YyAk6qa17JY22cSWW21u2wEJcOYq0LoD94BlEEwfIVrlD06a919/RFPK/AY7PdrGsmD4lO43puxd23ibTXLTEOttohipnKdDBpB4/dsi+6rbay6/HqMjEgEFF5Az9NqhwXGmwmIQsxynIzRrNtj4tOsT50p8bhV+ehpqQfHZy1isvehiqkkAGPiVZBplFtUGVRooyL5KNhPsK2s3bKxctkNbuMNFjR22idpPLqfWo8fdyP4yqm4QF1kF2EqsxvHzg1AAntUzlbjEDOyZraJqFUpIJ/vD8RSFw+69iyWsMQWEGOfWusYnBwEDfGUnY7F3K69Msfhyrn+K7GXJzLdt2pLfZGSqiSQA4128tzFT5KXQpLw8urOxKnmOR85nf1roH7M+HlMKW5XLjMP8ICoPmVJ9Iqhw3sNJnEXu9WdUtjKD5MzGSPIAetNFh7WFtnukABaSgaApI2C6hRpsNJmgADx/AC4VWNrl60R1DIrj/oNMHZfipu2BnP2trwPO7Rsx9RHvQa5iWd+8OVUF60x3LS5a36RDVWvXjhMVn+4+jjy6+1OJLHljIkVWuV5gr8jeQ2x/rrUtxa0IKbLWVIy17QMhSpkqvbep0YVJRl/AW7g+0RX/AMSg/jVFuylne2blk9bbsPoZFFVYVIooAXH4ZjbV2bNxbsgAtfUDwj7sowafOKB9s8Njryg3bFtLaAaqyvqTqRcMMoOnhjdRrXRQKWO2Hae1aiw6d4rD7Uf3egYHwvMMCRGm4mnGDk6Qm6OQ9x4iDvMAczPQc6sDD3ASpAjmZGlNn7rYXEYa9ZllV0DKx1D8mIPPqNtooN2kAXFXYEAtmA6ZtT7TNawhHLf8+geWOgN+7Musgx0pws9k7zWwyNbS6bYuhGBGdeYVx94aSI5ilFsRoeVdL7ScMdcBaxK3GDJbUsJPwOAGjpTnhqK8/wA/6Eb22I+GxTk+MqV205+oP9aUc7U9jbeEs2ry3M4uscy5QpErIydBpsZ33pcwQZ3ChFALKJHMkxTZ+09iv7qn9xjM9Mo/Oso/qin8uy6uLYndxZ63R/yfpV7h1pcwS27B2IjMF36TyoXbxMaZC084J+QqXB4jJdtno6f9Qru9XilacUYYSVOw/wAa4VisKyjEEIWUlSAHBA3grsdR+lRYDhGNxNtrlkM6DcgKo8I1HjIn2pg/aq13v7DCCDbOUNEbjNHUxFQdgVu4hjh9BaBzX8ugZZ0t6cjz6gV5qVxT/wAnS1TaFP8AeWJKmHBgkGGER+lTvjCXz5Vy5QCwMMIEeHroAK2dIu3TaXKEa42n3UDEc94EVZwyC4Ge6gKJGa4PD4iDlUkbzB5GPlXo80FKFJ9eP9K/2OWDp9AlMKCgEnxEQN+eXU9eftRe4rXLFu2uZ8viBVXDK0spi4pgx0jSNZq5x5kGGstZwYsKWJa/cdXdzuioWJZBAJIUAbDrVvsth7Jw965iHtKWnulLZWZ8pMgD4jsIg7VxvjqFvs2y2KBYoct0EEMcwAKsSTuyyFY8idD60V4/gBYNs2sxFwR8Q8LEwJM6TI1OnnR3tNwtWw63BhjYBuplErmCFWX7UAnLmJGgJ+7NecJ7EX+JWM9l1tmyFCC7M5oGcBlWUEiNcwNZYurKvdAjF4nEi2LWLQO0A2rjspuKND/aIT3iabNr56CimK40i2reS3be5lUXG3e2i/egGSusTsDvyoPwfCLmxVm6ihgHWYBYXFlSQRA0YbiJ0qhhMAhCZWd7hnMNNGH8OsjSdCAfnVQnjJN7S8CasdeH4w3LQuBZTMCwIzLKkMs6RuAR0PtTCeJW8SoEKHRluZW/iQ/Ep6wTr51z3CcRy2e5V+7i5JnQGBlKPGw0HL7usb1ct40mwjkwxZlJ8wA24MbVooZJY9tvRLdd9DO3FTiHzFnhSVyMZyqGK5QAYC6T70KtrjbzMLGHfKCRmSycuh53GBUGPOgP/EXsXgQZ7wAMvSRow67inGwlwC4S5KlgyLr4QR15/lWJQuXLOIks4dQrhGL+EAlgpBHNdRqARrTNg7J70JlVVZiuYjQiM2aPKDRDHr3q21fxC5YXNP8AmQ6/5aitzns6ScwEbSzKU3/zUAAe1FpcPiD3OZkvKneSCB3ltg6vbHJYBU+Zr3jw7wen9f16UzcV7OE5XIkrJbpt+Ajb+dLnDmF5rlr/AMy1uDpKzAI6xEfLrTYkadkOPZScO/rbP0j2P4rTuDO+40Ncl4lZaxeJIjK5EzyIB0jlH4U98E4wbgDHVho/mORppiaDTLWVKUryrJBFskc6lVj/AFpXqLUgWoLPUepVetctbqlAEyXa5r2x4beS9eZlLWyC6XCJn4R3bAaSJIEwSqjfcdHFv3oF2gvF3W2sELLGdiw+EH3p5Y7Q4xydC8ezpuYzDsBGXK13ocgBH+oAe9Xu1XY27iryC2yW8xJJeY0XYZRJPltvRHgWJugnvFRmO4U+LykAAAUdvYQ3FlWKNBgjdSRE1lGZ08nC4atP8HM8R+zO9bxdmy7C5ZfxNcUFR4fiSCTrtvuGPQ11HiOHU2TbYAoVyleq7R8q9wXB2Wyq3L73mUk52iTPKABpQ7i2OyA5joOfIDznanlbM1DRjdksFh0Q2rCh58LkszCd/ExJOnyqr2i7JLjmRHYpCXMrAAw2mWQfiXeRpPUVa4jxVGGHVGDTOo28Igz5zRJb0Qy6kfmI296HKmEYXHQi4/8AZRiATcS6lwkn7MZ7cDKQuW47sfiiQeUwaTP3JkxncXEHeW3glWJGZYMiRMV2bivaM2Y8JMjl+U0rcO4HZxeMuYr7VbjEllYAKdAJTSRt1NR6kfBrH+m5GstUSdvMGbvDkuNAayRJ1MKdDtrEx8qt/s0wws2tN3Msfbr0ov2gwqpgrit4lKkQfPr1pf7NcRyhQB02qstV4JcPcIvafhVyxi71vIwXNKQDDLAII6mNT5zTBhMMqcI7y6pYLeFxlGkyptqWP8IZh9KNftI4Virr2L+FV4ylbuQmQJBUlRuAM3XeiHZnBrcslHWbbIUcRyIgzWnqvRlhVilbwzLwy7ibsFrgt2bYP3LbXFmJ2LRJPkOlC+C4d7l42rdwCA5LAysKpJI6g7e9dCxfADd4ffw7DWCbZ2BdDKEeRKj2NI/7OFy3zcgxlAgjruCPTStIc7jF4ky47krLHaDFXMXh7Vy5dVQplbAG1swpu3XB8JkgCQfiIGtMnYvtVasYfuLRJYkk96IzMYBYQdBAGmmkc6g4v2TGHwOJFlGvM727gGpZrS3VOQczlE7dCedLWAwcYR8Qyt47otFV+IW3zSqTsWbImY6wd5NWpQlFpk4uLTRHdxC3MbdKmVuOSYURl8ExMiJXcjWZnWoMbg1s4iybem86xJkA5o5eIGNtKKY/vMNfy27a22uFcwRZXMUSLCyNAqlCSNWZp0ECqmPw5Y2rjsiW2c2/4m2l2CESyAgLO0xEzND4lKmv3Jyasgx+EcYi3n8NvEFmtMhBBVmJaQRoQ2pMx4tKjxmHgd2lxbwJIICsCr7E7ctpBg86v8dDt3bHLcto7hLozffhghH3Ph23/Ojx/CPZxNt7ZKtdRW8KsDn+H4BJJ0XqZNYVKO/JdphTH9ncTaNq5cslbbZbZbMpg6/EATEgjXyPuy4Pjn2du06hgiANBkhjJOoMGDOlKuG7a3Zu2cXL90zAkbZlbu5ynbeJnnWnGeMl8mXNbEBhJQzqwPhQ6DLAHPfeaMrqwo6FaKN3JVpCKVnqDcdwI/zxFQ3PDiQCIC4hDHRReVo/5aU8DxorcYqY8YUdGmSPQ6ET5USxnEzda438X45FHzmk1Qls7Dxe/YXLZuOEa/mW3OktGwOw3A13kDnXBuPYNrVxcRbBDalxMSJ1HoR9QKM8f7Tpdsol4PcaDlMFoIbk/wB1hA6bVXxxF0W1YnxIMuZkAmJOs789vSl2C0XuLrZxmDU24zgFh5sFmD6gEe9K/ZriYRlM6zlIncenmI96kfCqi3V6aMpYk6EMCoyAe87Gh9/DKmUrHi5wREeZYwflQM6dhuJAKNJHL0rKWsJ2gUKNI8pDfURWVVioZEFTKtDLWNNWkxtAUXQtUuI8Qa0R4CVI+IRoehHKrNrFA1vduBrbdCCPeKmW1oqLSe1ZRscSZhPw6+9a3woEgCTzjn60OF6Pxqji+MnMOQBrNfZu18B/BwgnmdKtYfERIPKhviMa71da0o6k+u9NIJdIttxPkDNJXbvGyqIWIRyDcK792CA0SCJ35cqPX7bOYHhXnpQPjfDmvX7dsAa+BfLzPoNaPIkjTF9n7OEv4W1Zdi2udm3ZXBKggQBGgHkaZuGYn7QKTodp5mlDtESMZ/7eUKf8EQfpTPjOHlL48WhIZT5GiTsqKx0XeIhbjZWB9/1FW8JZFtVCALHSqV1XB8WvQirKhyukDrP61lGOzeU/aVe2fEVXDnvDAYgabzyj3pN4DxZGc5ZEQY8jRDtPxAOxQwwUEejNofXSR70D4dw+3auShcmIOYAAGZ8Mb9JPStXWLswWWSo6Zw3icjTWrmLtrdVgZBIglTB+dJfDsXDa6H8fWm7B3iQGAkHSaitFNtMqHDlNSzMikaMx57SBvXuF4Zh/jt20RiSWyCMxO8gbmqvajHlbKgHxF/oAfziq/BscWE9OQpRVFTk5BPDcNfvGlyVY7HTwnkCPlrVfgXBmVDadCBruJBYGVYdYYA+wolaxgGZjsBJ8vWvMDxLOIOoO0U46Jk8gBjuzwbHWcaCTA+1SNAyCA5adJECI+6DyoTiuybW8Fdt2/HeF1WLHc2VYhYnbKj5oHPNzprXB28xOsMfEBzO9b47Ei1dR/EUIglRMRMFhvr+VVHla2wfCrpCXxbgT2rOIAEJbt2VMDM1x3ZCxA+6PFqRqSignKsEfiUyspvm6xtvbUhbjFfGneZWzHwkgR4TPpAnpq2VueIeJGUqwIKkrrBgiRE8/Kl7jPDExCd4mhW9bvMuk5kXu3Vl8k1/y1tHm8MxlwPuhVv4O3dONvEi331tu6DXGlmUCWKKNVBWI11kcpoXdwFyzkJBPeYdoENpvG430B06jyp4xXZNXuLAgQ0551ZrivLcyMmZQJjSKCX+G3wpZ1N0y9v7QZjH2xaBERltgjQDxAQZq/ZIyxkhctvEFfui05VtSXJy6ExzP1o/wVWFsBgRB586G4zAIREG2yqEGaDmZLhDOWEKBKtrO46iKZFXwggzoNvTepnBx/ARdgx+FWboZMpD+IoqsUHesBBmRCmZYe/rPjOFteKlVCNhmHeS4VoVoCoB5yfQgUH4hiGS6/QHlyOVdx02ozwftAjlRcAzAyGgayACCfQDXyrN/RS+yHjWDb96dS1tXcWiokkhTaW2GEjnkJPRpGu59wfCXvJbCuIt3J8K9Vgs2uogEepmjvEeEJdu2MQ3xogQ6QD9ozjWeUGPJqxbf7tK24/ijXxBQZJ6A6AT+tFjSEnFcPV3LFjrt6DQbeVeUYxPDJaVhR0kn6msoyYqQxIKsWlEidBWLbH9E/rW4tjz+Z/WqJM2Olbqa1NvzNeqnmfp+lAwTxJQkx/tQG9bJkmm/GYcMuusUt40awKzo2i7Rf4TiXvJA0KQCT9KP4bCuIztoen6mgvZu3lD9SR9BTCmMEa7DemDJLlkCABpQxrfc4lWOoZXCHoxE/kR70aOXKDv5UKxlsuNBJRgwjXY7ChgvgTeIS91iesn51ewmJYwSZCnT06Va4thBbDtHxbD1/nUfDrBVEJ33rPHZspXEO9+7g5RpynSvbbXWBDDKAOehPpVmze0kVeADwOdCWyb0c/xODGVmO7GfT+jU3CeFd4xbpV7HcNYZ8x0BJ+pqz2cQ92QNy1HQ07NE4KGUwYYEx0P6UT4W11IXIY58xPkame1k1II6iP60ojhMQIgVTRKbFTtJf79lERkBB9Sf5VX4bauWXEAsD0E/7USayO/vKQRqSJESp1kdRJIq1wwkenI/1/WlKhNkfF8e3d3ECEOwA6aaT68xVPs5cDShJU8vWi/EdWDQdF/Oa0t4G1BcjUA+XLnQNPQM4njSl1U1AC5pGupP10A+dT8VulLU7zAB33IP4A1NZwSsAriQdQeY9Dyqa7gAGyCSoiAdeQoaKUvJDwrHsRv01FWcFfQvcQAQxyt58qiw/D2tEuuqQQfflVLD4NrIaJKsCEY8mMkHXmImkl8iy+Ai96F8ALFCB4idQG5HrGle98VMZc0jMpkAAjYE9YgaChC27luyQQQ07jYrIkgelY+IfvlOrIqkacmOpDD1AFNKge+y1jMBauAZ7RXMLpCxmAzw5nLuc65h5EjnQl7QViq/CDA9BtvR/h2JJVSc2oJPhOh0EEdDQXij/b3DvqJ9YE/WapNmc68IVeO8NctnCsAc3jGsxvIG0D50Ee2V1/1LqPccq6dwls1tl0gO0gzrNtD4dOpPzofiOEWbhgoJMnMmhJAIgxoZ39jV5p6aI9N1aYtYHjzqmR5I+6QefKD68qv4S6NCbzFmEZQCQYJ0LdNzGm9Zf7Ft4u4uieaP4T9RlOhBoO4vJiVFxSjFtRHhnUmI0+Uiil4Jaa7DCL3niRXYbSqjfp61le4NxYXKPvHNoDz0/wC2soEMykVIoquvpUqtTESRUtm0WMD+hUGavbjtlOUlT1FIpE963kBJByrvmBWfY70Mu4GzeaVc2yY0ifoay2zhoYlwZBJPUdKia7OkwQN6zs3UfgI4fDBXKKZUaExGsdKlvFrbAaFG3nlQ3B8Sz6qwaNDHI+cc6u4y07gEH4dYospxpWTX8bbWYzH0Nb8K4qg+7HrvQK9cRWEtlnScunueVWbN35j6ildiqgnxxLLMBcUkHUEEiD+daphVZAbepAgBtvmKh4kve2ly/ENd4+tUeEYpwuUyPIGfqahypmmNxsOcPwhZTJgzt0NS4PEGSjKVIJg7A1W4Zijkahd7iTF2kQZ0/lTzF6fQSx2EuPnAywwOs8/ateHcJdbZCsub33oKLDtqzEejfpV/hJKNGYkcpNJvIpLEuXccyFUvLmV9MwkZT5+Ro3g7OaANFAEevmaWsRiTdYZFnKxBJI5Hp+tFsNiTbks3hVSWJGgAEn2p5fApRvvsnujZmdQuxVknUc1MyK0UW2e2EMLroBAjcfWhX/EQ2VgZBWdfPbfWpuHtEE8pM9YBNDkJQLFzHWxmVjJBIGUiRBgiK2FyzcRkVyukSy/Ujn86W7OJJZi8GZK6DTy0qzeukWwSpg6E66f0SB70lKwcKaD2HdMwBdDAIENr7qRuIra8sXgVYEayCQCI6SdaB8KtqzZiBKgjzBO5J8qjxaZ72qgKrFiZksdgN9B/tRlRWF9h7G4mEJWTmYaDfy+f51Clwm0q3SMzTGhGUAkAx8h7mo2xRUGWyFoAPOACf0qHHXDKTPwwYmRqx/r1qrJpdF26kBDI8IJ3Gu2gJocmMCtlYHMyrJTVT4t529aptxEXMoScpSROmUBo19R/W9S2QFbVtBqdNogQPLempWtA408X2MWFugyS38IEH/DEjkZ/ClnjyHvWIBIOsxv1qwONBDG5Nw7fwyP5/KqycUBYWlmACDJ+8pIj30+dFszxi/JLwZVCXMwIYeLUEfdymPZY9vKtcPcQZSZSQWAPIkRqI0mTp+FZiuLBgQCCGiNdl3IM9TM0Jt8VtAxczRqSRtC5gR56CdNdq1fFyVdGUeXi/Te9jPh2tzAbkInXbTnqY6+nWkrthjAuKtBW8InNAI8ROuYbHl8jU/EON2zcDqWyENAUZTIyifPXr1q7h8Xhr+ZgArDQ5oDdNwYOmu/Oopp7Kc4taYPyZgp8v1rKmW4qyqsGAMTM+f51lWZBtWqVGqgl2pkuUxF0RW6mqq3q2XEDrQMqY+1cVh3cEF0IkTGozA+2xoW90NcynQSRPQeflTGL39QaHYvhSM4cAhifF0I9Ov61jKPlHVxci6kV+FcN7sMwJI35CfOrvCONi67JBUiYnYjqDV0vpEabctvnVHDYHI88o0ocWuio8sZReX9jTiSO7gRM7enn0q5a4cMqrMEc/OtyNZ+Vehj5VSjRhLkboksYaNzMbetDeH4UszZpEDT1mJ9NDRDMev0rAKHBMceVpMrcPchXB3BihvaDiyWblpXGjq5BUSZUpp8mJk9KJvZfOMphZlvPTrSt291v4Uc8t3/4/wBKzjC27Ojl5ajFrtmW+MsLrEaoTGXlA0BHnz96YsFeAAun4B+PT1pSwtmi1gHLEmN45T1itHBHMuRoN2+L99e1UJmUqMsctdevOrdvF94GtupKlCpYaAzpCz6GaV7oi9hTz79R81YfgaZOBIe4XMSWl5JM65251Pp7KXM0vsFX74UGOTFR/liZ+gohh70jQ7o0e6n9aBcfxQRyJUeJt9N4/n8qsdnsZmAB/jjTWAdf1qJxpWjXik3Kn5RS4LjGctLawAs7ToB4fqfSinZ6+wvosk6O0nXVwG+WgqxwjsytkSSXYNIIEchAI1nn86KYHhKI2dVIJEakmB5A7Vqobs53yvDE94pZi4XMwVYNHMiIPrAP0oPw3AlrOYGGDNryIDnQj2ph4kk239DVDgNofu51+9c/6jTcFbEuWSS+iLGWhcMtrGo6A7SPnWgUVJgrX2af4F/AVZW2KaikJzb2VbliIAGn8yK87oys+/uf51dyzWMvWitULL3WKWMtspkHVdj5ih2Oss4JU+MknTSSdTry3o5x0hSY5zS6brSBMVSdO0Q1ao1spCDNOYAA6xGXSNKP9lsSlwPYZUYGbgV9dNATseZoDjr0ExOv6a/Ws4Pe7u9buCdmU9SDH5xXbyyy41Rw8MXHldkvGMFatM9lSMyDRc0sFbKxJnflrSqHImPrTDxrDtdxmZFOZ7cMTpAG5PICAB70HxmHyaNAn+9/KuFbVnofRVtcYKyAAJMnffbr5VleWeDXHEraZh1+v51lGvkDpdu36/M1OtodBWyKKnQUxGqCKkWvJrFNAElbRWqmtqQzYLW52FaCtqAPQK9y15mr0UAbZa8C1k16FoA3ApA7at/4ux0C3B9FroKrSB23H/iLPrcHy0pDbsiwpmi9jahODSjNi3pTEUeO3ii2nXdLysJ6gNH1pt7Ny2HDNuWef+dqUu1KxYB6OPwanrgmB7qyFmdSfYmY+tHkTBnDcFbuYm8t1EuLB8LqGG461Zu8FtYXMbNoBAhcgbei9KhwV4LjnHUH9fyonxqyWUEvlAVoH8ZysIPlqD6gUNWNOmQcHxvf28+XL4iImdv96JIgoH2TQmyf8Z/BaYbdjTWqRLKePPhf0NDuz9qbTT/6j/l+tFMcNH9D+FC+zr+C5/7jfgtHkS6NsDZ+zT/Cv4CrQtgcqrYFvAk/wirwYVIyJRUN9YB1qV7hnQVDet6a0wF3jTiD5DelcvLD1pg49cAUzSq7yCZgaH2kb9B9aTGi1xEjKDPUe8/zr3h2JC3LQPJtfmNPpU/CbQvKwAkKQY8ucDkPKqmGP7vcui9bLEuShgRHKCfbar9T24szw91ocOI9yztA1UFJ9DJA9/wpSxC2WMkIT1IM0XwWLFwFwIBbaqOIwoBIjYmoWlRo3uwfdwthjLBCfPMaypGsivKYDohqZWqlbuVOr0AS5q2U1EpqVaBk6CpRUKNUq0AeipAtaA1IGpAeZakVajLGvdetAG+WsU15FbqlMRsreVc87ZvOIteVy4P9JNdHtWq512zw7fvKwCYuuTHQqaQzbBDajFnahWATaj+Gw+lMQF7Ur/4b/Ov1kV0HhYzWx7fgKUeOYYNZj+8v40X7B4l2wz59xdcD/DpH0o8h4A/aItaxRdGysCNfKOnvVG92juucpbNpA0GnpFT9trsXj6/9q0q4VmLsSJGusSJIqRnROyWLAtPJ+/P+laODiqda5nhuKJbRlzsG+LwgEEgRlk8jO/kKlw3amdx9I+op2xUP+KxgbNHMH8Kp9nsK1u2wfcuTp0IX9KX8L2lQnePKRR/h3FFcgA+ZBEGKLCj3C/APcfI1ZRDFZhbcL7t/1GpRcHUfzoEbBaHcWxoQZRLOdlG/r5DzNbNjWuEragAaNcOqjqF/jb6D6VWs4cd2w5lmzMdWaGI1Pp7ChsEhW4hYZ5ky0jb4Vnb/ABHzoLxLgt1kC2Rs0s2aJMEa9dTtTpe4eDp90dOZ/OqWLtN8KaAdKiyjnjYHFW2mSCOasQfmKgd74Ouc/wCJs34k07XuHvzmOXmetUXwOpnlvTsZt2aut+7+LfM2/rpV/FN4j6mquBMKR77VR4l2gQNkZ4ZDBlCdI6jy2q0SWbm9ZVX/AI7ZP3k+orygBwtmrCV5WUAbLcqQNXtZQBMlSCsrKBm4qVVrKygCRbVTLh6ysoESrh6kS0KyspiJlFKGLwwfFXZ5NWVlJjQSw+FUbD6V7jsZZsrmuQBygGSfYVlZQIWOM9oe8XLaXJqDL+I/8o0Hzo/2En92af8A1G99F/OvaypvZTWjOJYRXuvmUNqNxP3VoXd4DbOkQN4kx8qyspgRW+zFnUlZkEbnSeY86HN2UUAxcIA6qD5cqyspAenhaWGKjVhu51+XSiXZvXEAb5gR+f5VlZQA0tfCKegn6EzVRsJ3kM4hDqFG7ebsNh5D36V7WUxEztEQBAEBRoI/KqWHkqcwjVj13YmsrKkZI9v67eVRjBD9fWvKykB41jn1296huYPlAPMzH9amvKygAdj+z9q5LMoEaSCVPnqpB/2pex3ZCyeTZjEnOx+pJ5VlZQMGXeyFsH43/wBP6V5WVlM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2" name="AutoShape 8" descr="data:image/jpeg;base64,/9j/4AAQSkZJRgABAQAAAQABAAD/2wCEAAkGBhQSERUUExQWFBUVGBgYFhcWFxgXHBgVGBgYFxoYFRUXGyYeFxkjGhcYHy8gIycpLCwsFh4xNTAqNSYrLCkBCQoKDgwOGg8PGiwkHCQpKiwpLCksKSwsKikpKSwsLCwsKSwsLCksLCwsKSwsKSksLCksLCksLCwpLCwpLCwsLP/AABEIALcBFAMBIgACEQEDEQH/xAAbAAACAgMBAAAAAAAAAAAAAAAFBgMEAAIHAf/EAEUQAAIBAgQDBgMFBQYEBgMAAAECEQADBBIhMQVBUQYTImFxgTKRoSNCscHRBxRS4fAzYnKCovEVkrLCJENTc8PTNGOz/8QAGQEAAwEBAQAAAAAAAAAAAAAAAAECAwQF/8QAKREAAgICAgEEAQMFAAAAAAAAAAECERIhAzFBEyJRYXEy4fAEgZGx8f/aAAwDAQACEQMRAD8ATOFdo1tywENGo5NGwzAf1NMvDu19i5ozd03R9B7Nt86Q7nCbiCSpjruPmK0B6inYqOr8SxSG5YYaLrmjXUgiQBvp0rTjGPDqAp8I0G2sb1zbA8TuWv7NyvON1nzU6UZt9qwf7VIPNre3qUP5H2qWaJryFrmFR9SIPJlOVh/mGtH7lzE2QpzDFo8ABsqXtp0cQj7cwvmTQHg6piG+zuKffUf5d6aOHcMui6DcYMqyVI5E6Dw+QkU1YpJfJrhuOWnYrLW7ms2rilH0/hU/GPNZHnRS3iPCSpBAB25ac+hqpxexZaFvBGUiQHAOs7iRoRptXLeI8QuC84t3bwRSyoDcb+z6ZicxnzPlV3RjVnZLLjYa7RFb3sXYVke6bZe3PdsxUOk6HI/xLI0Mb1xDhnHnXws7ZTpOYz79RR+zBEiqlFwY1sYOPcTti+LpujEoxMhgRctMVK51dIAI5MmUggaCJpgf9p/c4SytyXbIFe+VdldgMpaEEBm3gkak6Gue3E0rSxcuW57smPvKRKkf3lOkVGTHSIcXguHug7jMrKABCXBmHnmGredL2KuGwZUHXYyI9CJkehA+olowF7D3CSpbDXZGqzkDDYrM5D5ajyps7H9kzexJ/eA1xChYv4TnaQAcwEH2p0mwujnfZTi3e4m1bbQlhtqpjXb7p05Ux9v7kcSxXk6//wArfz9RXQu0nZ/h2DXvMiLeXVNRmB69YiaHcc7B2sZdbE5rtm7eys4BBWcoUZkYaGFEwQdKkYg8H4/csMGtsQR510fg3bO1iRluQlwj0Vj/ANp+lc7412NxGFUPlDr94LygbqOan5jofiobavQeakbgiCKdVsOzsnEcFBzqYOkzs22j9fXceY0obieIFnZhEaAgEMJAiVI0I8/wOlJ2D48LqiziWdrW3hYqR6NTrw7hOHYPbwwVUyWnBWdHzXQS065iAJmZ5zS7FVHlq8HBXedvX/eKjN4jQ1VxFh7TZXEHkRsw8jyP9em2KYEiOYmPxgctZpiL/C1WXgAeEOY5kPb384mg/aa7ftYq6yjPbJByjUjwrOm+87VawLkXCkkZkYbxpGb/ALa949fyXiCeSnUzpHU70BQKwfG7dznlPQ9fWrZx+XehGPt27hkjxfxDQ+/X3oTdF1PhJZB9B5g/kaQxt/4whnXb9Y/Oq9zjiEaNSU19mJhZ6HWOsiNQdOdWMNw1yZOn6+1MA1jOLz8NA7vGDng5gNiTG4nar37kfvMY8tPrv9aiuYdFEyF9f1p0Kxq7C381i4CZi5I8gyr18waO3Fpa7CYhS11QwPhQ6eRYb7Hemm4tNEspOtQXFq461BcWgCiyVlSsRWUDF632ba3/APj3mQfwP409NdQKp4vhJ/8APws//sw5+pTemezcjlVu280qHZzl+z1u5/YXlY/wXPAw+e/0oHxLh9y18SkfUT6jSuuYzhVq8PtLat5ka+zDUUE4l2CF1Clu89sHk3jX25j50qHZz/KbLBbep0mRMv5em1MnB+3OJtjxAkLuHk+egchv9UeVC8RwW9h8SEuqRqYeCVYQdVYiD+I51TxmPPfOJyiAJ38Ma6dZn5VrwRg51yOlsU7rQ2YjtGcTc7zZYAVenPpuT+VLuJuSWEayfnQl+JsBlQlF8j4j6ty9BXmButcYIPiO1YFFdLihofPIOy5R8y36UZtdrsohbQgc2cn6BRWcc4DAQswzsOWkjbX9aH2LKWmy3MpPL70e8U3JvsC8/bK5/DZA81c//JW6ftAvARlw5HTu2/8AsqWxxC1aQtnXPMwoAjoASeQ6c5NMfBf2t3LQyscw2y3d46hhP1pWMU8Hx4nO2S2uY6i2pUe4JNXcN24u4eBaZlOpJD7A6aLG/nIoli7trH4p72XRyPDmzgGNRLDrtppRRbmCFn92e1h2KEkd4PtPEc3hf4gJ5TFAFzsJ2iwTuHxM3b8yGusSqnkQh0mRu066gin692swwfK9xbbt8Au/Z5zp/Zs8Lc3GqE6mK4/juG4O8zCzaVLigz3F3ntIQMQNegoda7SXsMDZup39knW1fSZ84I36EQfOgQZ7e8ZxK4kLe7wWNDbJBCEyfhPwk89627OWziLTz4j5sVgQRIj4tRsfoaqWuHh7Y/ccQ+HFxSf3W+2a04mDkZpAMg6OJn7wrbgmMOBY2rqm227BgR4SSZUfeXUwVkaaTW0uVvjUPghQp2LuD4rtm+cfiOVP/Y3iz2rOKuKdUSyRzEd7lPtD0jcX4A1v7VSptMZS4rB0Y7kW7i6SDPhaGEajnTZ2BsIcPjEBMth8zSRAIuKZHJR4SfWj0Z4Z1obmro6Jw3jdjHJkcAMd1P8A2n8qCcR7PLYu98wzKu9xtcgCkSxO3hJEjqZ3pFGKa08aqR9ehHlTxwDtrmGS/rOmbfTz61l+R0AjxfJeLrmusGymTkVF8QzZQC7CDOwnTXWs7R8XJuiAX8CjNl7sT0Kl3gieRMyNqL8T4N9sy2LRNs2s6lAInNDIhnQiQch0M6RBpe4qrm4VVTJVWUkECQIYajQwJg/wigCob9xuYUf3RJ+Z/StxYG7kn/EZH10FB73ExbLC610AEZVtqskb+JmOn86eeGdnFVBdFu07Zcym8HxEGJBGchV9lppgxe/f0jwTc1gm2pZV1jxOBlX3NU8T2hdQpW0AGmCXBmDB8KmfnFNb3nxOBS5euF+8th+7zdzaBInLltKPCD/EG2G9JWBwLu7Lg0L93Oa6+Usxk+WkTAEbfRX8BQa4RhLmItl7r3LUEgoEyaDZgzCSDU+J7Hg2ywP3JkksSYmR0mgp41d7sj94dzIDggJkWRmYGNYkaaaTTV2Qxy38KmQZVC5Cv8LDQj05+9Kx0Bv2e8ZUYl1YkstthpsQGXlMTPOujG9IBGxE/OuVYHhww+PtuWhbxYMx2AbwjblmySeUzXUsOvhy6+HTWriRIiuE1WuLV50qtcWqEUylZWz71lIZDaWpVSstrWmIxgQgMG9QjEe5AIHvSGWVXz/OprZI5f17/rVFOMWTp3iT0zDT1g6VftMCNNfSgQv9qLDX71q0mjd1duCdASrWxEnrm3rnfHrNwMFuWu7ZZ+5kLT94mBn2idfWuvLh1/elf7wtOu+ylrZOnmQPlSd+1e7DWQNPA8HzlZ/AfOpZSObm2PcnReZ/QUU4Pi8txSVVYU6xPsOvtQ7DXACJAkc/XmfOiFm/uYOnP9J3pU3pFMu9pLoui24JhVhoDDQnzjb86o2MIrjwAKOpAzGOexqzYx+ckGBp4epO/sa2sXyx8DtPRv1GgHyqpQaSfyJO20ZZ4MF1UgHbMJG++pIkVrd4cJ1ZWPRz4T8jv61cbFDa6kTOoB+mlVGwlg6rcMDkI/GNqgom4Zce0Gy5AJiDBEnpIImo8bw+492biAsYytmG/IQVII8iINV7nEQIySo008LCRsYYGDV25ie/WTnYrvG5n02rolwOOW+jJcl0V8VwlmbMbdu2df7LMsHyU3IHoAB5VRuYa5oM7TOhiQRykE776Qfap3vN0PTmfxrdbHeAB1aJ0IOX3865zU24bbZ7xt5FVtidANh4gOR2/lTJi8f3FpbN8DGKrRctvqUUiVuWm0dGEkEqREUF4PgVt31zOwUtlDaTOUkbiCZio+Ni494tmbO6oczL3TgACJHIxE+Q051TTXZKdhK1ZRSXwOJAVzF3D31LSD911Clbyxp4gCOvOiHCeJJhbzqid29wKl1AGCoJDNCuSyAySFJMT0pLDPZOunVkkTHwnz/KacLfGBdtA4m2122q+C43huqBqe7urrGnwmQedCbSoGho7R4jD/uyPftsy6KjWwAyzIGpgZdOdKVlcwbIZyrmI5xp03rfA4gKh/dsZZxNhpL4XGBk03IVtVD+YyAk6qa17JY22cSWW21u2wEJcOYq0LoD94BlEEwfIVrlD06a919/RFPK/AY7PdrGsmD4lO43puxd23ibTXLTEOttohipnKdDBpB4/dsi+6rbay6/HqMjEgEFF5Az9NqhwXGmwmIQsxynIzRrNtj4tOsT50p8bhV+ehpqQfHZy1isvehiqkkAGPiVZBplFtUGVRooyL5KNhPsK2s3bKxctkNbuMNFjR22idpPLqfWo8fdyP4yqm4QF1kF2EqsxvHzg1AAntUzlbjEDOyZraJqFUpIJ/vD8RSFw+69iyWsMQWEGOfWusYnBwEDfGUnY7F3K69Msfhyrn+K7GXJzLdt2pLfZGSqiSQA4128tzFT5KXQpLw8urOxKnmOR85nf1roH7M+HlMKW5XLjMP8ICoPmVJ9Iqhw3sNJnEXu9WdUtjKD5MzGSPIAetNFh7WFtnukABaSgaApI2C6hRpsNJmgADx/AC4VWNrl60R1DIrj/oNMHZfipu2BnP2trwPO7Rsx9RHvQa5iWd+8OVUF60x3LS5a36RDVWvXjhMVn+4+jjy6+1OJLHljIkVWuV5gr8jeQ2x/rrUtxa0IKbLWVIy17QMhSpkqvbep0YVJRl/AW7g+0RX/AMSg/jVFuylne2blk9bbsPoZFFVYVIooAXH4ZjbV2bNxbsgAtfUDwj7sowafOKB9s8Njryg3bFtLaAaqyvqTqRcMMoOnhjdRrXRQKWO2Hae1aiw6d4rD7Uf3egYHwvMMCRGm4mnGDk6Qm6OQ9x4iDvMAczPQc6sDD3ASpAjmZGlNn7rYXEYa9ZllV0DKx1D8mIPPqNtooN2kAXFXYEAtmA6ZtT7TNawhHLf8+geWOgN+7Musgx0pws9k7zWwyNbS6bYuhGBGdeYVx94aSI5ilFsRoeVdL7ScMdcBaxK3GDJbUsJPwOAGjpTnhqK8/wA/6Eb22I+GxTk+MqV205+oP9aUc7U9jbeEs2ry3M4uscy5QpErIydBpsZ33pcwQZ3ChFALKJHMkxTZ+09iv7qn9xjM9Mo/Oso/qin8uy6uLYndxZ63R/yfpV7h1pcwS27B2IjMF36TyoXbxMaZC084J+QqXB4jJdtno6f9Qru9XilacUYYSVOw/wAa4VisKyjEEIWUlSAHBA3grsdR+lRYDhGNxNtrlkM6DcgKo8I1HjIn2pg/aq13v7DCCDbOUNEbjNHUxFQdgVu4hjh9BaBzX8ugZZ0t6cjz6gV5qVxT/wAnS1TaFP8AeWJKmHBgkGGER+lTvjCXz5Vy5QCwMMIEeHroAK2dIu3TaXKEa42n3UDEc94EVZwyC4Ge6gKJGa4PD4iDlUkbzB5GPlXo80FKFJ9eP9K/2OWDp9AlMKCgEnxEQN+eXU9eftRe4rXLFu2uZ8viBVXDK0spi4pgx0jSNZq5x5kGGstZwYsKWJa/cdXdzuioWJZBAJIUAbDrVvsth7Jw965iHtKWnulLZWZ8pMgD4jsIg7VxvjqFvs2y2KBYoct0EEMcwAKsSTuyyFY8idD60V4/gBYNs2sxFwR8Q8LEwJM6TI1OnnR3tNwtWw63BhjYBuplErmCFWX7UAnLmJGgJ+7NecJ7EX+JWM9l1tmyFCC7M5oGcBlWUEiNcwNZYurKvdAjF4nEi2LWLQO0A2rjspuKND/aIT3iabNr56CimK40i2reS3be5lUXG3e2i/egGSusTsDvyoPwfCLmxVm6ihgHWYBYXFlSQRA0YbiJ0qhhMAhCZWd7hnMNNGH8OsjSdCAfnVQnjJN7S8CasdeH4w3LQuBZTMCwIzLKkMs6RuAR0PtTCeJW8SoEKHRluZW/iQ/Ep6wTr51z3CcRy2e5V+7i5JnQGBlKPGw0HL7usb1ct40mwjkwxZlJ8wA24MbVooZJY9tvRLdd9DO3FTiHzFnhSVyMZyqGK5QAYC6T70KtrjbzMLGHfKCRmSycuh53GBUGPOgP/EXsXgQZ7wAMvSRow67inGwlwC4S5KlgyLr4QR15/lWJQuXLOIks4dQrhGL+EAlgpBHNdRqARrTNg7J70JlVVZiuYjQiM2aPKDRDHr3q21fxC5YXNP8AmQ6/5aitzns6ScwEbSzKU3/zUAAe1FpcPiD3OZkvKneSCB3ltg6vbHJYBU+Zr3jw7wen9f16UzcV7OE5XIkrJbpt+Ajb+dLnDmF5rlr/AMy1uDpKzAI6xEfLrTYkadkOPZScO/rbP0j2P4rTuDO+40Ncl4lZaxeJIjK5EzyIB0jlH4U98E4wbgDHVho/mORppiaDTLWVKUryrJBFskc6lVj/AFpXqLUgWoLPUepVetctbqlAEyXa5r2x4beS9eZlLWyC6XCJn4R3bAaSJIEwSqjfcdHFv3oF2gvF3W2sELLGdiw+EH3p5Y7Q4xydC8ezpuYzDsBGXK13ocgBH+oAe9Xu1XY27iryC2yW8xJJeY0XYZRJPltvRHgWJugnvFRmO4U+LykAAAUdvYQ3FlWKNBgjdSRE1lGZ08nC4atP8HM8R+zO9bxdmy7C5ZfxNcUFR4fiSCTrtvuGPQ11HiOHU2TbYAoVyleq7R8q9wXB2Wyq3L73mUk52iTPKABpQ7i2OyA5joOfIDznanlbM1DRjdksFh0Q2rCh58LkszCd/ExJOnyqr2i7JLjmRHYpCXMrAAw2mWQfiXeRpPUVa4jxVGGHVGDTOo28Igz5zRJb0Qy6kfmI296HKmEYXHQi4/8AZRiATcS6lwkn7MZ7cDKQuW47sfiiQeUwaTP3JkxncXEHeW3glWJGZYMiRMV2bivaM2Y8JMjl+U0rcO4HZxeMuYr7VbjEllYAKdAJTSRt1NR6kfBrH+m5GstUSdvMGbvDkuNAayRJ1MKdDtrEx8qt/s0wws2tN3Msfbr0ov2gwqpgrit4lKkQfPr1pf7NcRyhQB02qstV4JcPcIvafhVyxi71vIwXNKQDDLAII6mNT5zTBhMMqcI7y6pYLeFxlGkyptqWP8IZh9KNftI4Virr2L+FV4ylbuQmQJBUlRuAM3XeiHZnBrcslHWbbIUcRyIgzWnqvRlhVilbwzLwy7ibsFrgt2bYP3LbXFmJ2LRJPkOlC+C4d7l42rdwCA5LAysKpJI6g7e9dCxfADd4ffw7DWCbZ2BdDKEeRKj2NI/7OFy3zcgxlAgjruCPTStIc7jF4ky47krLHaDFXMXh7Vy5dVQplbAG1swpu3XB8JkgCQfiIGtMnYvtVasYfuLRJYkk96IzMYBYQdBAGmmkc6g4v2TGHwOJFlGvM727gGpZrS3VOQczlE7dCedLWAwcYR8Qyt47otFV+IW3zSqTsWbImY6wd5NWpQlFpk4uLTRHdxC3MbdKmVuOSYURl8ExMiJXcjWZnWoMbg1s4iybem86xJkA5o5eIGNtKKY/vMNfy27a22uFcwRZXMUSLCyNAqlCSNWZp0ECqmPw5Y2rjsiW2c2/4m2l2CESyAgLO0xEzND4lKmv3Jyasgx+EcYi3n8NvEFmtMhBBVmJaQRoQ2pMx4tKjxmHgd2lxbwJIICsCr7E7ctpBg86v8dDt3bHLcto7hLozffhghH3Ph23/Ojx/CPZxNt7ZKtdRW8KsDn+H4BJJ0XqZNYVKO/JdphTH9ncTaNq5cslbbZbZbMpg6/EATEgjXyPuy4Pjn2du06hgiANBkhjJOoMGDOlKuG7a3Zu2cXL90zAkbZlbu5ynbeJnnWnGeMl8mXNbEBhJQzqwPhQ6DLAHPfeaMrqwo6FaKN3JVpCKVnqDcdwI/zxFQ3PDiQCIC4hDHRReVo/5aU8DxorcYqY8YUdGmSPQ6ET5USxnEzda438X45FHzmk1Qls7Dxe/YXLZuOEa/mW3OktGwOw3A13kDnXBuPYNrVxcRbBDalxMSJ1HoR9QKM8f7Tpdsol4PcaDlMFoIbk/wB1hA6bVXxxF0W1YnxIMuZkAmJOs789vSl2C0XuLrZxmDU24zgFh5sFmD6gEe9K/ZriYRlM6zlIncenmI96kfCqi3V6aMpYk6EMCoyAe87Gh9/DKmUrHi5wREeZYwflQM6dhuJAKNJHL0rKWsJ2gUKNI8pDfURWVVioZEFTKtDLWNNWkxtAUXQtUuI8Qa0R4CVI+IRoehHKrNrFA1vduBrbdCCPeKmW1oqLSe1ZRscSZhPw6+9a3woEgCTzjn60OF6Pxqji+MnMOQBrNfZu18B/BwgnmdKtYfERIPKhviMa71da0o6k+u9NIJdIttxPkDNJXbvGyqIWIRyDcK792CA0SCJ35cqPX7bOYHhXnpQPjfDmvX7dsAa+BfLzPoNaPIkjTF9n7OEv4W1Zdi2udm3ZXBKggQBGgHkaZuGYn7QKTodp5mlDtESMZ/7eUKf8EQfpTPjOHlL48WhIZT5GiTsqKx0XeIhbjZWB9/1FW8JZFtVCALHSqV1XB8WvQirKhyukDrP61lGOzeU/aVe2fEVXDnvDAYgabzyj3pN4DxZGc5ZEQY8jRDtPxAOxQwwUEejNofXSR70D4dw+3auShcmIOYAAGZ8Mb9JPStXWLswWWSo6Zw3icjTWrmLtrdVgZBIglTB+dJfDsXDa6H8fWm7B3iQGAkHSaitFNtMqHDlNSzMikaMx57SBvXuF4Zh/jt20RiSWyCMxO8gbmqvajHlbKgHxF/oAfziq/BscWE9OQpRVFTk5BPDcNfvGlyVY7HTwnkCPlrVfgXBmVDadCBruJBYGVYdYYA+wolaxgGZjsBJ8vWvMDxLOIOoO0U46Jk8gBjuzwbHWcaCTA+1SNAyCA5adJECI+6DyoTiuybW8Fdt2/HeF1WLHc2VYhYnbKj5oHPNzprXB28xOsMfEBzO9b47Ei1dR/EUIglRMRMFhvr+VVHla2wfCrpCXxbgT2rOIAEJbt2VMDM1x3ZCxA+6PFqRqSignKsEfiUyspvm6xtvbUhbjFfGneZWzHwkgR4TPpAnpq2VueIeJGUqwIKkrrBgiRE8/Kl7jPDExCd4mhW9bvMuk5kXu3Vl8k1/y1tHm8MxlwPuhVv4O3dONvEi331tu6DXGlmUCWKKNVBWI11kcpoXdwFyzkJBPeYdoENpvG430B06jyp4xXZNXuLAgQ0551ZrivLcyMmZQJjSKCX+G3wpZ1N0y9v7QZjH2xaBERltgjQDxAQZq/ZIyxkhctvEFfui05VtSXJy6ExzP1o/wVWFsBgRB586G4zAIREG2yqEGaDmZLhDOWEKBKtrO46iKZFXwggzoNvTepnBx/ARdgx+FWboZMpD+IoqsUHesBBmRCmZYe/rPjOFteKlVCNhmHeS4VoVoCoB5yfQgUH4hiGS6/QHlyOVdx02ozwftAjlRcAzAyGgayACCfQDXyrN/RS+yHjWDb96dS1tXcWiokkhTaW2GEjnkJPRpGu59wfCXvJbCuIt3J8K9Vgs2uogEepmjvEeEJdu2MQ3xogQ6QD9ozjWeUGPJqxbf7tK24/ijXxBQZJ6A6AT+tFjSEnFcPV3LFjrt6DQbeVeUYxPDJaVhR0kn6msoyYqQxIKsWlEidBWLbH9E/rW4tjz+Z/WqJM2Olbqa1NvzNeqnmfp+lAwTxJQkx/tQG9bJkmm/GYcMuusUt40awKzo2i7Rf4TiXvJA0KQCT9KP4bCuIztoen6mgvZu3lD9SR9BTCmMEa7DemDJLlkCABpQxrfc4lWOoZXCHoxE/kR70aOXKDv5UKxlsuNBJRgwjXY7ChgvgTeIS91iesn51ewmJYwSZCnT06Va4thBbDtHxbD1/nUfDrBVEJ33rPHZspXEO9+7g5RpynSvbbXWBDDKAOehPpVmze0kVeADwOdCWyb0c/xODGVmO7GfT+jU3CeFd4xbpV7HcNYZ8x0BJ+pqz2cQ92QNy1HQ07NE4KGUwYYEx0P6UT4W11IXIY58xPkame1k1II6iP60ojhMQIgVTRKbFTtJf79lERkBB9Sf5VX4bauWXEAsD0E/7USayO/vKQRqSJESp1kdRJIq1wwkenI/1/WlKhNkfF8e3d3ECEOwA6aaT68xVPs5cDShJU8vWi/EdWDQdF/Oa0t4G1BcjUA+XLnQNPQM4njSl1U1AC5pGupP10A+dT8VulLU7zAB33IP4A1NZwSsAriQdQeY9Dyqa7gAGyCSoiAdeQoaKUvJDwrHsRv01FWcFfQvcQAQxyt58qiw/D2tEuuqQQfflVLD4NrIaJKsCEY8mMkHXmImkl8iy+Ai96F8ALFCB4idQG5HrGle98VMZc0jMpkAAjYE9YgaChC27luyQQQ07jYrIkgelY+IfvlOrIqkacmOpDD1AFNKge+y1jMBauAZ7RXMLpCxmAzw5nLuc65h5EjnQl7QViq/CDA9BtvR/h2JJVSc2oJPhOh0EEdDQXij/b3DvqJ9YE/WapNmc68IVeO8NctnCsAc3jGsxvIG0D50Ee2V1/1LqPccq6dwls1tl0gO0gzrNtD4dOpPzofiOEWbhgoJMnMmhJAIgxoZ39jV5p6aI9N1aYtYHjzqmR5I+6QefKD68qv4S6NCbzFmEZQCQYJ0LdNzGm9Zf7Ft4u4uieaP4T9RlOhBoO4vJiVFxSjFtRHhnUmI0+Uiil4Jaa7DCL3niRXYbSqjfp61le4NxYXKPvHNoDz0/wC2soEMykVIoquvpUqtTESRUtm0WMD+hUGavbjtlOUlT1FIpE963kBJByrvmBWfY70Mu4GzeaVc2yY0ifoay2zhoYlwZBJPUdKia7OkwQN6zs3UfgI4fDBXKKZUaExGsdKlvFrbAaFG3nlQ3B8Sz6qwaNDHI+cc6u4y07gEH4dYospxpWTX8bbWYzH0Nb8K4qg+7HrvQK9cRWEtlnScunueVWbN35j6ildiqgnxxLLMBcUkHUEEiD+daphVZAbepAgBtvmKh4kve2ly/ENd4+tUeEYpwuUyPIGfqahypmmNxsOcPwhZTJgzt0NS4PEGSjKVIJg7A1W4Zijkahd7iTF2kQZ0/lTzF6fQSx2EuPnAywwOs8/ateHcJdbZCsub33oKLDtqzEejfpV/hJKNGYkcpNJvIpLEuXccyFUvLmV9MwkZT5+Ro3g7OaANFAEevmaWsRiTdYZFnKxBJI5Hp+tFsNiTbks3hVSWJGgAEn2p5fApRvvsnujZmdQuxVknUc1MyK0UW2e2EMLroBAjcfWhX/EQ2VgZBWdfPbfWpuHtEE8pM9YBNDkJQLFzHWxmVjJBIGUiRBgiK2FyzcRkVyukSy/Ujn86W7OJJZi8GZK6DTy0qzeukWwSpg6E66f0SB70lKwcKaD2HdMwBdDAIENr7qRuIra8sXgVYEayCQCI6SdaB8KtqzZiBKgjzBO5J8qjxaZ72qgKrFiZksdgN9B/tRlRWF9h7G4mEJWTmYaDfy+f51Clwm0q3SMzTGhGUAkAx8h7mo2xRUGWyFoAPOACf0qHHXDKTPwwYmRqx/r1qrJpdF26kBDI8IJ3Gu2gJocmMCtlYHMyrJTVT4t529aptxEXMoScpSROmUBo19R/W9S2QFbVtBqdNogQPLempWtA408X2MWFugyS38IEH/DEjkZ/ClnjyHvWIBIOsxv1qwONBDG5Nw7fwyP5/KqycUBYWlmACDJ+8pIj30+dFszxi/JLwZVCXMwIYeLUEfdymPZY9vKtcPcQZSZSQWAPIkRqI0mTp+FZiuLBgQCCGiNdl3IM9TM0Jt8VtAxczRqSRtC5gR56CdNdq1fFyVdGUeXi/Te9jPh2tzAbkInXbTnqY6+nWkrthjAuKtBW8InNAI8ROuYbHl8jU/EON2zcDqWyENAUZTIyifPXr1q7h8Xhr+ZgArDQ5oDdNwYOmu/Oopp7Kc4taYPyZgp8v1rKmW4qyqsGAMTM+f51lWZBtWqVGqgl2pkuUxF0RW6mqq3q2XEDrQMqY+1cVh3cEF0IkTGozA+2xoW90NcynQSRPQeflTGL39QaHYvhSM4cAhifF0I9Ov61jKPlHVxci6kV+FcN7sMwJI35CfOrvCONi67JBUiYnYjqDV0vpEabctvnVHDYHI88o0ocWuio8sZReX9jTiSO7gRM7enn0q5a4cMqrMEc/OtyNZ+Vehj5VSjRhLkboksYaNzMbetDeH4UszZpEDT1mJ9NDRDMev0rAKHBMceVpMrcPchXB3BihvaDiyWblpXGjq5BUSZUpp8mJk9KJvZfOMphZlvPTrSt291v4Uc8t3/4/wBKzjC27Ojl5ajFrtmW+MsLrEaoTGXlA0BHnz96YsFeAAun4B+PT1pSwtmi1gHLEmN45T1itHBHMuRoN2+L99e1UJmUqMsctdevOrdvF94GtupKlCpYaAzpCz6GaV7oi9hTz79R81YfgaZOBIe4XMSWl5JM65251Pp7KXM0vsFX74UGOTFR/liZ+gohh70jQ7o0e6n9aBcfxQRyJUeJt9N4/n8qsdnsZmAB/jjTWAdf1qJxpWjXik3Kn5RS4LjGctLawAs7ToB4fqfSinZ6+wvosk6O0nXVwG+WgqxwjsytkSSXYNIIEchAI1nn86KYHhKI2dVIJEakmB5A7Vqobs53yvDE94pZi4XMwVYNHMiIPrAP0oPw3AlrOYGGDNryIDnQj2ph4kk239DVDgNofu51+9c/6jTcFbEuWSS+iLGWhcMtrGo6A7SPnWgUVJgrX2af4F/AVZW2KaikJzb2VbliIAGn8yK87oys+/uf51dyzWMvWitULL3WKWMtspkHVdj5ih2Oss4JU+MknTSSdTry3o5x0hSY5zS6brSBMVSdO0Q1ao1spCDNOYAA6xGXSNKP9lsSlwPYZUYGbgV9dNATseZoDjr0ExOv6a/Ws4Pe7u9buCdmU9SDH5xXbyyy41Rw8MXHldkvGMFatM9lSMyDRc0sFbKxJnflrSqHImPrTDxrDtdxmZFOZ7cMTpAG5PICAB70HxmHyaNAn+9/KuFbVnofRVtcYKyAAJMnffbr5VleWeDXHEraZh1+v51lGvkDpdu36/M1OtodBWyKKnQUxGqCKkWvJrFNAElbRWqmtqQzYLW52FaCtqAPQK9y15mr0UAbZa8C1k16FoA3ApA7at/4ux0C3B9FroKrSB23H/iLPrcHy0pDbsiwpmi9jahODSjNi3pTEUeO3ii2nXdLysJ6gNH1pt7Ny2HDNuWef+dqUu1KxYB6OPwanrgmB7qyFmdSfYmY+tHkTBnDcFbuYm8t1EuLB8LqGG461Zu8FtYXMbNoBAhcgbei9KhwV4LjnHUH9fyonxqyWUEvlAVoH8ZysIPlqD6gUNWNOmQcHxvf28+XL4iImdv96JIgoH2TQmyf8Z/BaYbdjTWqRLKePPhf0NDuz9qbTT/6j/l+tFMcNH9D+FC+zr+C5/7jfgtHkS6NsDZ+zT/Cv4CrQtgcqrYFvAk/wirwYVIyJRUN9YB1qV7hnQVDet6a0wF3jTiD5DelcvLD1pg49cAUzSq7yCZgaH2kb9B9aTGi1xEjKDPUe8/zr3h2JC3LQPJtfmNPpU/CbQvKwAkKQY8ucDkPKqmGP7vcui9bLEuShgRHKCfbar9T24szw91ocOI9yztA1UFJ9DJA9/wpSxC2WMkIT1IM0XwWLFwFwIBbaqOIwoBIjYmoWlRo3uwfdwthjLBCfPMaypGsivKYDohqZWqlbuVOr0AS5q2U1EpqVaBk6CpRUKNUq0AeipAtaA1IGpAeZakVajLGvdetAG+WsU15FbqlMRsreVc87ZvOIteVy4P9JNdHtWq512zw7fvKwCYuuTHQqaQzbBDajFnahWATaj+Gw+lMQF7Ur/4b/Ov1kV0HhYzWx7fgKUeOYYNZj+8v40X7B4l2wz59xdcD/DpH0o8h4A/aItaxRdGysCNfKOnvVG92juucpbNpA0GnpFT9trsXj6/9q0q4VmLsSJGusSJIqRnROyWLAtPJ+/P+laODiqda5nhuKJbRlzsG+LwgEEgRlk8jO/kKlw3amdx9I+op2xUP+KxgbNHMH8Kp9nsK1u2wfcuTp0IX9KX8L2lQnePKRR/h3FFcgA+ZBEGKLCj3C/APcfI1ZRDFZhbcL7t/1GpRcHUfzoEbBaHcWxoQZRLOdlG/r5DzNbNjWuEragAaNcOqjqF/jb6D6VWs4cd2w5lmzMdWaGI1Pp7ChsEhW4hYZ5ky0jb4Vnb/ABHzoLxLgt1kC2Rs0s2aJMEa9dTtTpe4eDp90dOZ/OqWLtN8KaAdKiyjnjYHFW2mSCOasQfmKgd74Ouc/wCJs34k07XuHvzmOXmetUXwOpnlvTsZt2aut+7+LfM2/rpV/FN4j6mquBMKR77VR4l2gQNkZ4ZDBlCdI6jy2q0SWbm9ZVX/AI7ZP3k+orygBwtmrCV5WUAbLcqQNXtZQBMlSCsrKBm4qVVrKygCRbVTLh6ysoESrh6kS0KyspiJlFKGLwwfFXZ5NWVlJjQSw+FUbD6V7jsZZsrmuQBygGSfYVlZQIWOM9oe8XLaXJqDL+I/8o0Hzo/2En92af8A1G99F/OvaypvZTWjOJYRXuvmUNqNxP3VoXd4DbOkQN4kx8qyspgRW+zFnUlZkEbnSeY86HN2UUAxcIA6qD5cqyspAenhaWGKjVhu51+XSiXZvXEAb5gR+f5VlZQA0tfCKegn6EzVRsJ3kM4hDqFG7ebsNh5D36V7WUxEztEQBAEBRoI/KqWHkqcwjVj13YmsrKkZI9v67eVRjBD9fWvKykB41jn1296huYPlAPMzH9amvKygAdj+z9q5LMoEaSCVPnqpB/2pex3ZCyeTZjEnOx+pJ5VlZQMGXeyFsH43/wBP6V5WVlM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4" name="AutoShape 10" descr="data:image/jpeg;base64,/9j/4AAQSkZJRgABAQAAAQABAAD/2wCEAAkGBhQSERUUExQWFRUWGRkaGRcYGRcdIBYfHR4cGh0cHCQZHiYeHCIkGRsaJTAgJScqLCwsGh8yNjAqNSYrLCkBCQoKDgwOGg8PGiolHyQsLSwsLCwsLCksLCwqKiwsLCwpLCksLCwsKSwsLywsKSwsLSwpLCwsLCwsLCwpLCwpLP/AABEIAHgAoAMBIgACEQEDEQH/xAAbAAACAwEBAQAAAAAAAAAAAAAEBQIDBgAHAf/EAD4QAAIBAwMCBAQDBQYFBQAAAAECEQADIQQSMQVBBiJRYRNxgZEyscEjQqHR4RQkM1Lw8WJjgqLCBxZTstL/xAAZAQADAQEBAAAAAAAAAAAAAAABAgMABAX/xAAnEQACAgICAQMDBQAAAAAAAAAAAQIREiEDMRMiQcEEUWEycYGx0f/aAAwDAQACEQMRAD8AZXLFDNazFN9dZ2XGXtyPkaWXcMp9N32IoMxStmi7HTmaYHGT94/WhvjxQvgnWt8a/vZyoXuSf3xz2GJoIJotP4WuP+EVJ+kAWWBt3C4aAwWVxiJ+dajRdati2QrDeRAHck4FM7t63ZVLbsBAkz3j+bUwLPOb3h66v4lign0JFbPrHXUaYINZ7+0ozQeNrH6hSR/GhQbFunsxcUe5/iDXdVHmtn1tWj/2x+ldr+p/3+2kqSxTdBmMAflH3qfUziyf+Sn8Cw/SsFMXTV1kTXwIKZ9O0G6Jxn8xIoBYP06xuYiOxqSaQ+hrT9A6OovT2BI5rRno9tVKKm4kQSeB86ZIWzzXW6I243Dn2oOBXo3Xelq4HxLvGdiqsD5HmshqtAgJ2z9aDQUxalqpvbiik03Fdc0hrAsHsn0NFJpye6/ePzq3pfSmuGADWn0fhRv3sfOnTYrFnXdISdw/d5+R/rWd1dk1PpHhy5clhcVFOMBsx6+YDvQ+q0FxCQXBg+jf/qpsJS6YJPHfvQXg9B8LUNIUMVUE4H4gas1Vi5tJ3iADgbvr3rPs7kJbsrAuW52CTnccngT5Rn0qnFx5yo0nSs9AsaGCVDqbkAoqmd+cx8veuu6W9dLSxZkw0mduN0EnjFZK51XU22Rv7PdRkWDm4rXA0ZxwJE49aa9N6/fLXCbF5BdaSfi3BshQvmnLEwP9Cs0q79vn/AbGVvpD/DFwlQGgKNwBefw7cwZ+fardFpnUNb+G3xLgYFmKTaSCJUCSZaBWY1nXr6hLBTUBrItn8c/gEggbTtxEUE3jG8zNcDXAWAtidjHGYIMSDPrg0/jTun9wZM0OxF1CtDbj8HcY5IVAflkZ95o3qVlQtjdvX9nH4CeHf2rMdN1zsBbUBrgiZJAQCAC27jgnvWos69jp084eMbC6gLBY8HEz9cipzjjJqx4u0mdY6arCUNxh7Wrn6CmmmuJKy20kWiQQ0r5dsHHciqrXii7bsKPiIB+8F2rEc+buDng0w6R1hbo8ihvKjllK/wCYgAEns00pgro+0X951NkqST8OYIn50Vruq3Z/xtPs9EcTH19qB0Vxfj7kt3d4b1SJP1pfq9KUdotOX8xghD7mIOawBP4k8TtadVHnOdwGZGOCO+aOW2ZE9+Pz/KiOj2rjgMdPbeY5AUd+ZOO1HajVW1cBtFbXbI3Kobt2xBnjvQGbVJJAlhBA9c/0/Wi1sA9icdhVCfBYSLDgTz5x+QAH0qy1qbYwrvbPYB2/ImiIN+la5LYYR8P3ZWJPywAPvV1/r1v/AIrh/wCLj7DFZHqHi4222C7fPI/dO72ExXzo+s2X2u3bvkK7YiTMkiSABjzetEAX0LqS27DswJCFmMCcYpdrusWrnmVX9DK/qMVZ4W1ULcHqW/8ArUl1jGzbQBNmyZLxwcj70AiPqOtAtOFVixBA8p7/AJVb4H0397EoCVsW1giYkEkj3php3DgwU8rEH9owyOeeR78Uv6Z1EDV37isQISWQ5GDxPuaaDq/2+UZmv6nql3NttoBC/iMkY4rJa7rNwMdltChMK/O0nloBzHYetMessGQC2zAkBJJiRndPvzUtGQtraPhhQwwxaBjtHGD/AApQiHqekPwWWzu3tO4wZuTzJ98fas9pOmm0o+JbcsxkAjEQfYkxB+1by9extU2yO7jeY+/PvQF05UM2/aDyYjBgADj5VRcsoxxT0BxTdsX9Nvt8Q/3cYBM4/aE4CmVjgYJkDNRt9He7p7BQqHDbm3kwY3DJXP2in+n1KQi4LKwJMjjPI5HbNU9H1IWwp27hkRBMec+hFTQzE1jwzeVk3GyQLhaE+ISZnHb1x34rQ6Lw18P4O4XAttrsAK/DE7Tg4w39TVtjVwQywM4zB+0zzVq664HuA7huUncMmZXiTxjvTZti0Q6d0dVVEPxA62riSN23cxBBngYB+9drdCHZ0QsrC3btwGc5Qkse/IjOJptZ1uSNswSJlzt+gEL9TVdzV3dx+He2qCNyBYJbOJ785PeKbNgpGV01y610KDcg3Gct8QKoULtCxGSWzj0471LVdEZ0UPqSSEEwzGG3ifT9w+/14phbvG0m+FYhmEskicc/5QZ9D2qfU/EN4MqlgB5ohNu0gEkY+XBzQU2bEBcvkW7l/aHuBZKgBWUhO3Zlkgeo4onSnUoBGsCCUkZJjZDSQufPzRfQOtXizfEubtymYzDbGPJ5xH2p/rvEKlRDgYnJXOIgfnRzNRl9K+puED+1b9otFpAxKtv/AO4LkUFqfD2suMk3iJCboA52sW+zbR9fpReo6vZ+LdY3kG5FAOMlSPTmg7+uvaxglpmS0JDNEFxBnjIWRBHOQabK70gV+SXhpzvYdiT+RoPV3WGmtkchHjE8Hmi+hOFuP7MPzIoDXXv7ugH/ADB/GojiW5q74IAt79xDHdA3GIxE7RFMPC+ndnuysbisgHH4YgHv9Ko0Os+HJeZjMqcYFDs73DhtwBJXMESTnnHNBzpUivHxZPZsbDAsltiEdohWbzRyQdw5E/M4olLSKWU3YGGw2IMAE9xk96ytpR8SXM9y85PqJ5n2oM6YHcCzCY83rGe4+VJkW8KNdc04u2wVubiw3AbskSPcCqb+gtW7qFnRVMpIJ/HmBEzzGfzrODU7bIRSZBXjnEjkes/Watuspa25O4EgnsBMzHqfKTNK2MuGIy6n0sW7u8XrY8oUqDwSIj3kxGf0obo9wPp1tksSoZiFZlJG4d19+3zoK4QHJ3MAGUiPSMEg9uB9aI8N3GCZUBfNLFsnJ7RjnmqRZDlgoukFJplgMN4+dxjuPyPtRHR+pOzMGtsv7NzJJxAkfeg/jQifMUP0/VBb6xvBuqU8xJ3N3yTG0gR7TTxIPRpNeb4fciMbYKs778R3Ec+lS1ekublvISEJ3OjciWABU9xmKq6Z1jTsga8t/eeyqQpXjleeO5rT6PxBuXdalk248hAUcjEZER37UZadIMFkr6MRrNJddCVb/DfayjO4kgCB3kgj60/0n/p9d+A5JCXGGELYHqSc5GcD61V4g8RWxqFXyIqEOVKAMWOQ2Pl696fdH68963utq1wNJU+UAD6maZxaSkKpW3GjHL4Yu2otgO1x2QNbIELEyZHYggk+laC14ERbf7dt5AnBwox94I5qrqnigLqSdjLcVdhG4esggf8AVE+lHDrz/Da5sUqoll3iYJA4jg0je9jLqjMNprKagoqjatue3O6mN67bA8o+3uAPv3+lZ651C2L8lgJQjvGTIGBM/SnCSQD5cxzuxWsWhVoH/bXY7N/5GgXdVEuSRuYBR39cnjmrOn6qNTqB7/8Al/WiNB4bvarcVGxQzlbjcEkxA9fnWSGYl61Isb7DkopCm2/4kng7v3lmfcE0F0dJcCJAIBYd85x6TFbr/wBjX1st+0tsxBG0SvyyeT9qxen0dy1qGV12XFOVJnEc8Z3e1JNHRwOmPRpwX27PJ/nwWJ7ERiGMwKjrdDxBkRPP4c7c59e9K7nXiG252iAu1ZOMwZMYMVVc8QHeBDHdjMAwTJ498j3pB8U1YSOmXCW2IzMAcL5iInJjiDSQ6a8bu74b7RuhPSVjv71oPEHXBetCCLe3auAykZLZ2jzTHeeT7UqPiG2BmeewP60USxftou09u6Zldh/j/D8jTXpQPw3UmP2jCT/01n08UWpgBiT2EURp+tAaa7dCkj4sR3yFFMCh0NFIAOo04IIkS3p7D09qgClsDfqbRZOCTdIHrwPT0rMXPExPFn7k4+eKr6jqW2gQnm5iSPYg+lYDRornV7YS2bl9rQE7QiFt4kwTLDb3H1raeEb4e2EzyZGOJwP9fpXmV3Ri5atBgMKQTuiAD7+1bHot4rZDiZ4JBHeP1oW9Gos/9UdOttbdxIG9ttyDkcAAE4rQ+GOq2NNp1tu+0j2Y/KIB9sVlfFFrfZ2uDtDg4bIIUtmR3j7mpdPu/Ee2oxKkgwTxA9vWjbtC0grxJr7V3UC5bVTu2S/mBMHacGByPTtTDqWoCWiABlSM8+sD1msZ1nXtbuWkCqQZkkHBDsMZzkVotV5rbEsxhSRxyB8qnLckHoX9X6wFctbt2XzCFk7DOJPNLF8aav4oRlVPUC0J5gcg9qF1Wuvq6lSpHmJBVTEYA9ZPrQnUOqO7GTtB/wAp2gfSaqLQzS7Gpv8AuD+hr0DpPUjtVewA/IfrXhmr65+0ZlLjERuOTjk4xXo3g7qLXC0ziD85HNMg9noNvVlhWX69ZFz4V6JYAqT6TMU80z7sCs3q9UNOrpdDFFIXEGZOI+kfY1p9DQTvQi1+liAQYz/vS/UOF2gmZI/17Gmeu65burtVXUrncQIae3OKSay4e31/17etcrdHpcUMobL+qEfBOQfMveY5+1Jb1qF7njBJifWKKS+VBkBgYwTULvVMqPh25Ikfi4Hzp07JcnHi9gCW5gheWYekDjH0p/01Sti6u4gh1M/MD+VJL/Wn2MyogjuVJ/OieldTuNprrkgFSI2ooBA5xGYp+0c7Siwu/Z3rBZd3qT2mfn9KGbpZAIDEr2Xaxg+3tVXSeq3LhaXkcrEAz9O0V81eqYkhncgc+YyPvQTp0POOUFNhutu/DtWyWKuN0D8JAHeT6zxWo8Nak3dGSTvYkHOJBZQfwx29KwSOH9D2n/etV4f6kti2NwJ5wIH50ZXRz1sf+ObymzeVNqC3csnM53KSfv8ApQ/h8KL1vc2BZLdsd/ypPqeo3Gu3XViUusDsKq0beMx2qFrX3FJaB/h/DMgAbeD8ueaXZqB+t30e7pWDHO8QOP8AEZufrxWz1LfsHj/43/KsAenKsEKoHY5P2iatGpkGbpgfuyRMZjJrUN45fYnqtOHOCy/LvmfSh7ulWZxPuR+lT1FsCCZO/PPFDXGgwABjv/Wjkij4Z1k/gTDTB3BPCwAPYcT+ta3wn1AoYU+UsoII5nFYm5rCpKqB6Tk+2K0Xh69AX3a3/CKZJ3YM4eNRit+56ppdWRcH6Uh8bIVvK37rrkerLifnBFM0uxdIzmCIFVeNbG7TLcH7j5+TY/OKbkXpZuBpciMgjiY5rtQyz2oW3b3HnFSu2jzzXIeyqTKb6KQSBSZ2aLDEE+Vt3r9aN1F1pjiqWfAzMe3rVIaOT6iK5GhOm/zDaYYEfrP8Kc9AB+DeBHdTGM1U132onpTGLg9V/Wmysj4lGnZO509X8yeVvTj/AGpQt9i7LywDD5kVodMJnEUpv9NCuWz5h27TQi0uw8sJS/SLF1dzKieRIAM49fvT/T664ETJGXnA7HFLr154gsxHqDkfzqZubbVufMNz5+x707aaOZQlCXqDdP1N1uFmbeCCNpb171K9cJVhkAj2/nSpInHFFtc8pAk47Ckezq424ppe4edc4RV2qQOCDn+Xf1qzUahXUi421oODbC5j1zP3pZbR+dpprb07Oh8y8cf71rQXGTWrBby4B3HPaf5UO13YfwqfmKObQAhSWJFQuaVQeO1ByQ8eGTrVGZ1FoSY5ABPzplp9aLItTMNtaR2gj711dXRLs8qHTZs7/jayGtuodp9lEx8zNWdY8Yvqf2aItu2wEjknvzgD6CurqWb9H8nV9Ol5a/F/0CWtNAHFDam2Yr7XVBrR6EZNsX3rIoZ1wa6upR3so+HPaitJb25HcRmvtdWyoK4lLQbtxVWrsSBXV1JZXBWBf2UxUz08FACTgk/eurq2THfFB9oGbpZBkGaJt6wrhhXV1Nd6ZF8a41cdBdu8DxU2rq6laplYSyVs4DFV3FHcx866uooWTrZ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1515" name="Picture 11" descr="C:\Users\sorin\Desktop\descărca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4800600"/>
            <a:ext cx="2628900" cy="18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Deficien</a:t>
            </a:r>
            <a:r>
              <a:rPr lang="ro-RO" dirty="0" smtClean="0"/>
              <a:t>țe</a:t>
            </a:r>
            <a:r>
              <a:rPr lang="en-US" dirty="0" smtClean="0"/>
              <a:t> </a:t>
            </a:r>
            <a:r>
              <a:rPr lang="en-US" dirty="0" err="1" smtClean="0"/>
              <a:t>frecvente</a:t>
            </a:r>
            <a:r>
              <a:rPr lang="ro-RO" dirty="0" smtClean="0"/>
              <a:t> - Ferme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457200" y="1752600"/>
            <a:ext cx="3657600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dirty="0" smtClean="0"/>
              <a:t>Amplasare/Structură:</a:t>
            </a:r>
          </a:p>
          <a:p>
            <a:pPr>
              <a:buNone/>
            </a:pPr>
            <a:endParaRPr lang="ro-RO" dirty="0" smtClean="0"/>
          </a:p>
          <a:p>
            <a:pPr algn="just">
              <a:buNone/>
            </a:pPr>
            <a:r>
              <a:rPr lang="ro-RO" dirty="0" smtClean="0"/>
              <a:t>-nu este curăţat de vegetaţie</a:t>
            </a:r>
          </a:p>
          <a:p>
            <a:pPr algn="just">
              <a:buNone/>
            </a:pPr>
            <a:r>
              <a:rPr lang="ro-RO" dirty="0" smtClean="0"/>
              <a:t>- lipsa filtrului vestiar la intrarea în unitate (biosecuritate)</a:t>
            </a:r>
          </a:p>
          <a:p>
            <a:pPr algn="just">
              <a:buFontTx/>
              <a:buChar char="-"/>
            </a:pPr>
            <a:r>
              <a:rPr lang="ro-RO" dirty="0" smtClean="0"/>
              <a:t>lipsa măsurilor de protecție împotriva dăunătorilor </a:t>
            </a:r>
          </a:p>
          <a:p>
            <a:pPr algn="just">
              <a:buNone/>
            </a:pPr>
            <a:r>
              <a:rPr lang="ro-RO" dirty="0" smtClean="0"/>
              <a:t>- FNC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371975" y="1676400"/>
            <a:ext cx="3657600" cy="4572000"/>
          </a:xfrm>
        </p:spPr>
        <p:txBody>
          <a:bodyPr/>
          <a:lstStyle/>
          <a:p>
            <a:endParaRPr lang="ro-RO" dirty="0" smtClean="0"/>
          </a:p>
          <a:p>
            <a:endParaRPr lang="ro-RO" dirty="0" smtClean="0"/>
          </a:p>
          <a:p>
            <a:endParaRPr lang="ro-RO" dirty="0" smtClean="0"/>
          </a:p>
          <a:p>
            <a:endParaRPr lang="ro-RO" dirty="0" smtClean="0"/>
          </a:p>
          <a:p>
            <a:endParaRPr lang="ro-RO" dirty="0" smtClean="0"/>
          </a:p>
          <a:p>
            <a:endParaRPr lang="en-US" dirty="0"/>
          </a:p>
        </p:txBody>
      </p:sp>
      <p:pic>
        <p:nvPicPr>
          <p:cNvPr id="20481" name="Picture 1" descr="C:\Users\sorin\Desktop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905000"/>
            <a:ext cx="2590800" cy="1828800"/>
          </a:xfrm>
          <a:prstGeom prst="rect">
            <a:avLst/>
          </a:prstGeom>
          <a:noFill/>
        </p:spPr>
      </p:pic>
      <p:pic>
        <p:nvPicPr>
          <p:cNvPr id="20482" name="Picture 2" descr="C:\Users\sorin\Desktop\images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4191000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641350"/>
          </a:xfrm>
        </p:spPr>
        <p:txBody>
          <a:bodyPr/>
          <a:lstStyle/>
          <a:p>
            <a:r>
              <a:rPr lang="en-US" dirty="0" err="1" smtClean="0"/>
              <a:t>Deficien</a:t>
            </a:r>
            <a:r>
              <a:rPr lang="ro-RO" dirty="0" smtClean="0"/>
              <a:t>țe</a:t>
            </a:r>
            <a:r>
              <a:rPr lang="en-US" dirty="0" smtClean="0"/>
              <a:t> </a:t>
            </a:r>
            <a:r>
              <a:rPr lang="en-US" dirty="0" err="1" smtClean="0"/>
              <a:t>frecvente</a:t>
            </a:r>
            <a:r>
              <a:rPr lang="ro-RO" dirty="0" smtClean="0"/>
              <a:t> - Ferme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457200" y="1219200"/>
            <a:ext cx="3657600" cy="5029200"/>
          </a:xfrm>
        </p:spPr>
        <p:txBody>
          <a:bodyPr>
            <a:normAutofit fontScale="92500" lnSpcReduction="20000"/>
          </a:bodyPr>
          <a:lstStyle/>
          <a:p>
            <a:r>
              <a:rPr lang="ro-RO" dirty="0" smtClean="0"/>
              <a:t>Personalul </a:t>
            </a:r>
          </a:p>
          <a:p>
            <a:pPr>
              <a:buFontTx/>
              <a:buChar char="-"/>
            </a:pPr>
            <a:r>
              <a:rPr lang="ro-RO" dirty="0" smtClean="0"/>
              <a:t>Reguli de igienă</a:t>
            </a:r>
          </a:p>
          <a:p>
            <a:pPr>
              <a:buFontTx/>
              <a:buChar char="-"/>
            </a:pPr>
            <a:r>
              <a:rPr lang="ro-RO" dirty="0" smtClean="0"/>
              <a:t>Manipulare cadavre</a:t>
            </a:r>
          </a:p>
          <a:p>
            <a:pPr>
              <a:buNone/>
            </a:pPr>
            <a:endParaRPr lang="ro-RO" dirty="0" smtClean="0"/>
          </a:p>
          <a:p>
            <a:r>
              <a:rPr lang="ro-RO" dirty="0" smtClean="0"/>
              <a:t>Microlimat/Densitate</a:t>
            </a:r>
          </a:p>
          <a:p>
            <a:pPr>
              <a:buFontTx/>
              <a:buChar char="-"/>
            </a:pPr>
            <a:r>
              <a:rPr lang="ro-RO" dirty="0" smtClean="0"/>
              <a:t>Suprapopulare</a:t>
            </a:r>
          </a:p>
          <a:p>
            <a:pPr>
              <a:buFontTx/>
              <a:buChar char="-"/>
            </a:pPr>
            <a:r>
              <a:rPr lang="ro-RO" dirty="0" smtClean="0"/>
              <a:t>Parametrii</a:t>
            </a:r>
          </a:p>
          <a:p>
            <a:pPr>
              <a:buFontTx/>
              <a:buChar char="-"/>
            </a:pPr>
            <a:endParaRPr lang="ro-RO" dirty="0" smtClean="0"/>
          </a:p>
          <a:p>
            <a:r>
              <a:rPr lang="ro-RO" dirty="0" smtClean="0"/>
              <a:t>Înregistrări </a:t>
            </a:r>
          </a:p>
          <a:p>
            <a:pPr>
              <a:buFontTx/>
              <a:buChar char="-"/>
            </a:pPr>
            <a:r>
              <a:rPr lang="ro-RO" dirty="0" smtClean="0"/>
              <a:t>lispa/incomplete</a:t>
            </a:r>
          </a:p>
          <a:p>
            <a:pPr>
              <a:buFontTx/>
              <a:buChar char="-"/>
            </a:pPr>
            <a:endParaRPr lang="ro-RO" dirty="0" smtClean="0"/>
          </a:p>
          <a:p>
            <a:r>
              <a:rPr lang="ro-RO" dirty="0" smtClean="0"/>
              <a:t>Monitorizări </a:t>
            </a:r>
          </a:p>
          <a:p>
            <a:pPr>
              <a:buNone/>
            </a:pPr>
            <a:r>
              <a:rPr lang="ro-RO" dirty="0" smtClean="0"/>
              <a:t>- recoltare probe furaje, pasari, sanitatie</a:t>
            </a:r>
            <a:endParaRPr lang="en-US" dirty="0"/>
          </a:p>
        </p:txBody>
      </p:sp>
      <p:pic>
        <p:nvPicPr>
          <p:cNvPr id="45058" name="Picture 2" descr="C:\Users\sorin\Desktop\images (4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743200"/>
            <a:ext cx="2857500" cy="1600200"/>
          </a:xfrm>
          <a:prstGeom prst="rect">
            <a:avLst/>
          </a:prstGeom>
          <a:noFill/>
        </p:spPr>
      </p:pic>
      <p:pic>
        <p:nvPicPr>
          <p:cNvPr id="45060" name="Picture 4" descr="http://www.fabricadecarne.ro/wp-content/uploads/2013/14/imbracaminte-specific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914400"/>
            <a:ext cx="1828800" cy="2362200"/>
          </a:xfrm>
          <a:prstGeom prst="rect">
            <a:avLst/>
          </a:prstGeom>
          <a:noFill/>
        </p:spPr>
      </p:pic>
      <p:pic>
        <p:nvPicPr>
          <p:cNvPr id="45061" name="Picture 5" descr="C:\Users\sorin\Desktop\images (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4648200"/>
            <a:ext cx="2371725" cy="1924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6934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38200"/>
            <a:ext cx="6934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981869"/>
            <a:ext cx="39243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Content Placeholder 8"/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34410"/>
            <a:ext cx="4038600" cy="168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Deficien</a:t>
            </a:r>
            <a:r>
              <a:rPr lang="ro-RO" dirty="0" smtClean="0"/>
              <a:t>țe </a:t>
            </a:r>
            <a:r>
              <a:rPr lang="en-US" dirty="0" err="1" smtClean="0"/>
              <a:t>frecvente</a:t>
            </a:r>
            <a:r>
              <a:rPr lang="ro-RO" dirty="0" smtClean="0"/>
              <a:t> – Centre ambalare ouă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o-RO" dirty="0" smtClean="0"/>
              <a:t>Structurale/Amplasare.</a:t>
            </a:r>
          </a:p>
          <a:p>
            <a:pPr lvl="0"/>
            <a:endParaRPr lang="en-US" dirty="0" smtClean="0"/>
          </a:p>
          <a:p>
            <a:pPr lvl="0"/>
            <a:r>
              <a:rPr lang="ro-RO" dirty="0" smtClean="0"/>
              <a:t>spațiului de depozitare a ouălelor ambalate.</a:t>
            </a:r>
            <a:endParaRPr lang="en-US" dirty="0" smtClean="0"/>
          </a:p>
          <a:p>
            <a:pPr lvl="0"/>
            <a:r>
              <a:rPr lang="ro-RO" dirty="0" smtClean="0"/>
              <a:t>monitorizării temperaturii în încăperi.</a:t>
            </a:r>
          </a:p>
          <a:p>
            <a:pPr lvl="0"/>
            <a:endParaRPr lang="ro-RO" dirty="0" smtClean="0"/>
          </a:p>
          <a:p>
            <a:pPr lvl="0"/>
            <a:r>
              <a:rPr lang="ro-RO" dirty="0" smtClean="0"/>
              <a:t>Depozitarea materialelor auxiliare (cofraje, cutii de carton)</a:t>
            </a:r>
          </a:p>
          <a:p>
            <a:pPr lvl="0"/>
            <a:endParaRPr lang="en-US" dirty="0" smtClean="0"/>
          </a:p>
          <a:p>
            <a:pPr lvl="0"/>
            <a:r>
              <a:rPr lang="ro-RO" dirty="0" smtClean="0"/>
              <a:t>igienizare benzilor transportatoare pentru ouă,</a:t>
            </a:r>
            <a:endParaRPr lang="en-US" dirty="0" smtClean="0"/>
          </a:p>
          <a:p>
            <a:pPr lvl="0"/>
            <a:r>
              <a:rPr lang="ro-RO" dirty="0" smtClean="0"/>
              <a:t>livrarea ouălor.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6385" name="Picture 1" descr="C:\Users\sorin\Desktop\descărcare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990600"/>
            <a:ext cx="2362200" cy="15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010400" cy="55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Deficien</a:t>
            </a:r>
            <a:r>
              <a:rPr lang="ro-RO" dirty="0" smtClean="0"/>
              <a:t>țe</a:t>
            </a:r>
            <a:r>
              <a:rPr lang="en-US" dirty="0" smtClean="0"/>
              <a:t> </a:t>
            </a:r>
            <a:r>
              <a:rPr lang="en-US" smtClean="0"/>
              <a:t>frecvente</a:t>
            </a:r>
            <a:r>
              <a:rPr lang="ro-RO" smtClean="0"/>
              <a:t> </a:t>
            </a:r>
            <a:r>
              <a:rPr lang="ro-RO" dirty="0" smtClean="0"/>
              <a:t>– Abatoare păsări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648200" cy="4572000"/>
          </a:xfrm>
        </p:spPr>
        <p:txBody>
          <a:bodyPr>
            <a:normAutofit fontScale="92500" lnSpcReduction="20000"/>
          </a:bodyPr>
          <a:lstStyle/>
          <a:p>
            <a:r>
              <a:rPr lang="ro-RO" dirty="0" smtClean="0"/>
              <a:t>Receptia păsărilor – examenul antemortem</a:t>
            </a:r>
          </a:p>
          <a:p>
            <a:pPr>
              <a:buNone/>
            </a:pPr>
            <a:endParaRPr lang="ro-RO" dirty="0" smtClean="0"/>
          </a:p>
          <a:p>
            <a:r>
              <a:rPr lang="ro-RO" dirty="0" smtClean="0"/>
              <a:t>Asomarea/sângerarea</a:t>
            </a:r>
          </a:p>
          <a:p>
            <a:pPr>
              <a:buNone/>
            </a:pPr>
            <a:endParaRPr lang="ro-RO" dirty="0" smtClean="0"/>
          </a:p>
          <a:p>
            <a:r>
              <a:rPr lang="ro-RO" dirty="0" smtClean="0"/>
              <a:t>Temperatură </a:t>
            </a:r>
          </a:p>
          <a:p>
            <a:pPr>
              <a:buNone/>
            </a:pPr>
            <a:endParaRPr lang="ro-RO" dirty="0" smtClean="0"/>
          </a:p>
          <a:p>
            <a:r>
              <a:rPr lang="ro-RO" dirty="0" smtClean="0"/>
              <a:t>Flux tehnologic</a:t>
            </a:r>
          </a:p>
          <a:p>
            <a:pPr>
              <a:buNone/>
            </a:pPr>
            <a:endParaRPr lang="ro-RO" dirty="0" smtClean="0"/>
          </a:p>
          <a:p>
            <a:r>
              <a:rPr lang="ro-RO" dirty="0" smtClean="0"/>
              <a:t>Examinarea postmortem</a:t>
            </a:r>
          </a:p>
          <a:p>
            <a:pPr>
              <a:buNone/>
            </a:pPr>
            <a:endParaRPr lang="ro-RO" dirty="0" smtClean="0"/>
          </a:p>
          <a:p>
            <a:r>
              <a:rPr lang="ro-RO" dirty="0" smtClean="0"/>
              <a:t>Informații privind lanțul alimentar</a:t>
            </a:r>
            <a:endParaRPr lang="en-US" dirty="0"/>
          </a:p>
        </p:txBody>
      </p:sp>
      <p:pic>
        <p:nvPicPr>
          <p:cNvPr id="14337" name="Picture 1" descr="C:\Users\sorin\Desktop\images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533400"/>
            <a:ext cx="1524000" cy="2476500"/>
          </a:xfrm>
          <a:prstGeom prst="rect">
            <a:avLst/>
          </a:prstGeom>
          <a:noFill/>
        </p:spPr>
      </p:pic>
      <p:pic>
        <p:nvPicPr>
          <p:cNvPr id="14338" name="Picture 2" descr="C:\Users\sorin\Desktop\descărcare (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2057400"/>
            <a:ext cx="2628900" cy="1743075"/>
          </a:xfrm>
          <a:prstGeom prst="rect">
            <a:avLst/>
          </a:prstGeom>
          <a:noFill/>
        </p:spPr>
      </p:pic>
      <p:pic>
        <p:nvPicPr>
          <p:cNvPr id="14339" name="Picture 3" descr="C:\Users\sorin\Desktop\extragere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3886200"/>
            <a:ext cx="259080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o-RO" dirty="0" smtClean="0"/>
              <a:t>În Moldova:</a:t>
            </a:r>
          </a:p>
          <a:p>
            <a:pPr>
              <a:buFontTx/>
              <a:buChar char="-"/>
            </a:pPr>
            <a:r>
              <a:rPr lang="ro-RO" dirty="0" smtClean="0"/>
              <a:t>Aproximativ 60 de unități ( ferme, abatoare)</a:t>
            </a:r>
          </a:p>
          <a:p>
            <a:pPr>
              <a:buFontTx/>
              <a:buChar char="-"/>
            </a:pPr>
            <a:r>
              <a:rPr lang="ro-RO" dirty="0" smtClean="0"/>
              <a:t>Importurile de carne și produse din carne și lapte și ouă reprezintă aprox. 2% din totalul importurilor(2013) – 10 milioane dolari </a:t>
            </a:r>
          </a:p>
          <a:p>
            <a:pPr>
              <a:buFontTx/>
              <a:buChar char="-"/>
            </a:pPr>
            <a:endParaRPr lang="en-US" dirty="0"/>
          </a:p>
        </p:txBody>
      </p:sp>
      <p:pic>
        <p:nvPicPr>
          <p:cNvPr id="4" name="Picture 2" descr="http://www.informatia-zilei.ro/sm/wp-content/uploads/2013/11/ferma-de-gaini-ouatoa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810000"/>
            <a:ext cx="2667000" cy="1819275"/>
          </a:xfrm>
          <a:prstGeom prst="rect">
            <a:avLst/>
          </a:prstGeom>
          <a:noFill/>
        </p:spPr>
      </p:pic>
      <p:pic>
        <p:nvPicPr>
          <p:cNvPr id="5" name="Picture 11" descr="C:\Users\sorin\Desktop\descărca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724400"/>
            <a:ext cx="2628900" cy="1828800"/>
          </a:xfrm>
          <a:prstGeom prst="rect">
            <a:avLst/>
          </a:prstGeom>
          <a:noFill/>
        </p:spPr>
      </p:pic>
      <p:sp>
        <p:nvSpPr>
          <p:cNvPr id="30722" name="AutoShape 2" descr="data:image/jpeg;base64,/9j/4AAQSkZJRgABAQAAAQABAAD/2wCEAAkGBhQSERUUExQWFRUVFxYXFxgYGBQYFxQXFBQVFRcXFRcXHCYeFxokGhQUHy8gIycpLCwsFR4xNTAqNSYrLCkBCQoKDgwOGg8PGiwkHyQsLCotKSwsLCwsKSosLCwpLCwsLCwsLCwsLCksLCwsLCwsLCwpLCkpLCwpLCwsLCwsLP/AABEIAMIBAwMBIgACEQEDEQH/xAAbAAACAgMBAAAAAAAAAAAAAAAFBgMEAAIHAf/EAD8QAAEDAgMFBgMGAwkAAwAAAAEAAgMEEQUhMQYSQVFhEyIycYGRFKGxByNCwdHwUoLhFTNDYnKSssLxNKLS/8QAGgEAAwEBAQEAAAAAAAAAAAAAAgMEAQAFBv/EACkRAAIDAAICAQQCAgMBAAAAAAABAgMREiEEMRNBUWFxIjIjM0KBkRT/2gAMAwEAAhEDEQA/AOdNkV7DMPfUPEcYu4+wHM9EHEi6z9n2C9lAHkWfJmTxA4AKeyXBabVDnLBj2dwCOmhazUgZnmeJRN+7yCh3AqFXlpkoJS+p6sYL0jatYOCXquayIyVx0Pug+Jygi/FLbTHxTQA2jh7aJzALk6DqnrY7Zt0FMyNrbZXceZOqG7GYWJHmZ4u1ps3qeJT78TZMTecRc0uWr2Camke3X5FB6mqI4+6YKyoS5iTb3I1SpPPQ2HfsozVl0nbRUW88OaLk5Gwv9EbqZrFbYDi3Z1Ft3fL2loHUp1M/5AeRUnBoNbF4UIogAMzm4psbGAF5hWGhjRva8lelaLaIe29YKyKUUAcTIslPEOib8QiBSliTC05pEvelMO1gq4nThzg4DvDlqUz7M7MCa0kze6NGnievRC8Nn3KqN1r2douiw1G9c6XVatyvCKXjp2uTJ2Qta2zWtaBwAAQ+uha4EEA+iuO0QqsdbQqdspjH6CpjmBAXdELcx+iWe0JyAJPRPc9RfIorsiYwHNEbS4G9yMzdVUWOT4sg8rx+K5ROMzbPTTzsYI3DeNrlpAA4nNdj2Z2bho4gyNo3vxOt3nHzTHO3tXAboa1upA16BXGRNaMgAtvk5Pj9Ed40FCPJ+2Aqm9tD7JZxana8FrgCDqCnepq26bzfcIFidK145HmFK19i1S+6OKYzs8aeYGMEsccuJaeSvRwvsO472KcZJTBM1xANjx0ITTtBiQEbWtY0dpa1hwPJXQt2Gy+h51vj5YlH0xU2fwJrQHPF3H5JhNKbZBTUNMGNBdr9FLPU5aFSOW9s9CMFBZEV8To3i+SVcQbrwKeKurB6eaW8Zpg8HgUVbx6gLVyjkhdbDIRcMcRzAKxXKTa+aBgjFrNuMx1J/NYvQ5nlfA/uZshgvxFS1pF2t7zhztoPddwosPAA3j6BLOwOznYQg2+8fYvceHJo8vqnAQkcVFbPlIsphwj+TWWADRCK5hRCokIQuoqEiTKoIDVDkEr57EDmRb3RmvI1W+yzWPfIXsa4ACxcL7pvfL0QQWsobyOjPhNGdwWAY22g/IIiadoGpVb4k8P36KCepcOPyTtiifi2ZWQDgUv1txqiEmJ8HZdRp/RU6uQOFilyyXobHY+xUxfLNOGy9RE+nj3Y2h41dYXJHVAKZsRqGMnbvMJsR9E7YZhcbCewZusOg4Dmigmotr9GWyTaT+nYSjblmoKsCyt/D9VTqYstUTi8FKS0C1cpHVA8RcHAhGK9pGqX69+RSO9xlUc9ooYBWta6WMtBed0NPLPNPGHU5cBy+ZQXZ6gp5IWljB8QX952egOfyTxTMbG2w9+ae4el+BHye3+So7DjbwoJidPbUWTJNUoXVyAiyGUEzozafYlVjbFZg+LdhUMdqCd0jndWMXh3TcafT+io4RWRtkkD2h14yWE/hcDqENaakOsacGdBkxIZu58EOqKl79b+QUeGQmWxPhH7yR1rA0ZBc25MWlGArVUBtm0+xQmWrcw5HLl+9E5Vjkt4pSNcDwKXmMYpb7AuKOEsZtrw6FW6OtdL2Be23Zx5ZWuSbXz6BA55DG4g8f2CmCHE3TdncWIY1oFrXtxTlLIMXKH84hmAcTqt54iRopaWINHVZUPPD25oUc32LWI0Ts8glqvuE6VjkuYpEHA810OmDLtCfNGC4myxZPGQ4hYrdIsO/wAcwAsFu6pQcVSz4tS6U8S5UTITV5reSpVOomS2MigPiFXu3umem7FtjC3cYWtNs8yWi5zQimwiCeOd8sjmmJu8GgtAdkbai+oA9VrBXZLHsV+xqyT/AEMvxAUVTUZIKyvXk1fks3o3iZWTKkyp4eyhnqkPqKu2aGPsMaNn6Cnn3zKHGVhG7ZxA8zbqnGKUNAA0S2yjp4XMNO5x7Rgc4l29qch04q66qVb/AI9EX9v5Bd1Uqc9QqJrlWmrhzXcjVEmqZAUq40A3/Sf2UWmq1QiMMs8cc9+zc6zrEg6G2Y62S85MZGXFaNGF4dTwNBp94hwBJJJzOeXJW5KtC4ZmNu2O+40lrbm5sMhcrV9VdMnLsXGPRdlq1QnqVDJUKpUz2BIzPLml6Mw0rHBwIPkquyLoN+dk0bXvaB2ZIva9wfyK1mmFiealw+pgFO5wYO3MoaX8Sy29bXoih09+yOn3Hj92hqpZQ1oA0CkdVoHHWZLV9ap1IY4hGpqkGq51rPWIdNOufZy6KONNuwkatzHojeFYkaiQzut4I2j0YCT80v11RYI9/bgnkLwA27WZC2VmNvp1umL+jMl/Zf8AYbNSoJalUn1Kqy1ixMBklXOglZIrU9RdDKqVGgWDJNSvVE+TNYnCToYrFnxSHVjTFIW8NW+R4emYWrZ0prHgxNPtBB9Qp6DCZam/Z7o4Xc61/IalC2uLiGjMkgAdToneioAyNrbkbuQI4nVx9T9Uyqvm+xV1vxrr2CmfZpUEPvNEC5oAFnkeIG5Ppy4oDjODy0ZAkLHB2QLHbw9QQC1OFUXEOG8dDxz4oZUYZvxuY7Rw14g8COoNinWURa6E1+VNS79CgKpeOqUPm3mOLHZOaSCOo/JedsoOOHq7vZZln9U3UX2Y9qB2tUGm1y1jbkcxdxH0QPY7D+3qWki7YrPPIm9mD/dn/KV0ySO1+YH9VZRSmtkQeT5EovjFgt+xkULW3qrbrAwbzW5ht/4SM0BrZ9x+7e9hkRezhwIHujFbDdzb/wCb/khWNUN495o7zLnzbxH5+ibbWmtQim5p5J9FKSuUD6tDnT38lq+ZRnoBnCKI1MhZvbrWt3nOtewvYAdSU1xbE0QAe98jnAgglxFjf+FoCr7J4f2cAJHfls93MN0YPbP+ZF6mKwHp65hW11pLX7PNuublifQCqKWmaHCHtt/gSRu36jW10Djrb3HVHWR2J8yPmgmN0+48PA7rtf8AVz9fqEu6HWod49vfGRG+ZQySKLtl7TU5mkbG3VxzPIDNx9ApUteFbli0M7P4DHIwyztc5pNmAOLQQDYk2zOeQ8kefg+HxsNoL57xsX33rAXuXdUQhpmtaGtFg0AAcgBkqGKAbj7dfqF6EYKKw8udspPdAGOdl2ZdBE6Pd1u4m445HRABW3CbXQDdA1BbYg8cvpZINfGYZXRngcurT4T7fRSX1Jdou8a1yXFl19QoC4uIa3NziABzJNgFUM6Zdg8N7SUzEZR91nV7hmfRp/8AslQhyeD7JqEWxgpdkKVjQZY+0IHeLnOIJ42FwAL3WVEtLFZjKSI+gGgyzGeiMVY7pAyA8vdBcQhG802tmQvR4JLEjyHZJvWxaxmTdeCGhjX8ASQCOFzn+yh0k6YsTou0ic226c92/Ag5fvkUltqOB1GRHIjUFSW18X0XU2co/lFmSVWcBoBNMA4XYzvO628IPmfkChMsye9j8LLIQ52TpO+edvwA+mf8y6qGs66fGIQ3bZWYOm61YpXQgm51Xquw83QJjVCXx3A7zLkdRxb58fRLUVYCNQn6nizsbjPXMKU4TG+xdHE48zGy9+J0+qTOrl2UV38FjF/Y6m7SQyahmTeryPyH1CdTfTkPmtKaBrBZga0Dg0AD2GSs09OXXyueSZCHBYKsnzloOkbrwyPnxUMY7oRX+zX8GnTloboY6EtJByIuLIsA0TtucHO4KiNpJblIALkt4OsOXHoeiSGVlzYBxPIAk+wXbKe40+SIQRuBv3vPj5XGZSpUqT0pr8mUFgv7B4M6CnaXNs+Q77wci0Ws1p6gZ25ko+SXXyzN8hx/VaVdW1gO+9rf9TgP6qgNr6WKx7QFw0sC76ZpqSisJ5NyemVrLed3ene/ooTooINoIKhxBmY17nkgODmeI5ai3zU2L1cFKAZqmFt9BvXcfJrbkrjvQmYpgU0cruyhkkjPeBa1zgAdQbaWUmC7OTyysMkL2RX3nOeC0EDPdF889EYG3tNezO1kA1c1oAyzFruuVcp/tDoRbefIw8S5jRpxJL0v4o7o/wCeeYM1PF+/Ra1h/L6hbUuNUzgCJrh3hIBs7/SRcH0K0qMTpcyahuoGe9lmOiaTgh7O+5RVlAJWOYeN7HkeB9Cic2IUVyTUDTgHH/ql7FdvsPhduNdNK8DwsjsD/M4LMN3AI3ZaryH3JvxErRbqQbH5Jn2X2ffBvOkLXSOsBukkNbrrlmT9AgQ29c4Xjpc87B7yXdDYMAtnpdWYPtOZG1xqYJW2IH3bHHh1B5cwlxrinqGyulJYx5ZHbqh1fRHsZH8Bf1u7oheE/arhsoDjMY9RaUta645tvl53UmIbV0szAIaqMMBbvAvabgHeObCRwA900SRCRw7pb3d24dcWve26RrpndAtq8AknDHwgGRuRBcG7zTnqcrg/miY2no77pqGD3/6grH7T0jcjVRm38LZTx6MyQySksChKUXqE6LYyucbdk1vV0kdvkSSunYJhTaaBsf8ACMz/ABOObnHzJQeLbWhF/vrfySeVx3VYm26ot0WnHo1+g82hDGEY+hlls59MKSglvmddFQxGLIHk4/mqE/2l4c3KR5PId1t+ublE/wC0nDn9wHW/42a8Mr5+6MUW6huiUcc2PlknMkLmAPF3BxcO8MjazTrkfdG5Nq6S2ctv5S63sc1tBthQ6moIIuf7mT2QtKXsKMnHtC5hmwc7ntMzoxGCC4NcXOcAfDpYX80/ui3QRzy/8QWXbygaP757j/lidf03rITiP2kRH+5ic634pHBl/INBPuR5LVFR9HSnKXscGQZahYudSfbC9pI+FBty3yPQ3WIxZPDFVsG9FXNsM/78/Nrh8rKxSbRYk82ZVwSG2l47nz3mC/olv4AKT4IWQaEOEeL4uNY4XDp2dj6hbO2mxdpuyBjrcGSQA/7bFJ7Y3AWa6w8gT6Ei4S3jGJv7Tcje4BosSCRcmxOnLT1K7TVFvpHU5PtExUeOnZTtaO9JM5gbY8iGkuPkEPk2wrZCd2anF9SHHMnq6MBctmhme0B7nuHDec4j2JR/ZaYOb2T9W+G/EdOfL2XOWhupx7G5+K1jsnV0bfKW3yDbqnLM5x+8rC7j3XSuP0A+a0bRjl9FuKQDghBMZDTDV07z5Nbf3JKpVtbQNf8Ae9qDa+72jshwsGi2duKvSBrWkm1gCT0A1KSXUpnkdIfxHLoOA9ljeew4Q5k80FBI7uTVEQN7hwDweIs7K3rdRw1NJHJ3WyPdoJJSLX0GXAefyWwwVSf2KLaLPmQ3/wCcO00jyO6IxfiGj5G62nxR0QJcI35WG82/s0EX9UkV3a0+THva08ASB7I9srhReA95LnHibn6rZSSjyAjXsuLLdRtfWPBbGGQsItaNjWm3mqPxdbr8RLfTxHTknFmDNWzsLCndzKlTFCQcVrm59vJ6kH6hTU+10xO7USFv+bQHzyyTJUYUEAxbCBY5I43b7AnSvoXvjmHxTXJz8Yzy6FU6vbWVndhkL3Do0tHncd4pJfTHtNzrZOuDYGA0ZJ05KC0RXW5sHzbW1zszJbyZGPfu5rI9sZm+OKCTnvQx3PrbVH5sGHJCKrBu9/lt80tW6NdCQXpaiMhsjKeI7wvaxa3P/IMlI17Qf/jx+8n0uhWAyljuxdoblp5cSPz90wPismJ6TSjxeFXeB/wYxnlnIf8Astrgawstbg6QfVxVhrbdPqqmNVghiLjr+EHUngtMF+vrKDtCH08pdxLZT7d5V45cPvbsZ8+JkAtn0HzVOlw4v7ztTmfMqxJhIWOxLoaqOhlZJE0WbC49XSH00AWr88xFGPPfdpzu7NUcDqv8N+o8J5jl6IyGLU9EyXF4yq2SQZgRDyjZ9SLr2SrlA/vD6Bo+gUxIVDGpwxhzzIsLX45XPpdaCDajauo3juvFuGQ916hgf0CxFoJ0x+z8zRmAeoOqqup7eLLpzTjXT5JerWh2RF/f8s1568lp5I9WXhJrYPsXsbxEQx5G7jk0cz+gS9QUOVzmTmUxbS7OxuibPE2xjPfFybjK978Rr5XVKjjuABndNsn10B49ebvs17HJeybKVTrPihkuMwbW/wCVrroOz+BshAe8B0nM5hnRvXqjr6m6m+R70WfGmsZzyidNuDtoixwsHBwLc+JGRBHHJX3NDRfhw5eiYat4NxqOXNDY6OEuAc0W4D8IJ6HIJ8PJTeMjt8NxXKPYm41iQl+6YQc+8RoBy8ypaWlAAVjHcEbT1Jc1tmS52AsA4eIeuvusY5da3oVCSieGEKaDDZHj7uN7/JpI99E17PbLtsJJxcnRh0HV3M9OCaS8AWGQ5DQKdyKVE4pjex1XICG0779d0fUo3gmDzQRgSRPbYC5tcDLmLhdCqpEMdW7tw7NpyPkeSNXJrixcqZJ84/8AgLY5eucqcn3byw52zB5tObT7L0zIWsNT1HsxQ9+Fyzg9lGXWyJyAB5XKZcFwLte/JkzgOLv0CaooWsaA0AAcALLFLDc04q77NKvthIWxgci8X/T5o63DpIA3tG7t9DcEHyIK6BXlK+Lxb7S25Gdx0I4rZX8upI6FDj3Fgl5uFRqY1v2pFwdQruE4f28gB8Izd+nqt3Ozs14BqfZmeoP3Lcwb75ya0+Z+gumun2SnawdoYt78W4XkHyJAsnGjY1jQ1gAA4AWXlVJkt+WSXQLpjJ9iDXM7HOTujhxHvz880ibQYoKmdrG33Y76i1yeNjnp9SusV5BuCMkhbTYYBK2VotezXW428J/L2TK/I5dP2Jn4vBpr0UqaCwW8jFvHoreG4VJUyCOMXPEnRo5uKDSjADPSPe4CMEvGbba5Zo/T1by3vxuY4ZEEEi/QjIroeBbAwU/ecTJIRYk5NHGzWjy43RCqwuIA2jb7BMjcoolspc2cslmfYlschsD+HL0uR1SlXVpkN+HAH8+q7HV0bWm7QuY7V4R2U5LR3JO+3ofxN9/qqK7FP0SWVSh7AHxzuSxQuJWJ2CdO7VcF9CUBqrg2KM1FQhtUQ7IrxJI+kiz3ZkRyVHYzOIjla5pNwMwCRmfUeqP4hsXR0oi+H33yOd3SZN6zQMzYADiM/NKWG4DVyStfDC97WvHeAAbkReznEAp8hZuvJd4h3fLmMv3kqU8qxkti/wA2xf7J6HBmgAyG55DQfqrklHGB4W+y2hge4aWHVbT0rgNQUtQedI1z77YBrcPYb2yPTRLFYC0kH/1NVWS3VA8SZvi3HgkyXZTBhjZ7B6fEKfcneQ5jrEAtaSBYtcCQfL0PNbYvsRSUxY+Nzy7eyY5zXNs0anK+tuKE7G4TUiRz+wk3CzuuI3RvAi27e17glHRhbjUjtGua1rQTcEbxJOQ6K9v/AA612efxUb2k+vZcw3D3yi/hbzPHyCMNwWMDO58z+i3ZUADkvHVKRGMUgpTnJ/YFYlgzfwkj5pOxWB0Zs70PAp2qalAcWaHtIP8A51SppFFU5L2UNmsCjrt5r3uY+G1t0Nu5jr5G/Ij5q7imwjILHtw/MAsLQHHyscvZL2z9LMKg7schbZzS5rX7uot3hkmrDaW0hc4EEE5G4N+diqevi1rsnmmrsT69hOgw02F+6OX70Vx9G0BaiqUUtcOqQkkhj5Ng/EKMHQ2SniN2kgppqasFAMUIcLH35JUkh8G17BuA7OtrZ3RmUxuDC5p3Q7esQCDmNL390Rp8PFLI+EO3yxxBda1z5XOmnogOFSysqWOY2TIkFzWuyDgRqAjWz5Ly6R97lzrXvfxG5N+KdL/Uv2DH/a/tgxU0TiLnILapgFtT7rwVS0qKoWS/oF3oCr49Ut4nHvNIPH95JirproFW55JcfY1+jIPs4rnNDmMjc0tDmu7Vg3mkAg2OhseKcNl8ObTQgZb57zzzdyvyGg/qhmCbVSijDd7JrSzhcDe3bE6q7TVNwLqy7FmEdKlLd+gYlxAnJvuUOqql/wDF9F723JVqtxsp2x6ikDqqsPHNLOMU3blsYIDnOAaTkA490XPAHQozWS6pdxJ6ZVLHou6ClHC477Jqy/8Ahf7z/wDleJyoNqnviY4uzLQTkNbZ8OaxeqeG0wZUyIdUSWUkk60pWMkkYyRxaxzgC4WuL8c14sV3h9DuLQ/sRtQ6JksYsQ3vgHqLG3sEfwmLLffm45+V81FNs1RUse/H3nus25kLr3N7kacOSjjrFbNcUov6EcGpuUo/UPiqWkk+SFisWslUu07CeqIcMxdK2Js3D0ReasuhdaQ/uk2BIBPLPWyVZHkNrfEZtmNqSadrS0OLLtvfgMx8rey9GKunkuddLDQAK5g2w0ULLCV7rm5PdA04C2nqqlPRMge8NcX5nM29sk65SVaTJ6nB2ScQtBCAM8ytpXhU/ilFJUqfRuEVY5AK+SyJ1NQg1bJcFKkUQDOym1zY4nRuBO68kZ8HC9vcFQw4iZnuf/E4k9AdPyChwLYGVzO1E7bSNuBuuyyIzPryWmHxdi3cJBLSQSNCRll0T7uSrimJq4OybQZa5RyvVYVKjlqFNpRhXqygtbNZEamZBa2TVBvY1LocNitrWtp9xwcezeRkeB7wH1QdlcZpHv8A43OcfIn9ES2Y2CY6AStnd962/hFm5Fttc7G/shVFS9mTEx2+Q4t3gLb1ja4Cs8jfjimR+Px+SbQWiAAXk8gsi+HYEALyZnly81flpGAW3R7JSreBu5J9HOa9Aqx+R6LomK4LG8Gw3TzC5/jFC+FxDswdDwsg4NMfGxS9Dzge1rG4e07g3mxubo2xcLtBItnwQTDpC4dEZwHZGmkoGntZA17C45t7puC4acwhGDU++d1nhHHp+qp8lN8STxmk5/sJt6ZqKsida9ijlPA1gsBnz4qKqcCl8OhnPsRK8pcr+K6BiVMxwIISLjdIYz04FdCOMyUk0F8B2yijp42Pia5zQQTlmA42+VlioYTspTywtkdUOY517ts3IhxH5LF6Kbw81qO+iWSoXkGG1Ex+6ie/kQDbLropdn6Ttp2gi7W953LLQepXVKTG3AW3G2HLJS1U8u2VXeR8bxIV8SpagMj3oniw72RNjYa2VaGr5prrdrntO61g8zcpXx6ZznCUgC+TrDLoU62ve0Ipu/4sk+M5f+r0VN9TbL3QoVA/fBefEckj0Vey4+pVGqqeWvzWMJe5rG6uNguj4NBDC1reybcAd+wJJ5klHCvmLstVYvUNa8QNLi4WYdbjhotKWuum+ux6Fgs5pdfK1glLHJIyA+KPswMiOd+K3yK21q+gHjWx1pr2TGsUT6tCRVrx1QoS7C5NVIZXVORWskxJAGpNh5nJOmFYLRsAEjS9/EuuRfjYaJldLsAsujV7FrBdpJBSuY15AZfTlrqq9NW3Gq6BVz0jGFpiaQcrBgCStoaSNtpIWdm3QtvpyPRP8il8V+BPj3xc31mngqVHJVIa2oXjplBheTzVCEV9QpZ5ichqch5ldE2do4aZrQ6IOfYbzyATfpfRPpodjE3eQqkJ2B1kjaN+8HgN3iLhwy1yTDsjRWYJHeJ2nQJnm2iYAe5fO1srFBXVdswqb4pZ+CSqxy5dewx8QoZahDfi1HLVJPIPib1M6XsahEjC0+nQq9PUIVWVGqBjI9FXBqOoFHI0xvy392wNiMsx80awNoiiaOJFz5qTBNrdymcwi5ZvAG/AhCKfEbhOuayLRlWtz37jJ8Yq9RVZIR8coZq1JTDcSWqqUv4sQ5pBVmepQqtmRxfYMkAW0s34WPIzsQDbVYidPtE+NoYDkL/Mk/msViaJMY/7C4C4Q7+7nJYkngOA/P1Tj/YpOhAKDxVEjbCNwAGQHBTVWOyhuRF0+KSWEMpOT1kOJ4a+M3cAQeIVKelDmObwcFn9oSPNnuuFZ3NOK5nJ4JBcQS0ixBsVsaiw5IxjWzMkz9+EtB/EHG17aEFD49iqxxsQwDid4HLiRzUzre9F8bY52G9hcKMjnS8u63z4n8k/DCDzAQOiohDG1jMgwe5Vo4pKG+JUQjxWEVk3OWnuJ7Pv1FjbNBJKcEFp00UM2Lyvd4yforMJLhfiueMxahOdIWOcw6tNl66dXtqcHkL2yQxudlZ4GZ80Eio6l2TYJNbeE6rzp0tPo9eFqlHdGLZGiMs+/a7Y/wDkdPbVdBgwk8ckEwLDDTQBn4jm483HX20V5ldM0Gzrjqr6ocY4eZfZzk2T1mz5cLhwOfkgdXQ5OY62YIKmrq2RxzefIKKJlx+qNi02hAnBje5jtWm3mOBWrpkw7T7PySlr4W7zxk4DUjh7JfGz1Y42FPJfysPdebOlqXSPZrvjKOthLY6g7ep3iO5F3j/q/CPzXS4MOLtSAg+yuBfDQBjh3z3pPPlfor794uuCQr6ocI4eZ5FnyT0tz7OhwI37cdEu4pQuhPiDhzCI4pVPDCN8jJL/AGZJzN75Zoba1Iyq1w/RE6rUb6m/FCqmYteWH8P7Cj+LXnPr2ep77RfmqVWgoJKl+5Ha41voFUnnyKaNlqExxXOTn5+Q4JtUOchNtnCOmUP2dPDHh0ou8cBoqFbsJPA0lr2vA9Cmt1VIxps73S1W1j3ON3k+qslVFrCKPkzT0VXVfPULR9Wo8dhMcl+Ds/VUO2UDhxeHqRmpLUWJqlVWwvleGRjec7QLSWVMWxFNbfmPHut/MptcOTwVdPhHSo37Mqoi5cwX4X0WJ2+LfwusVvBHm/NIPUuGMt4rr2qweMjx2QAMe3wE245qKeYnIklGJJZYw11r36q1A64sqEZvkrVK3O/BYaEKZlyr8ce6FDSvjHE+ysVUoOfTitOJaSKN3idnyV2ajh3c7WS/2d8zxUFYTY5rjizWQQNP3ZvzVencCclSp8kRjDedkJpZhvfl5IhAwi9yTyVemkY0Z3RE1DS24FkSOIG2JzOQV5kMZF8kKqH/AIR6qtJcBcYX8SNMBna/RAwM8tFTnaS5Wqfks00vw8LInFFbPPRDqRwbqLhE4sQDstzREjmRynK3NTU8sYyOoVd51d7KnI1cYFausgaLutZLWIVMT/7sWUdcy49VXEds1jZyF/aanyEw4ZO8uaX46ka3XQXQNcC1wu12oQ0bB0xORkHQFTTp5PUW1XqMcYvYNTmonaweEZu8gum0sLWjPRUMH2aip2kRg55knM+StOkJNgMgm1w4IRdZzfRfc+G2drIJjMlLoG97ovKtBZW3eUxsSCNo6DtIjbVubeeSR45107dvklqr+z8Pc5zZd25va2Qup7K+XaKqLuCxio95cQ1uZcQB5ldOwahEUTGfwjPqeKEYJsK2GQSvk3y3QWsLnimoxgC/FHVDiDfap9I8+IiGRvcLxaNpVicSnoORVWTgsWLmaiNh+99ERYsWIQgjENFPVLFi0w0l19FSqdCsWLmciGLRbS+EeaxYhCCtLoiPAeSxYiRjK0GpUFYclixcYC5vEpY9QsWIQi/FqiMQ8XkvViJGEEp0Wkn5LFi0wE1XhUR0CxYhNI+Xmi9IMvVYsWo4ndoVAzwlYsWmA6t1QqTxrFixnEL9Vei09F6sWI4n4DzUdToPNYsRAs2WLFi0w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23" name="Picture 3" descr="C:\Users\sorin\Desktop\descărcare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4267200"/>
            <a:ext cx="2667000" cy="1997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533401"/>
            <a:ext cx="7543800" cy="559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orin\Desktop\phpThumb_generated_thumbnailjpg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62101" y="-647699"/>
            <a:ext cx="5486398" cy="7543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Miza: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o-RO" dirty="0" smtClean="0"/>
              <a:t>	Î</a:t>
            </a:r>
            <a:r>
              <a:rPr lang="en-US" dirty="0" smtClean="0"/>
              <a:t>n </a:t>
            </a:r>
            <a:r>
              <a:rPr lang="en-US" dirty="0" err="1" smtClean="0"/>
              <a:t>urm</a:t>
            </a:r>
            <a:r>
              <a:rPr lang="ro-RO" dirty="0" smtClean="0"/>
              <a:t>ă</a:t>
            </a:r>
            <a:r>
              <a:rPr lang="en-US" dirty="0" err="1" smtClean="0"/>
              <a:t>torii</a:t>
            </a:r>
            <a:r>
              <a:rPr lang="en-US" dirty="0" smtClean="0"/>
              <a:t> </a:t>
            </a:r>
            <a:r>
              <a:rPr lang="en-US" dirty="0" err="1" smtClean="0"/>
              <a:t>zece</a:t>
            </a:r>
            <a:r>
              <a:rPr lang="en-US" dirty="0" smtClean="0"/>
              <a:t> </a:t>
            </a:r>
            <a:r>
              <a:rPr lang="en-US" dirty="0" err="1" smtClean="0"/>
              <a:t>ani</a:t>
            </a:r>
            <a:r>
              <a:rPr lang="en-US" dirty="0" smtClean="0"/>
              <a:t>, </a:t>
            </a:r>
            <a:r>
              <a:rPr lang="ro-RO" dirty="0" smtClean="0"/>
              <a:t>în UE:</a:t>
            </a:r>
            <a:r>
              <a:rPr lang="en-US" dirty="0" smtClean="0"/>
              <a:t> </a:t>
            </a:r>
            <a:endParaRPr lang="ro-RO" dirty="0" smtClean="0"/>
          </a:p>
          <a:p>
            <a:pPr algn="just">
              <a:buNone/>
            </a:pPr>
            <a:endParaRPr lang="ro-RO" dirty="0" smtClean="0"/>
          </a:p>
          <a:p>
            <a:pPr algn="just">
              <a:buFontTx/>
              <a:buChar char="-"/>
            </a:pPr>
            <a:r>
              <a:rPr lang="en-US" dirty="0" err="1" smtClean="0"/>
              <a:t>avicultura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fi</a:t>
            </a:r>
            <a:r>
              <a:rPr lang="en-US" dirty="0" smtClean="0"/>
              <a:t> </a:t>
            </a:r>
            <a:r>
              <a:rPr lang="en-US" dirty="0" err="1" smtClean="0"/>
              <a:t>cel</a:t>
            </a:r>
            <a:r>
              <a:rPr lang="en-US" dirty="0" smtClean="0"/>
              <a:t> </a:t>
            </a:r>
            <a:r>
              <a:rPr lang="en-US" dirty="0" err="1" smtClean="0"/>
              <a:t>mai</a:t>
            </a:r>
            <a:r>
              <a:rPr lang="en-US" dirty="0" smtClean="0"/>
              <a:t> </a:t>
            </a:r>
            <a:r>
              <a:rPr lang="en-US" dirty="0" err="1" smtClean="0"/>
              <a:t>dinamic</a:t>
            </a:r>
            <a:r>
              <a:rPr lang="en-US" dirty="0" smtClean="0"/>
              <a:t> sector in </a:t>
            </a:r>
            <a:r>
              <a:rPr lang="en-US" dirty="0" err="1" smtClean="0"/>
              <a:t>domeniul</a:t>
            </a:r>
            <a:r>
              <a:rPr lang="en-US" dirty="0" smtClean="0"/>
              <a:t> </a:t>
            </a:r>
            <a:r>
              <a:rPr lang="en-US" dirty="0" err="1" smtClean="0"/>
              <a:t>productiei</a:t>
            </a:r>
            <a:r>
              <a:rPr lang="en-US" dirty="0" smtClean="0"/>
              <a:t> de carne din </a:t>
            </a:r>
            <a:r>
              <a:rPr lang="en-US" dirty="0" err="1" smtClean="0"/>
              <a:t>Uniunea</a:t>
            </a:r>
            <a:r>
              <a:rPr lang="en-US" dirty="0" smtClean="0"/>
              <a:t> </a:t>
            </a:r>
            <a:r>
              <a:rPr lang="en-US" dirty="0" err="1" smtClean="0"/>
              <a:t>Europeana</a:t>
            </a:r>
            <a:endParaRPr lang="ro-RO" dirty="0" smtClean="0"/>
          </a:p>
          <a:p>
            <a:pPr algn="just">
              <a:buFontTx/>
              <a:buChar char="-"/>
            </a:pPr>
            <a:r>
              <a:rPr lang="en-US" dirty="0" err="1" smtClean="0"/>
              <a:t>consumul</a:t>
            </a:r>
            <a:r>
              <a:rPr lang="en-US" dirty="0" smtClean="0"/>
              <a:t> de carne in </a:t>
            </a:r>
            <a:r>
              <a:rPr lang="en-US" dirty="0" err="1" smtClean="0"/>
              <a:t>Europa</a:t>
            </a:r>
            <a:r>
              <a:rPr lang="en-US" dirty="0" smtClean="0"/>
              <a:t> </a:t>
            </a:r>
            <a:r>
              <a:rPr lang="en-US" dirty="0" err="1" smtClean="0"/>
              <a:t>ar</a:t>
            </a:r>
            <a:r>
              <a:rPr lang="en-US" dirty="0" smtClean="0"/>
              <a:t> </a:t>
            </a:r>
            <a:r>
              <a:rPr lang="en-US" dirty="0" err="1" smtClean="0"/>
              <a:t>urma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creasca</a:t>
            </a:r>
            <a:r>
              <a:rPr lang="en-US" dirty="0" smtClean="0"/>
              <a:t> </a:t>
            </a:r>
            <a:r>
              <a:rPr lang="en-US" dirty="0" err="1" smtClean="0"/>
              <a:t>pana</a:t>
            </a:r>
            <a:r>
              <a:rPr lang="en-US" dirty="0" smtClean="0"/>
              <a:t> in 2023 la 66.1 kg </a:t>
            </a:r>
            <a:r>
              <a:rPr lang="en-US" dirty="0" err="1" smtClean="0"/>
              <a:t>pe</a:t>
            </a:r>
            <a:r>
              <a:rPr lang="en-US" dirty="0" smtClean="0"/>
              <a:t> cap de </a:t>
            </a:r>
            <a:r>
              <a:rPr lang="en-US" dirty="0" err="1" smtClean="0"/>
              <a:t>locuitor</a:t>
            </a:r>
            <a:r>
              <a:rPr lang="en-US" dirty="0" smtClean="0"/>
              <a:t> </a:t>
            </a:r>
            <a:r>
              <a:rPr lang="en-US" dirty="0" err="1" smtClean="0"/>
              <a:t>pe</a:t>
            </a:r>
            <a:r>
              <a:rPr lang="en-US" dirty="0" smtClean="0"/>
              <a:t> an, </a:t>
            </a:r>
            <a:r>
              <a:rPr lang="en-US" dirty="0" err="1" smtClean="0"/>
              <a:t>comparativ</a:t>
            </a:r>
            <a:r>
              <a:rPr lang="en-US" dirty="0" smtClean="0"/>
              <a:t> cu 64.7 kg </a:t>
            </a:r>
            <a:r>
              <a:rPr lang="en-US" dirty="0" err="1" smtClean="0"/>
              <a:t>pe</a:t>
            </a:r>
            <a:r>
              <a:rPr lang="en-US" dirty="0" smtClean="0"/>
              <a:t> cap de </a:t>
            </a:r>
            <a:r>
              <a:rPr lang="en-US" dirty="0" err="1" smtClean="0"/>
              <a:t>locuitor</a:t>
            </a:r>
            <a:r>
              <a:rPr lang="en-US" dirty="0" smtClean="0"/>
              <a:t> in 2013</a:t>
            </a:r>
            <a:endParaRPr lang="ro-RO" dirty="0" smtClean="0"/>
          </a:p>
          <a:p>
            <a:pPr algn="just">
              <a:buFontTx/>
              <a:buChar char="-"/>
            </a:pPr>
            <a:r>
              <a:rPr lang="en-US" dirty="0" err="1" smtClean="0"/>
              <a:t>cre</a:t>
            </a:r>
            <a:r>
              <a:rPr lang="ro-RO" dirty="0" smtClean="0"/>
              <a:t>sterea</a:t>
            </a:r>
            <a:r>
              <a:rPr lang="en-US" dirty="0" smtClean="0"/>
              <a:t> </a:t>
            </a:r>
            <a:r>
              <a:rPr lang="en-US" dirty="0" err="1" smtClean="0"/>
              <a:t>producti</a:t>
            </a:r>
            <a:r>
              <a:rPr lang="ro-RO" dirty="0" smtClean="0"/>
              <a:t>ei</a:t>
            </a:r>
            <a:r>
              <a:rPr lang="en-US" dirty="0" smtClean="0"/>
              <a:t> de carne de </a:t>
            </a:r>
            <a:r>
              <a:rPr lang="en-US" dirty="0" err="1" smtClean="0"/>
              <a:t>pasare</a:t>
            </a:r>
            <a:r>
              <a:rPr lang="en-US" dirty="0" smtClean="0"/>
              <a:t> </a:t>
            </a:r>
            <a:r>
              <a:rPr lang="en-US" dirty="0" err="1" smtClean="0"/>
              <a:t>pana</a:t>
            </a:r>
            <a:r>
              <a:rPr lang="en-US" dirty="0" smtClean="0"/>
              <a:t> la 13,6 </a:t>
            </a:r>
            <a:r>
              <a:rPr lang="en-US" dirty="0" err="1" smtClean="0"/>
              <a:t>milioane</a:t>
            </a:r>
            <a:r>
              <a:rPr lang="en-US" dirty="0" smtClean="0"/>
              <a:t> de tone, </a:t>
            </a:r>
            <a:r>
              <a:rPr lang="en-US" dirty="0" err="1" smtClean="0"/>
              <a:t>comparativ</a:t>
            </a:r>
            <a:r>
              <a:rPr lang="en-US" dirty="0" smtClean="0"/>
              <a:t> cu 13 </a:t>
            </a:r>
            <a:r>
              <a:rPr lang="en-US" dirty="0" err="1" smtClean="0"/>
              <a:t>milioane</a:t>
            </a:r>
            <a:r>
              <a:rPr lang="en-US" dirty="0" smtClean="0"/>
              <a:t> de tone, in 2013. </a:t>
            </a:r>
            <a:endParaRPr lang="en-US" dirty="0"/>
          </a:p>
        </p:txBody>
      </p:sp>
      <p:pic>
        <p:nvPicPr>
          <p:cNvPr id="29698" name="Picture 2" descr="https://encrypted-tbn1.gstatic.com/images?q=tbn:ANd9GcQPPIYl3UgTy2mhgXkpNnM6DF0DgfXziTF1ybnBzOJyp2G07iJsw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2676525" cy="1295400"/>
          </a:xfrm>
          <a:prstGeom prst="rect">
            <a:avLst/>
          </a:prstGeom>
          <a:noFill/>
        </p:spPr>
      </p:pic>
      <p:pic>
        <p:nvPicPr>
          <p:cNvPr id="29699" name="Picture 3" descr="C:\Users\sorin\Desktop\descărcare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28600"/>
            <a:ext cx="2133600" cy="2143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57200"/>
            <a:ext cx="8000999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7391400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Criterii pentru export în 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/>
          </a:bodyPr>
          <a:lstStyle/>
          <a:p>
            <a:pPr algn="just"/>
            <a:r>
              <a:rPr lang="ro-RO" dirty="0" smtClean="0"/>
              <a:t>Țările exportatoare trebuie să aibă o autoritate veterinară competentă(AC), care este responsabilă de întreg lanțul alimentar. </a:t>
            </a:r>
          </a:p>
          <a:p>
            <a:pPr algn="just"/>
            <a:r>
              <a:rPr lang="ro-RO" dirty="0" smtClean="0"/>
              <a:t>țara sau regiunea de origine trebuie să îndeplinească standardede sănătate animală relevante.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6626" name="AutoShape 2" descr="data:image/jpeg;base64,/9j/4AAQSkZJRgABAQAAAQABAAD/2wCEAAkGBhQQEBUUEhEVFRQVGBkVFhgYFxUVGxgYFxUYGx4fHhgfHiYeFxkjGhgYHy8gIycqLC0sGh4xODEqNyYrLCkBCQoKDgwOGg8PGiwkHyQsLCwvMiosLSwsLCwuLywsLCwqLCosLCwsLzIsLCwsLCwsNCwpLCwsLCwsLCwsLCwsLP/AABEIAOEA4AMBIgACEQEDEQH/xAAcAAEAAgMBAQEAAAAAAAAAAAAABgcEBQgCAwH/xAA9EAACAQMCBAUCBAMHAwUBAAABAhEAAyEEEgUGMUEHEyJRYTJxFEKBkSNSoRUkM4KxwdFDcvA0YpKi4Rf/xAAaAQEAAwEBAQAAAAAAAAAAAAAAAwQFAgEG/8QALxEAAgIBAwMCBQMEAwAAAAAAAAECAxEEEiExQVEFEyJhcYGRsdHwMqHB4VJi8f/aAAwDAQACEQMRAD8AvGlKUApSlAKUpQClKUApSlAKUpQClKUApWJr+LWdPt869bt7zC72VASOwJPWqq1vipc0/FL8sHtITZCTtRgrEhgw3BXBJBMQwA6ECrFWnnbnaiOdkYdSc+I3H7uh4fcu2cXNyKrEA7dzAEwQQcSM+9RLwd5t1Wqu3LN+95iW7YZSwl5Lx9fcZP1Z6R0NRfnbxPva2y+mNkWVNwNhpJRchWxB9W1tykDA69a0vInN39mak3ja8wMhtkTtIBZTIPSfT0rUr0clp5RcVufQpyvXupp8HS1KwuD8Xt6uwl+y2624kGCDgkEEHoQQR+lZtYjTTwzQTyKUpXgFKUoBSlKAUpSgFKUoBSlKAUpSgFKUoBSlKAUpSgFKVr+PcZTSae5edlGxWKhmC7mCkhQT3JEV6k28I8bxyUT4k853dZqblkkeTZut5Y2bW9I2ZnOcmD71DK++t1j3rj3bh3PcYux92YyftmvhX2FVargooxJycpZZlX/VbRu4lD8Qdy/aQSP8tYtSjhXIOu1FmbelcrcC3UebYDABo6sOoJP6DsZqPa3Q3LFxrd1GR1MMrCCMT0+xB/WkJxbcU0eyi1y0dC+F/GLN/h1lbODZVbVxTEhwMn5DZYH5PcGpbVB+C2q28T272Ae042jo5WCAfsNxn3HyZvyvmtbV7VzS78mpRPfBMUpSqZOKUpQClKUApSlAKUpQClKUApSlAKUpQClKUApSlAKrXx11SjRWbZPqa8GA+EtuCf3df3qyWYAEkwBkk9qoXxT5w0nETbOnW4blsspdhCsnbaNx6nMwDH9L2grcrk8cIr6iSUGiA199BZD3UVmVQzqpLEhQCwBJIyBXwqU8ickXeI31IT+7o481z0gQSoHUsVP9a+ksmoRcpPBlwi5PCOitLZS3bVbYVUUAKBEBQMR8RXN3P3MCa7XXLtu2FX6JBJ8wISA59iV24HYCre8VeZvwOh8u0AHvTaWIGxNvqgAiPTgR0rn+sr0ynra+/QuaufSCPrpdU1pw6MVZTIIJBH6jNdOco8ZfWaKzfuIEe4slQSR9RAInsQAY7TFcvVLPDXjOpta+xbsO2y5cVbluZUpPqO3oCF3GeuP0qzrtP7sMrqiLT27JY8nRtKUr5k1RSlKAUpSgFKUoBSlKAUpSgFKUoBSlKAUpSgFKUoDWc0JOh1IzmxdGOv8Aht0+a5Zrra8hKkAwSCAfaRXK/HODvo9RcsXCpe2dpKmQcAgj7gg5zW36VJfFEoaxdGeOFcPbUX7dpBLOwUDcqz+rYBietdO8A4Hb0WnSzaACoACYALGACzR1Yxk1zryIFPE9JvEr5yfvPp/+22um659Vm90Y9up7o4rDZz34wad14rcLkEOiNbj+TbEH5DBqhVXB496cbNK8Cd1xCcTkKQJ69j/WqfrR0U99EX9vxwVb44sYq0/A3gG69d1bD02x5SY/O0FiPssD/OaiHK/h/q+IjdZQLbyPMuHakjsIBZv0BHyK6D5d4Imi01uxb6W1gn+ZurMfkmTVb1DUxjB1xfL/ALE2mqblufQ2VKUr540hSlKAUpSgFKUoBSlKAUpSgFK/Caj+t5rOn0V3VaiwbWzdstlgXYSFXdA9JZiMCYBBPcDqMHLhHjaXUkNeGUyCDAEyI6/8VE+T+fDxNvRo71tFy1wsuwMB9IOC5z7fJjFS+upwlW9sup5GSksoUpSozoUpSgPw1yzzLaVdbqFRiyreuBWLbiQHIHq/NjvXQfiHxVNPw6/vYr5lt7aEfztbbaPiYj/iuaq3PSoNKU/sZ+sl0R9dLqWtOroYdGDKcGGUyDnHUVeHhn4j3OIFtPfX+MqlxcVfSyggeoD6Wkj4PwetH6XStddURSzsQqqOpJ6AfNX54Xck3eHWXN8r5l7adoAJQAdC35jJ6DAjHWp/Ufb9v4uvbycaXdu46Ev1PD0vJsvIlwRkMoIJjODMVCNT4acM0bNqr8i2kNsZv4YIM/T1aT+QkjMRVgVBeZuB3eLaXUWgly2UvB7D3wqAlQVYKq+oW43QzAk756AVi0Tknjdhdy9ZFNdMs1Gs8c9PbYJY0rvbAjcWW10/lSDj7x9qnfKvG21ult6hrXleZJVSd3pDEAzAmQJ6d65w4vy/c09+5aMMbbMuCAWCkiQk7ox7Vc/gxxN7nD/LdGAssVRj+ZW9eB1gTHt0q/rNLVCpTr/Ur02zlPEifUpSscuilKUApSlAKUpQClKUApSvF++qKzuwVVBZicAACSSewAoD0yz/AK/tVHeMuqHnWrINxxbNxt7ElZuMp2KfzFMAnqAVHbNt8P5o0+qUnT3keDtBO5VLkEhQxHqOMhZIBHuKq7xj4SSE1G4hQ5si2FCpJ3OzjP1M4aYBn0kkHro6BbbkpcFXUPNfBpeWPEnXWRZ0unWywG23bQoxkse5DAyWaTmPsKv7T7ti743wN22Y3RmJzE9JqlPB3V6K3qFFwk6q5ItlrcKh6bVfeZZl91HsD/Nd9PUNqsxGOPn5Gmzty3kUpSs4tClKgfiJz3b0i3bAuXU1DWjsKrgFg0Nu+67Z7bpg1JVXKyW2JzKSiss33Mejs8Q0N5RsvKA+3a+PNtgx6lPUMIiuZK6F8JdQp4baRbToVBLFkZVcs7+pWOHwMx0wKqrxU4Ja0vEXFlv8QeayR9DOSSJ7g/V8TFbOgl7dk6fwUdSt0VM0HLqzrNOM/wCNa+mZ/wARekd66T45xK5ZNhbVveb19LTGJCJDM7ESPyqRPYnv0NF8icmaq9qtPd8i4tkOLnmFYX0SwyessoX9a6HtrAAJkxk+9Q+pTi7I98Heli9rPVVNwTxrnWOuqRU07MQjKGJtx03RO8GMkDBPt0tPW6fzLbpMb1ZZ9twI/wB65Y1G207J5QlCUJffO5TB9IIC5HSMd5qPQUQtUlJePsd6iyUMNGy534ra1PEL97Tgi27AqY2kkKoLR1EsCffNZ3h3zf8AgNbvu73t3B5b+omJZSGj8xEdOsEx8xz8e0QFQDuNiZI+4/8AM+5qxvCDlzT6q69+5affZZCg9XlhhmZ7mY9JJ9/ata/ZXQ1JcJYKVeZWZT5LqpSlfLGuKUpQClKUApSlAKUpQHx1mrWzba45hEUsxgmAok4GelUPxbxWv37T6e6li/bZiN5tlSyTiFmFaOhiR96uXmjme1w+w127OI2gAncxMAT069c9K5o4jr2v3WuOFDMZIRFtqPsqgD9ep7ya2PTaFPMpR+jKWqsccJM3fBeE3dZqLf4YG41t1YqAtsIgcEEAnCgkyc595k3Lzn4d2+JOty5fvLsWAq7SvUEwpGCQCJ7+n2ioR4EaFjf1F2PQLYtz23MwaPkws/Ej3qwOYvEHT8Pvi3qA4DKGV1XeDkhge4IwcT1pq7LPfUauq8deRTGPt5l3OeV1C29SHtqyqlwMqsZYBXkAkAerGYHWup9HrEvW1uWnV0YSrKQQR8EVy5zBxY6vVXr5/wCo7MBjCzCjHsoA/Sra8CeIhtNfslhKXA4WTIV1A6R03Ke/UnpiZ/UanKpWd1/kj008TcfJZ9KUrANEVU/jFy75up0lw3DtuMLDCABbXcCW3dvqPXGBVrPcCgkkADJJMAD71XPjRrLbaG3tupv8wPb7syj0tsYHEbxPXH7i3om1dHH0Ib0nB5NnfGtTRPZ0tm3pnsXFWxLqUvWl9WMCGIGQQO+etaziHhSNbp9GGvG01q0wuEr5jsbh3xulRAdn7fmNaLlfxYBtG3rkR/LUCyq23drjqsLLMWAbEboyWnEGfpoPG521QF6yE0+8AbD6lH0neSCHUTuhQplRkiQbns6iDexYa5+v56kO+qSW5lu2ZAgjpAnADYGQAcD4NYfFeYdPpdvn37dssYUMwBMmMDqR89BUN538S7mkRW01q263ACt13xkdrYIZ+szMdKpHW6y7qHe7cZrjn1MxJOCf6CWAjpmq2i00dVH3FJbc448rj9SS672ntxydYVBubfD/AIc/m37o8u44Zi3neUGeJn1HaDPxGc1R2p4/qLqKlzUXnRcqrXHYDEYk+2PisF3JySSfnNX6vTp1vKnj6f8ApXnqoyWNp9V0bl1QKS7QFAg7pMCOxE966Q8P+Cvo9Bas3UC3F3Fo2mSzFuo6kAhTP8vcQagHgdx5Q9zSuq7iDdttAnEblnrHRh/mq4qg9Rvk37TXTn6kmlrSW9MUpSskuClKUApSlAKUpQClKUBHub+SrPErYW56XEbbiqpcCZgEjoc46ZrUcH8H9BYy6NfaIm42P0VYH7zU4pU0b7Ix2KTwcOuLeWjV29Db0GmcaXT4QM4tW8Fm6wJ7mqQ8VOO6nU6hF1OlOmFtTsQtvncRLbx6W6KMdIq7OPcxppVgJcvXSCUs2lNx2jvA+lZ6scf6VVf4njPEkvMdNaOwsg32raPZYqNy2t/qBKkZae2Zq9osxl7kkvq3jqV7+VtX9isa3nL3OWo0CsNMUQuwLObas0AEbZIPo7x7jtmcj/8AnXENu78Hc+3p3YMfRO6J7x3qReHHKeota0Nf4azhSPVd/hrbMiWAYEXGAyAO4GR1rYtuqcHnD+WUUoQnuXVFycB1dy9pbNy8gS49tWdRMAkT3yPt26Vj8b5hTS3LCOVHnM4LMwQIlu0zs+esQojH1VreLeJmg0wk6hbhLbYtfxMiJkjAAkd/tNUzzxxpeI6trougDaqojbtoCjMMfSkmTHz1msPT6SVs8yWFyaFlyguHlnw1vMGouHU7tZdvWjut+osRcDNCt5ZlUHpVpxB2gda0Juu+xJZgvpRZJgFiYA7SzEwO5NZPECbf8LaFICbxmdwXIYye5Jge/wACPXAuKfhry3CgcLJ2kKZMYyQdsNBkZxW5LMK5Srjl4yl0zx/kzuJSSk+D94HxP8LfFwoH2z6SFMkDGSDthoMjOK+fGeIC/ea4qhA2QoCjb8YAnM56nvX7xriI1F5rgUIGyFAUR7jAE5nJye9YNcVaeMprUzjixxSfOcd8ePv/AIPZWNL208xzk2PFNc7hAXY24BRTPo2jZHsPp7YODjoMzgPMa6a1dRrSv5g2glUO0QfcHf6tp2nHp+a1x05NgNtYBWOYMENiZ+CkH7isOlujouq9mUfhz0XHKeewjbOEt6fJ72lpMTGTA6SQP0EkD9a8VveBcxjTWrltrSv5ggEqh2CD7qd/q2nacen5rRsZM13VZbKycZwxFY2vP9Sx47YfBzKMVFNPLfX5Fl+B/FUTU3LBtKXuKWF2RICAeiI6GZwe3ftdtcqcD1l6zqbT6afODDy4EksfTEd5mI9ia6n01wsill2MQCyyDtJGRIwYOJFY/qdW2xT8l/SzzHHg+lKUrLLYpSlAKUpQClKUApSlAKUpQClRTxGfVrpQ+hN7zVYEi0tt5WM7gwLECMbe56e1W8G8X9bpvMF2L5Zp/iSpQgEEAKBGYx2j5q5To53Q3Qa+nchndGDwy6+G8ftX7l22pIey5turQpkAGQJkqQQQaiXN3ixptN51hFuXLyhk+nageCMs0GB8Az2qmuY+PHWay5qQpts5DQGLbSFVcNAPb9K1bNJk5NadXpkE1Kb+3zKk9U+kT7abVFMH1IfqU9D/AMH5r3c05WLlsyo2nqCVJAOYiPVImBMVi17tXihlTBgj7giCPkEdq1WvBTz5MvjCEXM/VtXcRhSwEGPgRtMd1b7VseFcL0z6S69y6y3R9C+iTsG47ZYTII6x0xPStbd1gvEeYCXJiVCiZM/RABO4k4I6160nB3vX/KtesyBIjpiT16CcxPSapaqLdXNmzGG2sdFz37efkTVv4+I7s8YMCszaiIrAby09YCqwIkberwCDMgZGDmvHEOHvYuFLi7WHb/z3r8094RsYFlJ7dQekr89MHrj4ItRnGcVKDyn47kWHF4fUf2hcmfMYfYkDpHQYGMV9vxdtgC9uWjb6YQH1TukfniRkEdD2ivNzh4Qnc42gdQVLEkYGzdIMmCD0g5pa0qGT5hIUFo2kEgD9QDMe+JPaD78I5MrhnCUvXB62FsttZtqgoDmTLQVA6kHHWOk/bmHgq277ixLW5ncdoUAjdAM5CggEmDPbpPjS8FvapC1m0fLtLgSCSSwn/MZ3HAwvwKw7mmYCbxYQAqDDGPgE4Uf7x3xRi1ZqHKNudqw48cN85ffOPt1JmsV4cevOSc+DPCFbiBe4u7y7Za2R6k3EhTLDAYKTAOcn2q86o7wp5s0uhe8twXB5u0m4VkIqA4aDgSxO4DvFTVvGnh+M3jmP8I4z1yenf3qhrarbLm1FtcFuicIw6k8pVKc7+ML3g1nRbrabv8YMyuwH8ogFAfnMe1S3w48SE1ttbGocLqlEZgC9Hde2/wB1/UYmK09FbCv3Gv3JI3wlLamT6lKVTJxSlKAUpSgFKUoBSlKAVW3jBypYbSPq1QJeQruZVjfuZV9ZAzAJyY7Z7VZNfHV6RLttrdxQyOCrKRIIPY1NTa6pqSOJwU4tHJlK2XMmjFnWX7aoyKl11VWmQoY7Zkkn0xmTNa2vrovcsmK1h4FKV+oskDAnGcD9/avTwkPJ/KGo1zlrCAi0RuLMFAYqxXrk5UdAYxUlseEPELCC9be15y7/AEbsj0wCrEbSxBPWIMZ9rK5A1Oj/AA7WdE25LD7GbEuxAYvI+oGYDQJ24wBWTqeedJbt3rjXhtsXBauRBIYkDCzJHXp12tHSsG7V2zlKCjx0w1nKfn6mjCiEYpt8nPqcKv6y9Mo73CCSGTP0gtAORmTHs3sa83dAdK7rccLdCmBBkGRG0xgmPjBwa3fN3MOlGqV+HWUthQxFwBgS1wSTtYCCskAQQIxjFRvVcS85t90S/dl2rPf1Lthj1zjrmavVK/euEq9vCxiSf6Yx9ytLYl5lnr2MMr/+Vu+X+DXbiXLtu2zG2JWCACSdpH3ht0GMA9azOP8AF9O1tbK6cB7Po3bQofuTgyg3FjtBzIyMiphyByNc1Wge554tJeBCIiE5G5T5m761InAJwQZBAivdqr5abeoqEs9JcrGf+vlfsSQph7m3OVjt/v5ld6bj9yyHW2ETfh9s+rBH80R6jgYzjtWrJqT63w14haveV+Fd5MK6DchG6Ad3RQevqggdYqZ8M8Cz5Ja/fAvRKosm2DGAzYY567Y/Wrbu01OZprMuuOr+v+yP27Z8eCrnO20B/Odx+y4H9S37Csas3jWjuWb72rqhXtkoQBAG3GPde4PeZrCq5HlZIH4FfTT3zbdXUkMpDKRggqZBB95FfOlenh1jb19s2lu71FtlVgxIAhojJ95FZFc/+H2iPFLv4PVXrx09u01y2quYRg6CRMjozASCBOIq/wBFgAe2K+U1NColtzl/zBs1We4s4P2lKVVJRSlKAVGuN+Iui0gub76vctnabaEM+6YiOkjvJxFSWucPEoK3EtQ9tQE8zaSCMuqjeSJMHdPt2PerujojfPbIgvsdccouzgPiBotYgZL6ox/6dxkRxn+Wc/oTUhRwRIIIPQjNckVueBc4avQ/+nvsq/yGGT/4NIH3EGr1npfeuX5K8dX/AMkdQVr+YOJLptLeusxUIjNIAYgxiASATMQCRVM8L8bdZbnzktXpIIx5ZA7j04Mj3GPnpWRzt4mf2lojZsWWSXU3QWBJRfUIA6ruEk9oHviqvT7VNKS48kz1MHF46lcXrxcgsSSABJJJMCB19gAPsBXzpSvpDKFK2nCOV9Vqwx0+ne4EEkgY+wJgE/AzWJreG3bBAu2ntlpIDqyyASDEjOQR+lc74t4zye7XjJ9XcrYSGOWJxgKR1U5yfpYYxPecYgukAgEwYkSYMdJHeKkvKnJeo4kjC3b9CTFxmKLuYD0zB3dATGQJ9wKtXhvg9ol0otXk33SPXdDMrbj/AC9go7Ag/M1Ut1dVLxLl57E8KZz5RQVWh4N8taXVC7cv2C9y06lC0+XBAMR0LAiYPYionz5yf/ZmpFoXDcRkDoxEGCSCD2kEdvcVsfDbnwcMe4LilrV3aTt+oMpIkdiIJkGOgg9j7qG7aG6u55UlCzEy4NV4d6G7de7c0yszgKZLAAAKBtVSAphRkZ65zW+0ekWzbS2ghEUIokmFUADJycCvlwvitrVWlu2HD22mGE9jBwcggjoay6+anOb+GTfHk1UorlClKVGdEa525Ht8UtorXGtshJVlCmZEZB6j7Ed6o7m3lP8AB6l7Ntxd8sW90ElgzWwTIgASwYxmAVk5rpaqc8cOHaVHt3RuGquRIA9LW1kbmx9Q9KiD07YrU9PvkpqvPBU1Nacd3crH8A46gL/3Mq/6kV6d1t4UK7d2PqE+yjpHaTM9oFYtfoE4HWvoMeTNz4LI8GtBcva03lFtUsqVuRKlhdVoAVfScrMkdvtF4VWng9wS/pFuC9pLls3gri6zLBVfpU253I3qJznJ6RVl18xrp7rnjoa2njiHIpSlUicUpSgPF+8EUsxAVQWYnoABJJ+IrlfX8SLX71xHYLcuO/WJDMxyOhMGra8Yud1S02htGbjx5xz6Ew22e5bE/E+9VFo9OMO8bATORJIWYjqZJA/fpBI3/TqXCDnLuZ2qnukorse9e+ArnddUncR0Agekn8zA+2BnrOMGvVy4WJJ6kkn7kzXmtVLCKbeRX6jEEEGCMgjEGvylenhk/jicsqMfcrn9ex/Wa93BaeCpNsx6lMuC05KkCQsflMke5nG35M5HvcTuMtshEQS1xgxWcYEYLZmJGM1afLvgvpdO27UMdScbQy7EH3UMd3bqY+KpX6qql4b58L+YLFdM5/QlXJqqOH6UIIXybcdP5BnBIz1/WszinBbOqTZfspdXqAygx9j1HTtWXatBVCqAFAAAAgADoAOwr1XzTm9zkjVS4wfDRaJLNtbdpFRFwqqAAO+APnNaPmLnizotRY07hjcvsoEAQqs+3cxJHeentUjqKc3cF09zV6G/fvJbNq6VVWj+KzQVUT3DgH9+ld1bZT+P5nM8pfCfHxK5JPEtODbMXrO5rYxDyBKknpO0QZgHr8c/a/QXLFxrd1ClxDDK2CD1/wBCD+tdZVFuduQrXEk6i3eAhbmxWxIMN3IxgggjMYJBu6LW+18E/wCn9CvfRv8Aij1K88HudbelL6bUPsS4we2xwociCCfyzCwekg+9XZXOHNHhtq+H21uXdjoTtJtlm2nbPqBUQMHPTH2rB5d5ruaTUWrjbryWjK22uOF6YjqAR1GCJFWr9HHUN21SIq73X8E0dO0qE8u+Lei1Z2Ox07+10qFP2eY/eKmqtIkdKxrKp1vE1gvRkpLKZ+1DvEvk9Ndpi5dluadLj24I2kwCQw7ztABER/St/wAx8aGj0t2+0Hy1JAJKhm6KsgEiWIHTvVF6/nPVcX1duy142LV5kseWhbZDuBLCfWZPf4GKtaOiyUvci8JdyG+yKW19yK/hAv1uFPSB6yPvBhf3n4rc8u8MupfsvbV2ZmU22Ww7qpLQH9SgEKc4BmOo6ix+QfDM6TUu+rs232t/d33OxwGyVHoAK/zZB6dqsy0gUBRMKAB9un+1X9R6govbFZ/Qr16Zvl8HsV+0pWEaApSlAKUpQFAeMPBU0/EC63CWvjzWQz6Oi/USZDFWMYjoMRUPkLZjqXaRn6dmP3O449oPcVZ/iR4fa/V6xr9tbdxW2oiq8FFWY3b4HWSYJ61BubeW9TomVL9spbJPlQQyH5kEjeQATOf0ivp9LbGVcI7k3gybYNSbxwR+lKVeK4rY8vcHOs1VqwrBTcYLuPYQST8mAYHcxWuqceGPJV7WXhfS6bKWHUi4FDEuIO1QcdOsyMjBmorrFXBybwd1x3SSLx4FwO1orC2bC7UX92PdmPdj7145h5itaGyb18sEBA9Ks3UgZjCjPUkVsHtyIkjpkYOD/v0r9uWgwIYAg9QQCD+lfJbsyzLnybWMLCPna1O/aVBKMu4N0iQCPSc5Br7UpXB6K558U9Ps4tcXfc2nY4kltu8bm2ScDcSQMAEkdq6GqD8W8L7Wr4i+qvXGKMtvagwQ6bR1ggoQox7s3xV3RXRpm5S6YIL4OccIm1pYUCSYESep+/zXqlKpE55uWwwIYAgiCDkEHqCO4qqPEbwrDefrNOwWEDmytuAdoAbaQcekFojr96tmvlqb4RGZvpUFj9gJNT0XTplmJHZXGawyuPDLl/Qanhqo62b10sbl1TtZ0aSF/wDco2x8ZPvU25b4D+CtvaF1nt+YzWlaf4VtgItgkklVMx8Gof4S8r2kV9ai3kN03Ftq8QLBcMv/AHEwvq+MYybGqXVzfuSim2s9/JzTH4U2ivPGLQaq9o1FlGa2rlryoSSVEbJTqwByYmCAfkUbcttbeGDIynIIKsD9uoNdX6sHY0LuMdAds/r2qkvELgmh0WpD+Xfvef8AxAouC3aVeh23NrFj7DoARPYVe9P1GF7WPwV9TVl78lk8ocwkaKwdZd2uyD13FNqSMQXJKs+J6gsM7RUpVpEjINUryrwrTaw/3N9RoS+4bbu2/ZusMhFDDbcK4YgywA6fmFv8M0z27SK5EhVBCgBFIUAhIUQsicjv26Cjqqowlx18fzgsVSbR54bp0Q3dhuGX9QdmaG2r9O4mAQQcYzWdXhgGGG/UH2Of9Ir3VRvJKhSlK8PRSla5eYdO2oGnW8jXiGYorBioXrug46jHX4wY9Sb6HmcGxqKeJvL9zW8PdLK7ristxVwJ2nIE99paKldK6rm4SUl2PJRUlhlC8C8GdXqES5cZLCtkq+43AvvsiAfgsDWZrvArVKJtaizcxMEPbJPsPqH6kirtAik1efqN+cpr8EC0teCpuTPBo27zPxBbdxFA2IrMQzHJLdDA6R3M9hm0OG8Ltaa35di2ttASQqiBJ64rKpVW7UWXPMn+xLCuMFhClKVASClKUApSlAKxOK2rr2Li2HFu6VItuRuCtGCR3/r9jWXSvU8PIKY5g4lx3h7NvuG4jkEPbtrdQH2AKTbEDoRH9a+/hXqTxK9qvx15r7G2FFt2O3Y8hyEEKuAi+kDr81cFa3hvL+nsXbl2zaVHun+Iyz6iCT0mBkmYjNXnq4utx2pPyuCv7LUk88fMzrFhbaqiAKqgKoHQACAB8AV9KUqgWBWi505b/tDSNYBVSWRgxExtcEwYO0lZE/PtW9pXUZOElJdUeNJrDIPyHyVf4Zdur563NM7HapBDAhVKuO0kblYCPpU/acUrS6q7r/NfyrelNqP4Ze5eVy0DLAWyAJ3YHxkVJKUrpbpYz+DlJQWEboCsXiWlN609tbjWy4jcuGAJzB7GJE9pmtFwd+KOW/EjR2hDBdgu3GmRDRvgr1xIOe1SYVxKOx9V9j1PcgBFftKVwdGHxfRPesPbt3msuwgXEALKfgH9ux9iOtaXk/kGxw0Mylrl5/ruvE9/pH5QSTOST3JgVJqVIrJKLgnwzlxTeRSlKjOhSlKAUpSgFKUoBS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28" name="AutoShape 4" descr="data:image/jpeg;base64,/9j/4AAQSkZJRgABAQAAAQABAAD/2wCEAAkGBhQQEBUUEhEVFRQVGBkVFhgYFxUVGxgYFxUYGx4fHhgfHiYeFxkjGhgYHy8gIycqLC0sGh4xODEqNyYrLCkBCQoKDgwOGg8PGiwkHyQsLCwvMiosLSwsLCwuLywsLCwqLCosLCwsLzIsLCwsLCwsNCwpLCwsLCwsLCwsLCwsLP/AABEIAOEA4AMBIgACEQEDEQH/xAAcAAEAAgMBAQEAAAAAAAAAAAAABgcEBQgCAwH/xAA9EAACAQMCBAUCBAMHAwUBAAABAhEAAyEEEgUGMUEHEyJRYTJxFEKBkSNSoRUkM4KxwdFDcvA0YpKi4Rf/xAAaAQEAAwEBAQAAAAAAAAAAAAAAAwQFAgEG/8QALxEAAgIBAwMCBQMEAwAAAAAAAAECAxEEEiExQVEFEyJhcYGRsdHwMqHB4VJi8f/aAAwDAQACEQMRAD8AvGlKUApSlAKUpQClKUApSlAKUpQClKUApWJr+LWdPt869bt7zC72VASOwJPWqq1vipc0/FL8sHtITZCTtRgrEhgw3BXBJBMQwA6ECrFWnnbnaiOdkYdSc+I3H7uh4fcu2cXNyKrEA7dzAEwQQcSM+9RLwd5t1Wqu3LN+95iW7YZSwl5Lx9fcZP1Z6R0NRfnbxPva2y+mNkWVNwNhpJRchWxB9W1tykDA69a0vInN39mak3ja8wMhtkTtIBZTIPSfT0rUr0clp5RcVufQpyvXupp8HS1KwuD8Xt6uwl+y2624kGCDgkEEHoQQR+lZtYjTTwzQTyKUpXgFKUoBSlKAUpSgFKUoBSlKAUpSgFKUoBSlKAUpSgFKVr+PcZTSae5edlGxWKhmC7mCkhQT3JEV6k28I8bxyUT4k853dZqblkkeTZut5Y2bW9I2ZnOcmD71DK++t1j3rj3bh3PcYux92YyftmvhX2FVargooxJycpZZlX/VbRu4lD8Qdy/aQSP8tYtSjhXIOu1FmbelcrcC3UebYDABo6sOoJP6DsZqPa3Q3LFxrd1GR1MMrCCMT0+xB/WkJxbcU0eyi1y0dC+F/GLN/h1lbODZVbVxTEhwMn5DZYH5PcGpbVB+C2q28T272Ae042jo5WCAfsNxn3HyZvyvmtbV7VzS78mpRPfBMUpSqZOKUpQClKUApSlAKUpQClKUApSlAKUpQClKUApSlAKrXx11SjRWbZPqa8GA+EtuCf3df3qyWYAEkwBkk9qoXxT5w0nETbOnW4blsspdhCsnbaNx6nMwDH9L2grcrk8cIr6iSUGiA199BZD3UVmVQzqpLEhQCwBJIyBXwqU8ickXeI31IT+7o481z0gQSoHUsVP9a+ksmoRcpPBlwi5PCOitLZS3bVbYVUUAKBEBQMR8RXN3P3MCa7XXLtu2FX6JBJ8wISA59iV24HYCre8VeZvwOh8u0AHvTaWIGxNvqgAiPTgR0rn+sr0ynra+/QuaufSCPrpdU1pw6MVZTIIJBH6jNdOco8ZfWaKzfuIEe4slQSR9RAInsQAY7TFcvVLPDXjOpta+xbsO2y5cVbluZUpPqO3oCF3GeuP0qzrtP7sMrqiLT27JY8nRtKUr5k1RSlKAUpSgFKUoBSlKAUpSgFKUoBSlKAUpSgFKUoDWc0JOh1IzmxdGOv8Aht0+a5Zrra8hKkAwSCAfaRXK/HODvo9RcsXCpe2dpKmQcAgj7gg5zW36VJfFEoaxdGeOFcPbUX7dpBLOwUDcqz+rYBietdO8A4Hb0WnSzaACoACYALGACzR1Yxk1zryIFPE9JvEr5yfvPp/+22um659Vm90Y9up7o4rDZz34wad14rcLkEOiNbj+TbEH5DBqhVXB496cbNK8Cd1xCcTkKQJ69j/WqfrR0U99EX9vxwVb44sYq0/A3gG69d1bD02x5SY/O0FiPssD/OaiHK/h/q+IjdZQLbyPMuHakjsIBZv0BHyK6D5d4Imi01uxb6W1gn+ZurMfkmTVb1DUxjB1xfL/ALE2mqblufQ2VKUr540hSlKAUpSgFKUoBSlKAUpSgFK/Caj+t5rOn0V3VaiwbWzdstlgXYSFXdA9JZiMCYBBPcDqMHLhHjaXUkNeGUyCDAEyI6/8VE+T+fDxNvRo71tFy1wsuwMB9IOC5z7fJjFS+upwlW9sup5GSksoUpSozoUpSgPw1yzzLaVdbqFRiyreuBWLbiQHIHq/NjvXQfiHxVNPw6/vYr5lt7aEfztbbaPiYj/iuaq3PSoNKU/sZ+sl0R9dLqWtOroYdGDKcGGUyDnHUVeHhn4j3OIFtPfX+MqlxcVfSyggeoD6Wkj4PwetH6XStddURSzsQqqOpJ6AfNX54Xck3eHWXN8r5l7adoAJQAdC35jJ6DAjHWp/Ufb9v4uvbycaXdu46Ev1PD0vJsvIlwRkMoIJjODMVCNT4acM0bNqr8i2kNsZv4YIM/T1aT+QkjMRVgVBeZuB3eLaXUWgly2UvB7D3wqAlQVYKq+oW43QzAk756AVi0Tknjdhdy9ZFNdMs1Gs8c9PbYJY0rvbAjcWW10/lSDj7x9qnfKvG21ult6hrXleZJVSd3pDEAzAmQJ6d65w4vy/c09+5aMMbbMuCAWCkiQk7ox7Vc/gxxN7nD/LdGAssVRj+ZW9eB1gTHt0q/rNLVCpTr/Ur02zlPEifUpSscuilKUApSlAKUpQClKUApSvF++qKzuwVVBZicAACSSewAoD0yz/AK/tVHeMuqHnWrINxxbNxt7ElZuMp2KfzFMAnqAVHbNt8P5o0+qUnT3keDtBO5VLkEhQxHqOMhZIBHuKq7xj4SSE1G4hQ5si2FCpJ3OzjP1M4aYBn0kkHro6BbbkpcFXUPNfBpeWPEnXWRZ0unWywG23bQoxkse5DAyWaTmPsKv7T7ti743wN22Y3RmJzE9JqlPB3V6K3qFFwk6q5ItlrcKh6bVfeZZl91HsD/Nd9PUNqsxGOPn5Gmzty3kUpSs4tClKgfiJz3b0i3bAuXU1DWjsKrgFg0Nu+67Z7bpg1JVXKyW2JzKSiss33Mejs8Q0N5RsvKA+3a+PNtgx6lPUMIiuZK6F8JdQp4baRbToVBLFkZVcs7+pWOHwMx0wKqrxU4Ja0vEXFlv8QeayR9DOSSJ7g/V8TFbOgl7dk6fwUdSt0VM0HLqzrNOM/wCNa+mZ/wARekd66T45xK5ZNhbVveb19LTGJCJDM7ESPyqRPYnv0NF8icmaq9qtPd8i4tkOLnmFYX0SwyessoX9a6HtrAAJkxk+9Q+pTi7I98Heli9rPVVNwTxrnWOuqRU07MQjKGJtx03RO8GMkDBPt0tPW6fzLbpMb1ZZ9twI/wB65Y1G207J5QlCUJffO5TB9IIC5HSMd5qPQUQtUlJePsd6iyUMNGy534ra1PEL97Tgi27AqY2kkKoLR1EsCffNZ3h3zf8AgNbvu73t3B5b+omJZSGj8xEdOsEx8xz8e0QFQDuNiZI+4/8AM+5qxvCDlzT6q69+5affZZCg9XlhhmZ7mY9JJ9/ata/ZXQ1JcJYKVeZWZT5LqpSlfLGuKUpQClKUApSlAKUpQHx1mrWzba45hEUsxgmAok4GelUPxbxWv37T6e6li/bZiN5tlSyTiFmFaOhiR96uXmjme1w+w127OI2gAncxMAT069c9K5o4jr2v3WuOFDMZIRFtqPsqgD9ep7ya2PTaFPMpR+jKWqsccJM3fBeE3dZqLf4YG41t1YqAtsIgcEEAnCgkyc595k3Lzn4d2+JOty5fvLsWAq7SvUEwpGCQCJ7+n2ioR4EaFjf1F2PQLYtz23MwaPkws/Ej3qwOYvEHT8Pvi3qA4DKGV1XeDkhge4IwcT1pq7LPfUauq8deRTGPt5l3OeV1C29SHtqyqlwMqsZYBXkAkAerGYHWup9HrEvW1uWnV0YSrKQQR8EVy5zBxY6vVXr5/wCo7MBjCzCjHsoA/Sra8CeIhtNfslhKXA4WTIV1A6R03Ke/UnpiZ/UanKpWd1/kj008TcfJZ9KUrANEVU/jFy75up0lw3DtuMLDCABbXcCW3dvqPXGBVrPcCgkkADJJMAD71XPjRrLbaG3tupv8wPb7syj0tsYHEbxPXH7i3om1dHH0Ib0nB5NnfGtTRPZ0tm3pnsXFWxLqUvWl9WMCGIGQQO+etaziHhSNbp9GGvG01q0wuEr5jsbh3xulRAdn7fmNaLlfxYBtG3rkR/LUCyq23drjqsLLMWAbEboyWnEGfpoPG521QF6yE0+8AbD6lH0neSCHUTuhQplRkiQbns6iDexYa5+v56kO+qSW5lu2ZAgjpAnADYGQAcD4NYfFeYdPpdvn37dssYUMwBMmMDqR89BUN538S7mkRW01q263ACt13xkdrYIZ+szMdKpHW6y7qHe7cZrjn1MxJOCf6CWAjpmq2i00dVH3FJbc448rj9SS672ntxydYVBubfD/AIc/m37o8u44Zi3neUGeJn1HaDPxGc1R2p4/qLqKlzUXnRcqrXHYDEYk+2PisF3JySSfnNX6vTp1vKnj6f8ApXnqoyWNp9V0bl1QKS7QFAg7pMCOxE966Q8P+Cvo9Bas3UC3F3Fo2mSzFuo6kAhTP8vcQagHgdx5Q9zSuq7iDdttAnEblnrHRh/mq4qg9Rvk37TXTn6kmlrSW9MUpSskuClKUApSlAKUpQClKUBHub+SrPErYW56XEbbiqpcCZgEjoc46ZrUcH8H9BYy6NfaIm42P0VYH7zU4pU0b7Ix2KTwcOuLeWjV29Db0GmcaXT4QM4tW8Fm6wJ7mqQ8VOO6nU6hF1OlOmFtTsQtvncRLbx6W6KMdIq7OPcxppVgJcvXSCUs2lNx2jvA+lZ6scf6VVf4njPEkvMdNaOwsg32raPZYqNy2t/qBKkZae2Zq9osxl7kkvq3jqV7+VtX9isa3nL3OWo0CsNMUQuwLObas0AEbZIPo7x7jtmcj/8AnXENu78Hc+3p3YMfRO6J7x3qReHHKeota0Nf4azhSPVd/hrbMiWAYEXGAyAO4GR1rYtuqcHnD+WUUoQnuXVFycB1dy9pbNy8gS49tWdRMAkT3yPt26Vj8b5hTS3LCOVHnM4LMwQIlu0zs+esQojH1VreLeJmg0wk6hbhLbYtfxMiJkjAAkd/tNUzzxxpeI6trougDaqojbtoCjMMfSkmTHz1msPT6SVs8yWFyaFlyguHlnw1vMGouHU7tZdvWjut+osRcDNCt5ZlUHpVpxB2gda0Juu+xJZgvpRZJgFiYA7SzEwO5NZPECbf8LaFICbxmdwXIYye5Jge/wACPXAuKfhry3CgcLJ2kKZMYyQdsNBkZxW5LMK5Srjl4yl0zx/kzuJSSk+D94HxP8LfFwoH2z6SFMkDGSDthoMjOK+fGeIC/ea4qhA2QoCjb8YAnM56nvX7xriI1F5rgUIGyFAUR7jAE5nJye9YNcVaeMprUzjixxSfOcd8ePv/AIPZWNL208xzk2PFNc7hAXY24BRTPo2jZHsPp7YODjoMzgPMa6a1dRrSv5g2glUO0QfcHf6tp2nHp+a1x05NgNtYBWOYMENiZ+CkH7isOlujouq9mUfhz0XHKeewjbOEt6fJ72lpMTGTA6SQP0EkD9a8VveBcxjTWrltrSv5ggEqh2CD7qd/q2nacen5rRsZM13VZbKycZwxFY2vP9Sx47YfBzKMVFNPLfX5Fl+B/FUTU3LBtKXuKWF2RICAeiI6GZwe3ftdtcqcD1l6zqbT6afODDy4EksfTEd5mI9ia6n01wsill2MQCyyDtJGRIwYOJFY/qdW2xT8l/SzzHHg+lKUrLLYpSlAKUpQClKUApSlAKUpQClRTxGfVrpQ+hN7zVYEi0tt5WM7gwLECMbe56e1W8G8X9bpvMF2L5Zp/iSpQgEEAKBGYx2j5q5To53Q3Qa+nchndGDwy6+G8ftX7l22pIey5turQpkAGQJkqQQQaiXN3ixptN51hFuXLyhk+nageCMs0GB8Az2qmuY+PHWay5qQpts5DQGLbSFVcNAPb9K1bNJk5NadXpkE1Kb+3zKk9U+kT7abVFMH1IfqU9D/AMH5r3c05WLlsyo2nqCVJAOYiPVImBMVi17tXihlTBgj7giCPkEdq1WvBTz5MvjCEXM/VtXcRhSwEGPgRtMd1b7VseFcL0z6S69y6y3R9C+iTsG47ZYTII6x0xPStbd1gvEeYCXJiVCiZM/RABO4k4I6160nB3vX/KtesyBIjpiT16CcxPSapaqLdXNmzGG2sdFz37efkTVv4+I7s8YMCszaiIrAby09YCqwIkberwCDMgZGDmvHEOHvYuFLi7WHb/z3r8094RsYFlJ7dQekr89MHrj4ItRnGcVKDyn47kWHF4fUf2hcmfMYfYkDpHQYGMV9vxdtgC9uWjb6YQH1TukfniRkEdD2ivNzh4Qnc42gdQVLEkYGzdIMmCD0g5pa0qGT5hIUFo2kEgD9QDMe+JPaD78I5MrhnCUvXB62FsttZtqgoDmTLQVA6kHHWOk/bmHgq277ixLW5ncdoUAjdAM5CggEmDPbpPjS8FvapC1m0fLtLgSCSSwn/MZ3HAwvwKw7mmYCbxYQAqDDGPgE4Uf7x3xRi1ZqHKNudqw48cN85ffOPt1JmsV4cevOSc+DPCFbiBe4u7y7Za2R6k3EhTLDAYKTAOcn2q86o7wp5s0uhe8twXB5u0m4VkIqA4aDgSxO4DvFTVvGnh+M3jmP8I4z1yenf3qhrarbLm1FtcFuicIw6k8pVKc7+ML3g1nRbrabv8YMyuwH8ogFAfnMe1S3w48SE1ttbGocLqlEZgC9Hde2/wB1/UYmK09FbCv3Gv3JI3wlLamT6lKVTJxSlKAUpSgFKUoBSlKAVW3jBypYbSPq1QJeQruZVjfuZV9ZAzAJyY7Z7VZNfHV6RLttrdxQyOCrKRIIPY1NTa6pqSOJwU4tHJlK2XMmjFnWX7aoyKl11VWmQoY7Zkkn0xmTNa2vrovcsmK1h4FKV+oskDAnGcD9/avTwkPJ/KGo1zlrCAi0RuLMFAYqxXrk5UdAYxUlseEPELCC9be15y7/AEbsj0wCrEbSxBPWIMZ9rK5A1Oj/AA7WdE25LD7GbEuxAYvI+oGYDQJ24wBWTqeedJbt3rjXhtsXBauRBIYkDCzJHXp12tHSsG7V2zlKCjx0w1nKfn6mjCiEYpt8nPqcKv6y9Mo73CCSGTP0gtAORmTHs3sa83dAdK7rccLdCmBBkGRG0xgmPjBwa3fN3MOlGqV+HWUthQxFwBgS1wSTtYCCskAQQIxjFRvVcS85t90S/dl2rPf1Lthj1zjrmavVK/euEq9vCxiSf6Yx9ytLYl5lnr2MMr/+Vu+X+DXbiXLtu2zG2JWCACSdpH3ht0GMA9azOP8AF9O1tbK6cB7Po3bQofuTgyg3FjtBzIyMiphyByNc1Wge554tJeBCIiE5G5T5m761InAJwQZBAivdqr5abeoqEs9JcrGf+vlfsSQph7m3OVjt/v5ld6bj9yyHW2ETfh9s+rBH80R6jgYzjtWrJqT63w14haveV+Fd5MK6DchG6Ad3RQevqggdYqZ8M8Cz5Ja/fAvRKosm2DGAzYY567Y/Wrbu01OZprMuuOr+v+yP27Z8eCrnO20B/Odx+y4H9S37Csas3jWjuWb72rqhXtkoQBAG3GPde4PeZrCq5HlZIH4FfTT3zbdXUkMpDKRggqZBB95FfOlenh1jb19s2lu71FtlVgxIAhojJ95FZFc/+H2iPFLv4PVXrx09u01y2quYRg6CRMjozASCBOIq/wBFgAe2K+U1NColtzl/zBs1We4s4P2lKVVJRSlKAVGuN+Iui0gub76vctnabaEM+6YiOkjvJxFSWucPEoK3EtQ9tQE8zaSCMuqjeSJMHdPt2PerujojfPbIgvsdccouzgPiBotYgZL6ox/6dxkRxn+Wc/oTUhRwRIIIPQjNckVueBc4avQ/+nvsq/yGGT/4NIH3EGr1npfeuX5K8dX/AMkdQVr+YOJLptLeusxUIjNIAYgxiASATMQCRVM8L8bdZbnzktXpIIx5ZA7j04Mj3GPnpWRzt4mf2lojZsWWSXU3QWBJRfUIA6ruEk9oHviqvT7VNKS48kz1MHF46lcXrxcgsSSABJJJMCB19gAPsBXzpSvpDKFK2nCOV9Vqwx0+ne4EEkgY+wJgE/AzWJreG3bBAu2ntlpIDqyyASDEjOQR+lc74t4zye7XjJ9XcrYSGOWJxgKR1U5yfpYYxPecYgukAgEwYkSYMdJHeKkvKnJeo4kjC3b9CTFxmKLuYD0zB3dATGQJ9wKtXhvg9ol0otXk33SPXdDMrbj/AC9go7Ag/M1Ut1dVLxLl57E8KZz5RQVWh4N8taXVC7cv2C9y06lC0+XBAMR0LAiYPYionz5yf/ZmpFoXDcRkDoxEGCSCD2kEdvcVsfDbnwcMe4LilrV3aTt+oMpIkdiIJkGOgg9j7qG7aG6u55UlCzEy4NV4d6G7de7c0yszgKZLAAAKBtVSAphRkZ65zW+0ekWzbS2ghEUIokmFUADJycCvlwvitrVWlu2HD22mGE9jBwcggjoay6+anOb+GTfHk1UorlClKVGdEa525Ht8UtorXGtshJVlCmZEZB6j7Ed6o7m3lP8AB6l7Ntxd8sW90ElgzWwTIgASwYxmAVk5rpaqc8cOHaVHt3RuGquRIA9LW1kbmx9Q9KiD07YrU9PvkpqvPBU1Nacd3crH8A46gL/3Mq/6kV6d1t4UK7d2PqE+yjpHaTM9oFYtfoE4HWvoMeTNz4LI8GtBcva03lFtUsqVuRKlhdVoAVfScrMkdvtF4VWng9wS/pFuC9pLls3gri6zLBVfpU253I3qJznJ6RVl18xrp7rnjoa2njiHIpSlUicUpSgPF+8EUsxAVQWYnoABJJ+IrlfX8SLX71xHYLcuO/WJDMxyOhMGra8Yud1S02htGbjx5xz6Ew22e5bE/E+9VFo9OMO8bATORJIWYjqZJA/fpBI3/TqXCDnLuZ2qnukorse9e+ArnddUncR0Agekn8zA+2BnrOMGvVy4WJJ6kkn7kzXmtVLCKbeRX6jEEEGCMgjEGvylenhk/jicsqMfcrn9ex/Wa93BaeCpNsx6lMuC05KkCQsflMke5nG35M5HvcTuMtshEQS1xgxWcYEYLZmJGM1afLvgvpdO27UMdScbQy7EH3UMd3bqY+KpX6qql4b58L+YLFdM5/QlXJqqOH6UIIXybcdP5BnBIz1/WszinBbOqTZfspdXqAygx9j1HTtWXatBVCqAFAAAAgADoAOwr1XzTm9zkjVS4wfDRaJLNtbdpFRFwqqAAO+APnNaPmLnizotRY07hjcvsoEAQqs+3cxJHeentUjqKc3cF09zV6G/fvJbNq6VVWj+KzQVUT3DgH9+ld1bZT+P5nM8pfCfHxK5JPEtODbMXrO5rYxDyBKknpO0QZgHr8c/a/QXLFxrd1ClxDDK2CD1/wBCD+tdZVFuduQrXEk6i3eAhbmxWxIMN3IxgggjMYJBu6LW+18E/wCn9CvfRv8Aij1K88HudbelL6bUPsS4we2xwociCCfyzCwekg+9XZXOHNHhtq+H21uXdjoTtJtlm2nbPqBUQMHPTH2rB5d5ruaTUWrjbryWjK22uOF6YjqAR1GCJFWr9HHUN21SIq73X8E0dO0qE8u+Lei1Z2Ox07+10qFP2eY/eKmqtIkdKxrKp1vE1gvRkpLKZ+1DvEvk9Ndpi5dluadLj24I2kwCQw7ztABER/St/wAx8aGj0t2+0Hy1JAJKhm6KsgEiWIHTvVF6/nPVcX1duy142LV5kseWhbZDuBLCfWZPf4GKtaOiyUvci8JdyG+yKW19yK/hAv1uFPSB6yPvBhf3n4rc8u8MupfsvbV2ZmU22Ww7qpLQH9SgEKc4BmOo6ix+QfDM6TUu+rs232t/d33OxwGyVHoAK/zZB6dqsy0gUBRMKAB9un+1X9R6govbFZ/Qr16Zvl8HsV+0pWEaApSlAKUpQFAeMPBU0/EC63CWvjzWQz6Oi/USZDFWMYjoMRUPkLZjqXaRn6dmP3O449oPcVZ/iR4fa/V6xr9tbdxW2oiq8FFWY3b4HWSYJ61BubeW9TomVL9spbJPlQQyH5kEjeQATOf0ivp9LbGVcI7k3gybYNSbxwR+lKVeK4rY8vcHOs1VqwrBTcYLuPYQST8mAYHcxWuqceGPJV7WXhfS6bKWHUi4FDEuIO1QcdOsyMjBmorrFXBybwd1x3SSLx4FwO1orC2bC7UX92PdmPdj7145h5itaGyb18sEBA9Ks3UgZjCjPUkVsHtyIkjpkYOD/v0r9uWgwIYAg9QQCD+lfJbsyzLnybWMLCPna1O/aVBKMu4N0iQCPSc5Br7UpXB6K558U9Ps4tcXfc2nY4kltu8bm2ScDcSQMAEkdq6GqD8W8L7Wr4i+qvXGKMtvagwQ6bR1ggoQox7s3xV3RXRpm5S6YIL4OccIm1pYUCSYESep+/zXqlKpE55uWwwIYAgiCDkEHqCO4qqPEbwrDefrNOwWEDmytuAdoAbaQcekFojr96tmvlqb4RGZvpUFj9gJNT0XTplmJHZXGawyuPDLl/Qanhqo62b10sbl1TtZ0aSF/wDco2x8ZPvU25b4D+CtvaF1nt+YzWlaf4VtgItgkklVMx8Gof4S8r2kV9ai3kN03Ftq8QLBcMv/AHEwvq+MYybGqXVzfuSim2s9/JzTH4U2ivPGLQaq9o1FlGa2rlryoSSVEbJTqwByYmCAfkUbcttbeGDIynIIKsD9uoNdX6sHY0LuMdAds/r2qkvELgmh0WpD+Xfvef8AxAouC3aVeh23NrFj7DoARPYVe9P1GF7WPwV9TVl78lk8ocwkaKwdZd2uyD13FNqSMQXJKs+J6gsM7RUpVpEjINUryrwrTaw/3N9RoS+4bbu2/ZusMhFDDbcK4YgywA6fmFv8M0z27SK5EhVBCgBFIUAhIUQsicjv26Cjqqowlx18fzgsVSbR54bp0Q3dhuGX9QdmaG2r9O4mAQQcYzWdXhgGGG/UH2Of9Ir3VRvJKhSlK8PRSla5eYdO2oGnW8jXiGYorBioXrug46jHX4wY9Sb6HmcGxqKeJvL9zW8PdLK7ristxVwJ2nIE99paKldK6rm4SUl2PJRUlhlC8C8GdXqES5cZLCtkq+43AvvsiAfgsDWZrvArVKJtaizcxMEPbJPsPqH6kirtAik1efqN+cpr8EC0teCpuTPBo27zPxBbdxFA2IrMQzHJLdDA6R3M9hm0OG8Ltaa35di2ttASQqiBJ64rKpVW7UWXPMn+xLCuMFhClKVASClKUApSlAKxOK2rr2Li2HFu6VItuRuCtGCR3/r9jWXSvU8PIKY5g4lx3h7NvuG4jkEPbtrdQH2AKTbEDoRH9a+/hXqTxK9qvx15r7G2FFt2O3Y8hyEEKuAi+kDr81cFa3hvL+nsXbl2zaVHun+Iyz6iCT0mBkmYjNXnq4utx2pPyuCv7LUk88fMzrFhbaqiAKqgKoHQACAB8AV9KUqgWBWi505b/tDSNYBVSWRgxExtcEwYO0lZE/PtW9pXUZOElJdUeNJrDIPyHyVf4Zdur563NM7HapBDAhVKuO0kblYCPpU/acUrS6q7r/NfyrelNqP4Ze5eVy0DLAWyAJ3YHxkVJKUrpbpYz+DlJQWEboCsXiWlN609tbjWy4jcuGAJzB7GJE9pmtFwd+KOW/EjR2hDBdgu3GmRDRvgr1xIOe1SYVxKOx9V9j1PcgBFftKVwdGHxfRPesPbt3msuwgXEALKfgH9ux9iOtaXk/kGxw0Mylrl5/ruvE9/pH5QSTOST3JgVJqVIrJKLgnwzlxTeRSlKjOhSlKAUpSgFKUoBSlKAUpSgFKUoBSlKAUpSgFKUoBSlKAUpSgFKUoBSlK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0" name="AutoShape 6" descr="data:image/jpeg;base64,/9j/4AAQSkZJRgABAQAAAQABAAD/2wCEAAkGBxQREBEUBxQKFhAUDRkaFhYMGRsUFRAWIB0iIhcXJR4kHDIsJCYxJx8fJTcmMTU3Oi46IR8/ODMtQzQtLi8BCgoKDQsOGw8PGjclHyU3NzgtNDc3NzQvNyssNzc3NDc0LDQ2NzcrNzcsNCsvMDI3LDcwNDcrLCw3Nys0MTcwOP/AABEIACgAaQMBIgACEQEDEQH/xAAbAAEAAQUBAAAAAAAAAAAAAAAABQEEBgcIA//EADQQAAIBAwMDAgMECwEAAAAAAAECAwAEEQUSEyEiMUFRBxRhIzJCoQYlNWJxc4GCkrHRFf/EABkBAQACAwAAAAAAAAAAAAAAAAABBAIDBf/EAB8RAQABBAEFAAAAAAAAAAAAAAABAgMRMRIEMnGx4f/aAAwDAQACEQMRAD8A3jSlKBSlKBXM+rapeNd3i2k+pEJczEiOR8Igc9cbugFdMVy/qUW+51FUXMguZmD79mxRId3T8WfarXTTiKp8CkuvyLyiO71mTsHEwleMBvXcpbOPTpSfVLrBayu9VkiRV3vvkUIx/D1b8/WoIH2q9sYvs5nlWRo1UL2NtCOfukj1q5VTwjOfXxG3RPw0uHk0u1a5aR3KdWkJZj19zWUViXwr/ZNr/LP+6y2uZc75SUpSsApSlApSlAqhOPvYx9arUZ+kkDSW0iwKzsQO1MAsM9R1IH50EjvGM5GPf0rROs/Cu/kuLiSIafse5kdS0pB2sxIz2fWtlSae+7ctvN8tydLclCwbaQZNu/bjJHbn0zVw9lK1hGk8cm8SAlIdu4KGyOjHB+q5/rW23dqtaGr5vhpqMhlNzHpBeRAFKyFePHqBs8143fwv1OVgZBpQIQKOOQqCB/Z5+tbHGnXjiBlRI/lu5UbqZTnqBh8DtyMHIyRirXT7O8JWMQXiR8MrFrh07ZGYZjBWQnBGcH0rKOoqp1ECf/QbTHtNPghvuLkjUhuM7l8+9ZBWKtZEheG1nWETAvCWXdL243Ab8YB+vXzUzoEDJDiZWX7RyqMcmNCxKJ59BgVpmeU5EjSlKgKUpQa/0x5REx26hzJJE7/ZXSs0aXCNMMuNjHYD2p1brjIq4vkubiR3sUuDG08rRrdCaAMohhCgjtZe8PjdjPU49aUoKxmXaN//ALDXPHF8sxSVUxtXPJ5VTu3bg5yRjqfNLjT7kW93KvMp23OFQzPLL3uI+z0wMEbRk9MeaUoKS/MSwLFoiTB+Uu7TC5tVAX7oDSxliS2O3wRnqK9rWW6MiuUveObUF3q4ZTbBVGSARnjJBGf4HxSlBfag5F03ONULkrwfKiUxAfi3EDYOvnf5Hio5hKVZbcarz8MgnLiYISfu7CRtJ9tnj1pSgjriK/kAB+fV1hWMEBgGdSCZDj0J9fbNX1u91I7ySLqK8kgKoAQUURSgYz0ByEPXpkrmlKDxR5TC6/rPjFwhL8N339rZUxFuXGduWQkZI/eq4hlnZEa7TU1gxByqvK0pj2S5xhd5O/iLDG7BO4eaUoPEm6B5bIakYo4ZykUwffNEXXCkMM8gGWQHuwADjLVEbL721X/GT/lKU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2" name="AutoShape 8" descr="data:image/jpeg;base64,/9j/4AAQSkZJRgABAQAAAQABAAD/2wBDAAkGBwgHBgkIBwgKCgkLDRYPDQwMDRsUFRAWIB0iIiAdHx8kKDQsJCYxJx8fLT0tMTU3Ojo6Iys/RD84QzQ5Ojf/2wBDAQoKCg0MDRoPDxo3JR8lNzc3Nzc3Nzc3Nzc3Nzc3Nzc3Nzc3Nzc3Nzc3Nzc3Nzc3Nzc3Nzc3Nzc3Nzc3Nzc3Nzf/wAARCAC3ARQDASIAAhEBAxEB/8QAHAABAAICAwEAAAAAAAAAAAAAAAUGAQQDBwgC/8QAQBAAAQMDAgQCBAoJBAMAAAAAAQACAwQFERIhBhMxQSJRFBZVcQcVMmF0gZOU0eEjNTZCUpGhsrNigrHBcqLx/8QAGgEBAAIDAQAAAAAAAAAAAAAAAAIEAQMFBv/EAC8RAQACAQIEBAQFBQAAAAAAAAABAhEDEgQhMVETQVJhBTJxgRQVIjORobHB4fH/2gAMAwEAAhEDEQA/AO8UREBERAREQEREBERAREQEREBERAREQEREBERAREQEREBERAREQEREBERAREQEREBEWpXXCmoWaqiTBPRo3J+pRtaKxm04gctTUxUsXNndpZqDS7BOCTgZ+s9Vx19dFQwtfKHOe9wZFEwZdI49GtHn/QAEnYKu3XiIVNHUU7KQGOSNzTrd5j5lG2Hid1W2G7V0AcDA1sJ1Y0MwNTh/5EZ9wCrfjdD1f3R3wtIhu9V45auOhb2jgjEjh73OyP5D6yuKpdc7Yxkzq2OsiMrGOZNCGP8AE4N2c3A79x/JblvulLcG/oJPFjJY7Y/muG5EVVxoqFo1aXipl/0tZ8nPvdjHnpPkrNb1vGazmEonKUREUgREQEREBERAREQEREBERAREQEREBERAREQEREBERAREQEREGjd69tvpDLgGQ7Mb5lUieaSeV0szy97upKluKZzJchFnwxMG3znc/wDShl5/jtedTVmvlDRecywQHNLT0IwVFy8pkraWoifFRQta2KNkZc2UADGSM7DppPkpVaENc99+qaB2hscVNFK12cElznAj/wBVVpnmjDlZcJC9pt8MrpQdpHNMbGe8nc/UCrrwpK2anmkmkMte9wNTKRjX5YHZo7Dtv3JJoNvurZbWKyteyMGV8e2d8PLQAOpJwpiw36hpamGpNSDBM50OWgklwz4cDfIIO3vVzhNS2lqxXHKZxKdZmJdhooKvvbXts81rnilp62sETnjcFuHZx5HIXHbeKKa41t1o4iGy0cpjj2J14jDiTttuSPqXeblhRVrg7imkvlotRlq4n3Cpo2SyMYCGl+kaw3tsTuM7KVvVZJQ0POiDdRkYzW8EtYHOA1HHYZWYjM4JnCQRR1lq56uKfnujk5Uzo2zRDDZQMbgb98jr2WjxBc65l1t9mtD4IqysZLM6oqIzIyKOPTnwAguJL2gbjue2CmMThiJyn0UUbl8V0MBv9TTiqe4sHo7HYlIyfCzc5wMkb4337r6l4gtEVHS1klwpxTVZxTy68tlOCcNPc4B2WGUmijBf7Wbea/0tvo7ZOUSQdXMzjRpxnVkjbGVzQXSinFLyp2k1RcIQQQXludQwfLBQbqKNlv8AaoYGzy10LYnVDqZridnStzlg8z4XbfMuGk4nstZNDDT18b5JpDExuCP0gzlh22dsfCd9igmEUc++W2O4CgfVsFRrEenfAeRkNJ6BxBzjqvqG9W6e4Ot8NUySrZnXE3JLMfxeX19UG+irt/uF0ZfbZarTLSwuq4J5ny1ELpAOWYwAAHDrr657Lis3F1JLaGVV5lgpJzPPBpaSWyuilMZLO5yQMDrvjdBZ0UZPxBaqerbSz1sbJiWNIdnDXOxpa49ATkYB3OVrU3ElJPxFV2jID4AzScOy5x1ZHTAxp/qgnEUbS3211dcaKmrI5Kjx4aP3tJw7SejsHY46LVqeK7PFHVcusjlkgZI7S3JDyzZwBxg4OxxnHdBOIqwziWK4UVpmpLhTUktTNEJGTROcHg41RtO2HHIAP9FK1F+tdNWijnrI2T6msIOcNc75LSegJ7A9UEkiia/iWzW+eeCsr4o5oGh0zNyY2kZDnY6N+c7KVa4OaHNOQRkEd0GUREBERAQoiCk8RtLbvNn94NI/ko1WjiuiMkTKyMZMY0vx/D5/UquvN8XpzTWtnz5q94xIoR9pirOJaqor6OOan9EhZE6VoI1Bz9QH1EKbRaK3mucMZVP4sq4rVazHFPH6HXSSPjhA1iN2toLQcg4DgceWcbqStkNTDVUjqI3RkVTWmWrlETTPgMGC1uNgS0A7Z93UTSsPClETI+skBDQNMee/mVb4e1tXViMef+0qzmUNa6CvouH7W6ooasPpb1PUSxOAfLy3yyEOOknJw9ucfOpe2CoprvfYJaOpxXT86GUR+DRyGjc9jlpGOqtKL0DeplktdbT0HA8U1M9j6Gm01Q2/RH0ctwf92ynOIoZp6enY2J81Lzh6VFH8p8eDt84zjI7hS6qdu4nr5JKWauoqdtBV1k1JHJDI4vicxzw0vaRghwjO4OxIGDnIzE4nLExmMOewx10NyZT6KhlpiieKXmN0nq3DXDrho2b5j3b44gp56XiS032KnmqIaeGemqGQt1PY2TQ4PA6kAswQN/EFs0vEdDHb46q43GiAmnkjhdEXBry0nwgHcvAG48wVvNu9vdXegirj9Jzp5f8Aqxq056ZxvjrhLWzOSsYhA1k1S6/Wi/vtla2ljp6mnkiMeqWIvcwtfoaTs4M94y3IG+NChstwjbw9JJSOZpvdTWyxZB5EcjZy3Vv1y9ucdyVOXXi600FFVVEdQyodT9Y2E+I6tJwcYODscLcqOILTSxRS1FdHGyVrntLwR4RsXEY2aO5Oywyr81tPot49OguEYfeDUU09G3VJHiNmmRo3yMgjGDnuCF8xz3jRYLnd6GokfBUVLZeTFl4jIe2J7mAnBI05A6E9t8WeS826KvZQPrIvS3tD2wg5cWnOHYHbwnfpstCv4stVNabhXwVDan0GDnPhZkOIOdPUdHEEA9EFeobZcZKWzukoJ4nRcST1cscmnVHE4T4ccEj99vTzWzTWuubDAHUkgLeJZ6kjA2ic6Uh/uOofzViPEFrZSRVUtW1kUudJLXZOPlbYzgdz0Uhzo+Rzw9pi069YOQW4zlBQorLO2trLfczeJo5bqauEQMYYXNMoka4uIy3QcAgnPh2HZWLhuinpbnxHNPCY21NyEkTiPls5ETc+7LXBffD1xul1hhuE0FLDQVUfMhY17jK1p+SXbYJI3IHTzPVbDOILQ+KolbcIeXTx82V5OA1m/jz3bsdxsgiuIrILvxTZnVVK6agipqoSu1EBryYtGcHO4Dlz1VojgvHDrKCiYyjoTNgRsAbCDGWjHl1x9akYL5a54aiaKthMVM3XM8nAY3GQ7ftsd+i+DxBaG0jqp9fCyBsnKc95LdL8ZDSDuCR088hBV7nSVxouILK231L6i41pkp6ljAWaH6PGXdAWYOx38O2VLtbUUvFFeH01S6OspYI4p42amBzdYdk9sZB3652ypT48tnpUVMatgmm06GuBGS4ZaNxsSO3VYs1fLXtrTK1reRWSwN092tOAT86Co8M2edjbXQ3H43FXbS8M1MYKdjtLmB4eBlzXA5AyTuMjIW7wu2sg4Vg4dqLbVRVtPRPgllc0crWAQCH58Qd1GPrwrmiClaauv4dsdNHbqyOajrKHnMmjDSAx7dZG+4bjcj6srgrqKtbS36zignfUXKvE0FQxmYyx3L8bndGlmk7HfwjGe18RBTL7a62opOMo4aZ8j6y3CKnOB+ldyXNwPrKtlE0so4GuGHNjaCD2OFzogIiICIiAiIgw5ocCCAQRggqsXXh6RjnS0A1MO/K7j3K0ItGvw9NauLMTWJ6uupIpInFssb2OHZzSFhjHyHEbHOPk1pK7Fc1rvlAH3hYaxrfktA9wVD8r5/N/Rr8NVLZw9NM4PrQYouuj9534K1RxtiY1kbQ1rRgAdl9or+hw1NGMVTisQIiLekKnWux3bNDSVkUEFJR3GetdI2XW6bL5CxobjYePJOercb5yriiCqUFgrIHUJlbEeReqytcdWcRymYtI26/pG/1XHb+HZqa6uFRDPPE24zVsFQKwhjOYXHePzBeW43GMHOdlb0QUyks12i4K9XDSxB9LRtgjn5wDZnNIwQMZAIG+eh8+q2K+guslxq7lBQRvfXW0URgkmA5LmukLXOPdp5m+NxjurWiCt26yVlBd56mOSNzfiino4pHHJ5kbpSSR5eNv9VFQcO3eop7s2r1CettIpOdPVc1zphry7AADWnVkace4K8ogqFytNfW3Ghuj6OUcqjlo5aaKq5b8PLHB2obEeDBHzg9sKVouH6anpaWKN1VDHDTMgbTtqXOjY0M0gYPXA7nr1U0iCmWyxXON9rpamJsbaClkpX1cc20zC3Swhvn3Oeh6ErXg4XrDYp6OSleK6O1yUUU0la58btQA8LewOkHcZHQK9ogqV74erq99zMRjaJqGljhzIW6pIpHvLSQNgctGd+vzLLLFNIGzMo5IJn3GnqJvSKszOe2PAz3AwBgAeWVbEQVK7Wy9Vl5e8t5tLHWQS02KksYyJoaXgsx4n6g4jO2MdMKXsVLU0UtyiniAjkq5J4pA4EODznGOoIUsiAiIgIiICIiAiIgIiICIiAiIgIiICIiAiIgIiICIiAiIgIiICIiAiIgIiICIiAiIgIiICIiAiIgIiICIiAiIgIiICIiAiIgKg/DDdLharFQy2ysmpJH1gY58TsEt0OOP5gK/Lrb4c/2dt304f43qxwsROtWJa9WcUl1l64cTe3q/7T8k9cOJvb1f9p+ShEXc8Onpj+FDdbum/XDib29X/afknrhxN7er/tPyUItm3UUlxroaOF7GyTODWl7sAn8VG9dKlZtaIiI9iLWmcRKS9cOJvb1f9p+SeuPE3t6v+0/JaV5tstmuUtFUuZI+I78t3Uf9Ej/lb3EcVjigofiSSSSQR6KgueCA4b5+SMk5xkbeHotMa2jadPZXMX6TEcsYzznyz5JfqjOZ6MeuHE3t6v8AtPyT1w4m9vV/2n5Ljbw/VO4f+OubTim5mjBk36f852wohT0raGrnZicTifaezE764ym/XDib29X/AGn5J64cTe3q/wC0/JQiLb4dPTH8Mbrd1jt/F3Ej7jRsffa5zH1EbXNMmxBcAR0Xo3uvLFs/WlD9Ki/vC9T91zPiFa1muI7rXDzMxOWURFzlkREQEREBERAREQEREBERAREQEREBERAREQF1t8Of7O276cP8b12Sutvhz/Z23fTh/jerHCfvVatb5JdLoiLvue5KeI1FRFAHsYZHBoc84aCdhn61KcQ2mbhq7tp2VbXytaJGPiOHMyMZPkc5xjyWjb6GtrpHegwTSOiaZC6NpOnSM9R38h1Wu8SNdolDw5u2l+ct3zjB6bkqtOb68RF4xEc6/XpPt/lLpXp92ZZZJn65pHyPwG6nnJIAwN18IisxERGIRcvpVR6P6Pz5eRjHK1eHrnp0zkA5UtXcPuo+H6S7urIHMqXYbGCc/MBt1wDn3KEW5RUFfcGzeiQVEzIo9T9LXOGG9B799h85VbXiabbVvFYiczyjn7e31Trz5TGezTRZIIJDgQQcEEYIKwrKDZtn60ofpUX94XqfuvLFs/WlD9Ki/vC9T91y/iXWv3W+G6SyiIuYtCIiAiIgIiICIiAiIgIiICIiAiIgIiICIiAutvhz/Z23fTh/jeuyV1t8Of7O276cP8b1Y4T96rVrfJLpdERd9z0hZ71XWSaSa3SNjfI0NcXNzkA5xhaDtQe7UCHZydWc/wBd190z2xVMMkjGSMa8F7HsDg5udwQeu2VJ8T3WnvN0bU0dG2lY5jW8trRlzumSR120qtjZxH6dP5o525eXSJ8588dk+tec9PJEIsva5j3MeC1zThwPUFYVlAUjaLzX2bnOoJBGKhoZIXNyHAZ2/r71H6Ty9eDo1aNXbVjOPfhTVfeaSp4do7bFQQxVMDgX1AiaNec6sY6EnTv33VbiY3xXTmm+tpxPTlHXM9+eE6csznEoTGAiIrKDZtn60ofpUX94XqfuvLFs/WlD9Ki/vC9T91y/iXWv3W+G6SyiIuYtCIiAiIgIiICIiAiIgIiICIiAiIgIiICIiAutvhz/AGdt304f43rslde/DPQ1lfYKCOhpZ6l7a0Oc2GMvIGh++B2VjhZxrVa9b5JdIIpP1dvvsW4fdnfgnq7ffYtx+7O/Bd3fXu5+J7IxbVqrDb7jT1YaHiJ4c5hAIeP4TkEb/wDzdbPq7ffYtx+7O/BPV2++xbj92d+Cjfw71mtp5TyIzE5h8X26G73SSukhEQfjMUYADfPGAM5OTk77rc4jpLLTQURs9VJPKWaagFzSGuG++O++MjbwrW9Xb77FuP3Z34J6u3z2LcPuzvwWiNDTp4cadttaeUTynliM/T/qW6ZzmOrYHEDhwz8SimZq1ahU6W6uvTp/DkZ6qEUn6u332LcfuzvwT1dvvsW4/dnfgtmlpaOju2YjdOZ+slptbGfJGIpP1dvvsW4/dnfgnq7ffYtx+7O/Bbd9e6OJats/WlD9Ki/vC9T915qt3D97bcqNzrPcGtbUxFxNO7AAeMnovSvdcz4jMTNce63w3SWURFzVkREQEREBERAREQEREBERAREQEREBERAREQFCcTXKS2x0JjlZEJ6nlvc5zG7aHu2LturQptYIB6rMTETmWJVabiCWOKSOOphfOHtMYOCXx8nWXbbEZB3G2y4m3qtFaKOsqxRRHS51RM1gc3LCQMglu5BwT/CfMK3aRnOBnGMoWtcMOAI8ip769mMT3VFl4vEtLPUxlrm08Gtz+WGxuHLJ1YJ1DOAQOmCsO4jqRRQyUkraqQPEs4aWSaYWhpf8g4BOdsq34CBoHQJvr6TbPdWLPfquqr46ecMc2Z1RJBJG06ZI2O0gZ7OBx7wQfNcDb7MaeF5usAdO5oqP0QxRZcRue240+Lvv8yt2E0t32G/Xbqm+uehie6kycS3KCWVkboaqDlyR087WY5kuTyzttpw14JG2RkdVmPia5nTERCXmUP16NuRpAP8Au5hA9yuoAAwBgBMLPiV9JtnupR4jrA0udVwNe+EFrSG6WnltcS795m5O5BbjHRczL/Uv5MRrGxxOcWS1UjWHl4fjOQS05+Tnpk9NsK36W5JwMkYysaG6dOBpxjGNkm9fSbZ7qY/iW4QSz/pIZ6WOEaJ2R7lzpXtY/HTSdIb79+h2undAABgDZZULWiekYZiMCIiiyIiICIiAiIgIiICIiAiIgIiICIiAiIgIiICIiAiIgIiICIiAiIgIiICIiAiIgIiICIiAiIgIiICIi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633" name="Picture 9" descr="C:\Users\sorin\Desktop\descărcare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5334000"/>
            <a:ext cx="1990725" cy="83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r>
              <a:rPr lang="ro-RO" dirty="0" smtClean="0"/>
              <a:t>Țările care doresc să exporte păsări de curte vii în UE trebuie să aibă programe adecvate de supraveghere a gripei aviare</a:t>
            </a:r>
          </a:p>
          <a:p>
            <a:pPr algn="just"/>
            <a:r>
              <a:rPr lang="ro-RO" dirty="0" smtClean="0"/>
              <a:t>serviciile veterinare trebuie să asigure aplicarea efectivă a tuturor controalele necesare</a:t>
            </a:r>
          </a:p>
          <a:p>
            <a:pPr algn="just"/>
            <a:r>
              <a:rPr lang="ro-RO" dirty="0" smtClean="0"/>
              <a:t>Importurile sunt autorizate doar din unități aprobate și inspectate de către autoritatea competentă a țării exportatoare și care respectă cerințele UE. Autoritatea oferă garanțiile necesare și este obligată să efectueze inspecții periodice .</a:t>
            </a:r>
            <a:endParaRPr lang="en-US" dirty="0"/>
          </a:p>
        </p:txBody>
      </p:sp>
      <p:pic>
        <p:nvPicPr>
          <p:cNvPr id="4" name="Picture 9" descr="C:\Users\sorin\Desktop\descărcare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5334000"/>
            <a:ext cx="1990725" cy="83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algn="just"/>
            <a:r>
              <a:rPr lang="ro-RO" dirty="0" smtClean="0"/>
              <a:t>Autoritățile veterinare trebuie să aibă la dispoziție unul sau mai multe laboratoare care respectă anumite cerințe minime, asigurând capacitate suficientă pentru diagnosticarea bolii.</a:t>
            </a:r>
          </a:p>
          <a:p>
            <a:pPr algn="just"/>
            <a:endParaRPr lang="en-US" dirty="0" smtClean="0"/>
          </a:p>
          <a:p>
            <a:pPr algn="just"/>
            <a:r>
              <a:rPr lang="ro-RO" dirty="0" smtClean="0"/>
              <a:t>Autoritățile naționale trebuie să garanteze, de asemenea, că cerințele de sănătate animală și sănătate publică, cerințele de igienă sunt respectate. </a:t>
            </a:r>
            <a:endParaRPr lang="en-US" dirty="0"/>
          </a:p>
        </p:txBody>
      </p:sp>
      <p:pic>
        <p:nvPicPr>
          <p:cNvPr id="4" name="Picture 9" descr="C:\Users\sorin\Desktop\descărcare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5334000"/>
            <a:ext cx="1990725" cy="83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Pașii pentru export în 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o-RO" dirty="0" smtClean="0"/>
              <a:t>Cererea companiei către AC</a:t>
            </a:r>
          </a:p>
          <a:p>
            <a:pPr marL="514350" indent="-514350">
              <a:buAutoNum type="arabicPeriod"/>
            </a:pPr>
            <a:r>
              <a:rPr lang="ro-RO" dirty="0" smtClean="0"/>
              <a:t>Cererea AC către DG-Sanco – cu completarea chestionarului</a:t>
            </a:r>
          </a:p>
          <a:p>
            <a:pPr marL="514350" indent="-514350">
              <a:buAutoNum type="arabicPeriod"/>
            </a:pPr>
            <a:r>
              <a:rPr lang="ro-RO" dirty="0" smtClean="0"/>
              <a:t>Planul de monitorizare a reziduurilor</a:t>
            </a:r>
          </a:p>
          <a:p>
            <a:pPr marL="514350" indent="-514350">
              <a:buAutoNum type="arabicPeriod"/>
            </a:pPr>
            <a:r>
              <a:rPr lang="ro-RO" dirty="0" smtClean="0"/>
              <a:t>Planul de monitorizare a Salmonellei spp.</a:t>
            </a:r>
          </a:p>
          <a:p>
            <a:pPr marL="514350" indent="-514350">
              <a:buAutoNum type="arabicPeriod"/>
            </a:pPr>
            <a:r>
              <a:rPr lang="ro-RO" dirty="0" smtClean="0"/>
              <a:t>Inspecția FVO</a:t>
            </a:r>
          </a:p>
          <a:p>
            <a:pPr marL="514350" indent="-514350">
              <a:buAutoNum type="arabicPeriod"/>
            </a:pPr>
            <a:r>
              <a:rPr lang="ro-RO" dirty="0" smtClean="0"/>
              <a:t>Autorizarea pentru export</a:t>
            </a:r>
          </a:p>
          <a:p>
            <a:pPr marL="514350" indent="-514350">
              <a:buNone/>
            </a:pPr>
            <a:endParaRPr lang="en-US" dirty="0"/>
          </a:p>
        </p:txBody>
      </p:sp>
      <p:pic>
        <p:nvPicPr>
          <p:cNvPr id="23554" name="Picture 2" descr="https://encrypted-tbn3.gstatic.com/images?q=tbn:ANd9GcQoPxQ29hwdPUCHoW51pV5S7fQ0usODUxiGM0GZgEhFM4GDhNAaB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304800"/>
            <a:ext cx="2600325" cy="1762126"/>
          </a:xfrm>
          <a:prstGeom prst="rect">
            <a:avLst/>
          </a:prstGeom>
          <a:noFill/>
        </p:spPr>
      </p:pic>
      <p:pic>
        <p:nvPicPr>
          <p:cNvPr id="23556" name="Picture 4" descr="http://www.sibiunews.net/images/foto/072013/profit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4648200"/>
            <a:ext cx="48006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428</TotalTime>
  <Words>928</Words>
  <Application>Microsoft Office PowerPoint</Application>
  <PresentationFormat>Экран (4:3)</PresentationFormat>
  <Paragraphs>125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Oriel</vt:lpstr>
      <vt:lpstr>Situația actuală în sectorul  avicol moldovenesc</vt:lpstr>
      <vt:lpstr>Презентация PowerPoint</vt:lpstr>
      <vt:lpstr>Miza:</vt:lpstr>
      <vt:lpstr>Презентация PowerPoint</vt:lpstr>
      <vt:lpstr>Презентация PowerPoint</vt:lpstr>
      <vt:lpstr>Criterii pentru export în UE</vt:lpstr>
      <vt:lpstr>Презентация PowerPoint</vt:lpstr>
      <vt:lpstr>Презентация PowerPoint</vt:lpstr>
      <vt:lpstr>Pașii pentru export în UE</vt:lpstr>
      <vt:lpstr>Situația actuală la nivel de AC - constatări</vt:lpstr>
      <vt:lpstr>Situația actuală la nivel de unitate -constatări</vt:lpstr>
      <vt:lpstr>Deficiențe frecvente - Ferme</vt:lpstr>
      <vt:lpstr>Deficiențe frecvente - Ferme</vt:lpstr>
      <vt:lpstr>Презентация PowerPoint</vt:lpstr>
      <vt:lpstr>Презентация PowerPoint</vt:lpstr>
      <vt:lpstr>Презентация PowerPoint</vt:lpstr>
      <vt:lpstr>Deficiențe frecvente – Centre ambalare ouă</vt:lpstr>
      <vt:lpstr>Презентация PowerPoint</vt:lpstr>
      <vt:lpstr>Deficiențe frecvente – Abatoare păsări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Situația actuală în sectorul avicol  moldovenesc</dc:title>
  <dc:creator>sorin</dc:creator>
  <cp:lastModifiedBy>Owner</cp:lastModifiedBy>
  <cp:revision>40</cp:revision>
  <dcterms:created xsi:type="dcterms:W3CDTF">2006-08-16T00:00:00Z</dcterms:created>
  <dcterms:modified xsi:type="dcterms:W3CDTF">2014-04-08T07:33:45Z</dcterms:modified>
</cp:coreProperties>
</file>