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29"/>
  </p:notesMasterIdLst>
  <p:sldIdLst>
    <p:sldId id="256" r:id="rId3"/>
    <p:sldId id="274" r:id="rId4"/>
    <p:sldId id="310" r:id="rId5"/>
    <p:sldId id="311" r:id="rId6"/>
    <p:sldId id="312" r:id="rId7"/>
    <p:sldId id="313" r:id="rId8"/>
    <p:sldId id="315" r:id="rId9"/>
    <p:sldId id="316" r:id="rId10"/>
    <p:sldId id="317" r:id="rId11"/>
    <p:sldId id="286" r:id="rId12"/>
    <p:sldId id="287" r:id="rId13"/>
    <p:sldId id="288" r:id="rId14"/>
    <p:sldId id="289" r:id="rId15"/>
    <p:sldId id="291" r:id="rId16"/>
    <p:sldId id="292" r:id="rId17"/>
    <p:sldId id="301" r:id="rId18"/>
    <p:sldId id="297" r:id="rId19"/>
    <p:sldId id="298" r:id="rId20"/>
    <p:sldId id="299" r:id="rId21"/>
    <p:sldId id="302" r:id="rId22"/>
    <p:sldId id="303" r:id="rId23"/>
    <p:sldId id="304" r:id="rId24"/>
    <p:sldId id="307" r:id="rId25"/>
    <p:sldId id="261" r:id="rId26"/>
    <p:sldId id="270" r:id="rId27"/>
    <p:sldId id="285"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660"/>
  </p:normalViewPr>
  <p:slideViewPr>
    <p:cSldViewPr>
      <p:cViewPr varScale="1">
        <p:scale>
          <a:sx n="70" d="100"/>
          <a:sy n="70" d="100"/>
        </p:scale>
        <p:origin x="1482"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1B3D22-1A1F-463D-AFDA-FD403A9C0E1B}" type="datetimeFigureOut">
              <a:rPr lang="en-US" smtClean="0"/>
              <a:pPr/>
              <a:t>4/8/2014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0232BE-B8A6-48B5-8BEA-4960B8F6BC30}" type="slidenum">
              <a:rPr lang="en-US" smtClean="0"/>
              <a:pPr/>
              <a:t>‹#›</a:t>
            </a:fld>
            <a:endParaRPr lang="en-US"/>
          </a:p>
        </p:txBody>
      </p:sp>
    </p:spTree>
    <p:extLst>
      <p:ext uri="{BB962C8B-B14F-4D97-AF65-F5344CB8AC3E}">
        <p14:creationId xmlns:p14="http://schemas.microsoft.com/office/powerpoint/2010/main" val="942150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Master" Target="../slideMasters/slideMaster1.xml"/><Relationship Id="rId7" Type="http://schemas.openxmlformats.org/officeDocument/2006/relationships/image" Target="../media/image3.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Master" Target="../slideMasters/slideMaster1.xml"/><Relationship Id="rId7" Type="http://schemas.openxmlformats.org/officeDocument/2006/relationships/image" Target="../media/image3.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Animated Title Slide">
    <p:bg>
      <p:bgPr>
        <a:solidFill>
          <a:schemeClr val="accent6">
            <a:lumMod val="50000"/>
          </a:schemeClr>
        </a:solidFill>
        <a:effectLst/>
      </p:bgPr>
    </p:bg>
    <p:spTree>
      <p:nvGrpSpPr>
        <p:cNvPr id="1" name=""/>
        <p:cNvGrpSpPr/>
        <p:nvPr/>
      </p:nvGrpSpPr>
      <p:grpSpPr>
        <a:xfrm>
          <a:off x="0" y="0"/>
          <a:ext cx="0" cy="0"/>
          <a:chOff x="0" y="0"/>
          <a:chExt cx="0" cy="0"/>
        </a:xfrm>
      </p:grpSpPr>
      <p:pic>
        <p:nvPicPr>
          <p:cNvPr id="8" name="orange_rain_h264.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762000"/>
            <a:ext cx="9144000" cy="5143500"/>
          </a:xfrm>
          <a:prstGeom prst="rect">
            <a:avLst/>
          </a:prstGeom>
        </p:spPr>
      </p:pic>
      <p:sp>
        <p:nvSpPr>
          <p:cNvPr id="13" name="Rectangle 12"/>
          <p:cNvSpPr/>
          <p:nvPr userDrawn="1"/>
        </p:nvSpPr>
        <p:spPr>
          <a:xfrm>
            <a:off x="0" y="0"/>
            <a:ext cx="9144000"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bottom"/>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0" name="top"/>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1" name="top_swish"/>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2" name="bottom_swish"/>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04800" y="1752600"/>
            <a:ext cx="7772400" cy="1470025"/>
          </a:xfrm>
        </p:spPr>
        <p:txBody>
          <a:bodyPr anchor="b"/>
          <a:lstStyle>
            <a:lvl1pPr algn="l">
              <a:defRPr>
                <a:ln>
                  <a:solidFill>
                    <a:schemeClr val="accent3">
                      <a:lumMod val="50000"/>
                    </a:schemeClr>
                  </a:solidFill>
                </a:ln>
                <a:solidFill>
                  <a:schemeClr val="bg1"/>
                </a:solidFill>
                <a:effectLst>
                  <a:outerShdw blurRad="50800" dist="38100" dir="5400000" algn="t" rotWithShape="0">
                    <a:prstClr val="black">
                      <a:alpha val="4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04800" y="3124200"/>
            <a:ext cx="6400800" cy="1752600"/>
          </a:xfrm>
        </p:spPr>
        <p:txBody>
          <a:bodyPr>
            <a:normAutofit/>
          </a:bodyPr>
          <a:lstStyle>
            <a:lvl1pPr marL="0" indent="0" algn="l">
              <a:buNone/>
              <a:defRPr sz="2400">
                <a:solidFill>
                  <a:schemeClr val="accent3">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0A30993-28BF-4F94-9E33-75AF7F5CF5B7}" type="datetimeFigureOut">
              <a:rPr lang="en-US" smtClean="0"/>
              <a:pPr/>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114340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46" fill="hold"/>
                                        <p:tgtEl>
                                          <p:spTgt spid="8"/>
                                        </p:tgtEl>
                                      </p:cBhvr>
                                    </p:cmd>
                                  </p:childTnLst>
                                </p:cTn>
                              </p:par>
                              <p:par>
                                <p:cTn id="7" presetID="47"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1000"/>
                                        <p:tgtEl>
                                          <p:spTgt spid="9"/>
                                        </p:tgtEl>
                                      </p:cBhvr>
                                    </p:animEffect>
                                    <p:anim calcmode="lin" valueType="num">
                                      <p:cBhvr>
                                        <p:cTn id="10" dur="1000" fill="hold"/>
                                        <p:tgtEl>
                                          <p:spTgt spid="9"/>
                                        </p:tgtEl>
                                        <p:attrNameLst>
                                          <p:attrName>ppt_x</p:attrName>
                                        </p:attrNameLst>
                                      </p:cBhvr>
                                      <p:tavLst>
                                        <p:tav tm="0">
                                          <p:val>
                                            <p:strVal val="#ppt_x"/>
                                          </p:val>
                                        </p:tav>
                                        <p:tav tm="100000">
                                          <p:val>
                                            <p:strVal val="#ppt_x"/>
                                          </p:val>
                                        </p:tav>
                                      </p:tavLst>
                                    </p:anim>
                                    <p:anim calcmode="lin" valueType="num">
                                      <p:cBhvr>
                                        <p:cTn id="11" dur="1000" fill="hold"/>
                                        <p:tgtEl>
                                          <p:spTgt spid="9"/>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22" presetClass="entr" presetSubtype="2" fill="hold" nodeType="withEffect">
                                  <p:stCondLst>
                                    <p:cond delay="330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2500"/>
                                        <p:tgtEl>
                                          <p:spTgt spid="11"/>
                                        </p:tgtEl>
                                      </p:cBhvr>
                                    </p:animEffect>
                                  </p:childTnLst>
                                </p:cTn>
                              </p:par>
                              <p:par>
                                <p:cTn id="20" presetID="22" presetClass="entr" presetSubtype="8" fill="hold" nodeType="withEffect">
                                  <p:stCondLst>
                                    <p:cond delay="180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2000"/>
                                        <p:tgtEl>
                                          <p:spTgt spid="12"/>
                                        </p:tgtEl>
                                      </p:cBhvr>
                                    </p:animEffect>
                                  </p:childTnLst>
                                </p:cTn>
                              </p:par>
                              <p:par>
                                <p:cTn id="23" presetID="10" presetClass="exit" presetSubtype="0" fill="hold" grpId="0" nodeType="withEffect">
                                  <p:stCondLst>
                                    <p:cond delay="1100"/>
                                  </p:stCondLst>
                                  <p:childTnLst>
                                    <p:animEffect transition="out" filter="fade">
                                      <p:cBhvr>
                                        <p:cTn id="24" dur="1900"/>
                                        <p:tgtEl>
                                          <p:spTgt spid="13"/>
                                        </p:tgtEl>
                                      </p:cBhvr>
                                    </p:animEffect>
                                    <p:set>
                                      <p:cBhvr>
                                        <p:cTn id="25" dur="1" fill="hold">
                                          <p:stCondLst>
                                            <p:cond delay="1899"/>
                                          </p:stCondLst>
                                        </p:cTn>
                                        <p:tgtEl>
                                          <p:spTgt spid="13"/>
                                        </p:tgtEl>
                                        <p:attrNameLst>
                                          <p:attrName>style.visibility</p:attrName>
                                        </p:attrNameLst>
                                      </p:cBhvr>
                                      <p:to>
                                        <p:strVal val="hidden"/>
                                      </p:to>
                                    </p:set>
                                  </p:childTnLst>
                                </p:cTn>
                              </p:par>
                              <p:par>
                                <p:cTn id="26" presetID="10" presetClass="entr" presetSubtype="0" fill="hold" grpId="0" nodeType="withEffect">
                                  <p:stCondLst>
                                    <p:cond delay="28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100"/>
                                        <p:tgtEl>
                                          <p:spTgt spid="2"/>
                                        </p:tgtEl>
                                      </p:cBhvr>
                                    </p:animEffect>
                                  </p:childTnLst>
                                </p:cTn>
                              </p:par>
                              <p:par>
                                <p:cTn id="29" presetID="10" presetClass="entr" presetSubtype="0" fill="hold" grpId="0" nodeType="withEffect">
                                  <p:stCondLst>
                                    <p:cond delay="340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2" repeatCount="indefinite" fill="hold" display="0">
                  <p:stCondLst>
                    <p:cond delay="indefinite"/>
                  </p:stCondLst>
                </p:cTn>
                <p:tgtEl>
                  <p:spTgt spid="8"/>
                </p:tgtEl>
              </p:cMediaNode>
            </p:video>
            <p:seq concurrent="1" nextAc="seek">
              <p:cTn id="33" restart="whenNotActive" fill="hold" evtFilter="cancelBubble" nodeType="interactiveSeq">
                <p:stCondLst>
                  <p:cond evt="onClick" delay="0">
                    <p:tgtEl>
                      <p:spTgt spid="8"/>
                    </p:tgtEl>
                  </p:cond>
                </p:stCondLst>
                <p:endSync evt="end" delay="0">
                  <p:rtn val="all"/>
                </p:endSync>
                <p:childTnLst>
                  <p:par>
                    <p:cTn id="34" fill="hold">
                      <p:stCondLst>
                        <p:cond delay="0"/>
                      </p:stCondLst>
                      <p:childTnLst>
                        <p:par>
                          <p:cTn id="35" fill="hold">
                            <p:stCondLst>
                              <p:cond delay="0"/>
                            </p:stCondLst>
                            <p:childTnLst>
                              <p:par>
                                <p:cTn id="36" presetID="2" presetClass="mediacall" presetSubtype="0" fill="hold" nodeType="clickEffect">
                                  <p:stCondLst>
                                    <p:cond delay="0"/>
                                  </p:stCondLst>
                                  <p:childTnLst>
                                    <p:cmd type="call" cmd="togglePause">
                                      <p:cBhvr>
                                        <p:cTn id="37" dur="1" fill="hold"/>
                                        <p:tgtEl>
                                          <p:spTgt spid="8"/>
                                        </p:tgtEl>
                                      </p:cBhvr>
                                    </p:cmd>
                                  </p:childTnLst>
                                </p:cTn>
                              </p:par>
                            </p:childTnLst>
                          </p:cTn>
                        </p:par>
                      </p:childTnLst>
                    </p:cTn>
                  </p:par>
                </p:childTnLst>
              </p:cTn>
              <p:nextCondLst>
                <p:cond evt="onClick" delay="0">
                  <p:tgtEl>
                    <p:spTgt spid="8"/>
                  </p:tgtEl>
                </p:cond>
              </p:nextCondLst>
            </p:seq>
          </p:childTnLst>
        </p:cTn>
      </p:par>
    </p:tnLst>
    <p:bldLst>
      <p:bldP spid="13" grpId="0" animBg="1"/>
      <p:bldP spid="2" grpId="0"/>
      <p:bldP spid="3" grpId="0" build="p">
        <p:tmplLst>
          <p:tmpl lvl="1">
            <p:tnLst>
              <p:par>
                <p:cTn presetID="10" presetClass="entr" presetSubtype="0" fill="hold" nodeType="withEffect">
                  <p:stCondLst>
                    <p:cond delay="340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0200" y="228600"/>
            <a:ext cx="3048000" cy="1162050"/>
          </a:xfrm>
        </p:spPr>
        <p:txBody>
          <a:bodyPr anchor="b">
            <a:normAutofit/>
          </a:bodyPr>
          <a:lstStyle>
            <a:lvl1pPr algn="r">
              <a:defRPr sz="2800" b="1"/>
            </a:lvl1pPr>
          </a:lstStyle>
          <a:p>
            <a:r>
              <a:rPr lang="en-US" smtClean="0"/>
              <a:t>Click to edit Master title style</a:t>
            </a:r>
            <a:endParaRPr lang="en-US" dirty="0"/>
          </a:p>
        </p:txBody>
      </p:sp>
      <p:sp>
        <p:nvSpPr>
          <p:cNvPr id="3" name="Content Placeholder 2"/>
          <p:cNvSpPr>
            <a:spLocks noGrp="1"/>
          </p:cNvSpPr>
          <p:nvPr>
            <p:ph idx="1"/>
          </p:nvPr>
        </p:nvSpPr>
        <p:spPr>
          <a:xfrm>
            <a:off x="152400" y="304800"/>
            <a:ext cx="5111750" cy="5745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486400" y="1752600"/>
            <a:ext cx="3124200" cy="2590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A30993-28BF-4F94-9E33-75AF7F5CF5B7}" type="datetimeFigureOut">
              <a:rPr lang="en-US" smtClean="0"/>
              <a:pPr/>
              <a:t>4/8/2014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173543944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675312" y="2362200"/>
            <a:ext cx="3163888"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304800" y="1371600"/>
            <a:ext cx="5105400" cy="3584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5675312" y="2928938"/>
            <a:ext cx="3163888" cy="12620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A30993-28BF-4F94-9E33-75AF7F5CF5B7}" type="datetimeFigureOut">
              <a:rPr lang="en-US" smtClean="0"/>
              <a:pPr/>
              <a:t>4/8/2014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223163031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A30993-28BF-4F94-9E33-75AF7F5CF5B7}" type="datetimeFigureOut">
              <a:rPr lang="en-US" smtClean="0"/>
              <a:pPr/>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576528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A30993-28BF-4F94-9E33-75AF7F5CF5B7}" type="datetimeFigureOut">
              <a:rPr lang="en-US" smtClean="0"/>
              <a:pPr/>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3361427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Static Title Slide">
    <p:bg>
      <p:bgPr>
        <a:solidFill>
          <a:schemeClr val="accent6">
            <a:lumMod val="50000"/>
          </a:schemeClr>
        </a:solidFill>
        <a:effectLst/>
      </p:bgPr>
    </p:bg>
    <p:spTree>
      <p:nvGrpSpPr>
        <p:cNvPr id="1" name=""/>
        <p:cNvGrpSpPr/>
        <p:nvPr/>
      </p:nvGrpSpPr>
      <p:grpSpPr>
        <a:xfrm>
          <a:off x="0" y="0"/>
          <a:ext cx="0" cy="0"/>
          <a:chOff x="0" y="0"/>
          <a:chExt cx="0" cy="0"/>
        </a:xfrm>
      </p:grpSpPr>
      <p:sp>
        <p:nvSpPr>
          <p:cNvPr id="13" name="Rectangle 12"/>
          <p:cNvSpPr/>
          <p:nvPr userDrawn="1"/>
        </p:nvSpPr>
        <p:spPr>
          <a:xfrm>
            <a:off x="0" y="0"/>
            <a:ext cx="9144000"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bottom"/>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0" name="top"/>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1" name="top_swish"/>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2" name="bottom_swish"/>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04800" y="1752600"/>
            <a:ext cx="7772400" cy="1470025"/>
          </a:xfrm>
        </p:spPr>
        <p:txBody>
          <a:bodyPr anchor="b"/>
          <a:lstStyle>
            <a:lvl1pPr algn="l">
              <a:defRPr>
                <a:ln>
                  <a:solidFill>
                    <a:schemeClr val="accent3">
                      <a:lumMod val="50000"/>
                    </a:schemeClr>
                  </a:solidFill>
                </a:ln>
                <a:solidFill>
                  <a:schemeClr val="bg1"/>
                </a:solidFill>
                <a:effectLst>
                  <a:outerShdw blurRad="50800" dist="38100" dir="5400000" algn="t" rotWithShape="0">
                    <a:prstClr val="black">
                      <a:alpha val="4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04800" y="3124200"/>
            <a:ext cx="6400800" cy="1752600"/>
          </a:xfrm>
        </p:spPr>
        <p:txBody>
          <a:bodyPr>
            <a:normAutofit/>
          </a:bodyPr>
          <a:lstStyle>
            <a:lvl1pPr marL="0" indent="0" algn="l">
              <a:buNone/>
              <a:defRPr sz="2400">
                <a:solidFill>
                  <a:schemeClr val="accent3">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0A30993-28BF-4F94-9E33-75AF7F5CF5B7}" type="datetimeFigureOut">
              <a:rPr lang="en-US" smtClean="0"/>
              <a:pPr/>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5842005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Animated Title and Content">
    <p:spTree>
      <p:nvGrpSpPr>
        <p:cNvPr id="1" name=""/>
        <p:cNvGrpSpPr/>
        <p:nvPr/>
      </p:nvGrpSpPr>
      <p:grpSpPr>
        <a:xfrm>
          <a:off x="0" y="0"/>
          <a:ext cx="0" cy="0"/>
          <a:chOff x="0" y="0"/>
          <a:chExt cx="0" cy="0"/>
        </a:xfrm>
      </p:grpSpPr>
      <p:pic>
        <p:nvPicPr>
          <p:cNvPr id="7" name="orange_rain_h264.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723900"/>
            <a:ext cx="9144000" cy="5143500"/>
          </a:xfrm>
          <a:prstGeom prst="rect">
            <a:avLst/>
          </a:prstGeom>
        </p:spPr>
      </p:pic>
      <p:sp>
        <p:nvSpPr>
          <p:cNvPr id="16" name="Rectangle 15"/>
          <p:cNvSpPr/>
          <p:nvPr userDrawn="1"/>
        </p:nvSpPr>
        <p:spPr>
          <a:xfrm>
            <a:off x="0" y="0"/>
            <a:ext cx="9144000"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bottom"/>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8" name="top"/>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9" name="top_swish"/>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20" name="bottom_swish"/>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62000" y="152400"/>
            <a:ext cx="7924800" cy="1143000"/>
          </a:xfrm>
        </p:spPr>
        <p:txBody>
          <a:bodyPr>
            <a:normAutofit/>
          </a:bodyPr>
          <a:lstStyle>
            <a:lvl1pPr algn="r">
              <a:defRPr sz="3200"/>
            </a:lvl1pPr>
          </a:lstStyle>
          <a:p>
            <a:r>
              <a:rPr lang="en-US" smtClean="0"/>
              <a:t>Click to edit Master title style</a:t>
            </a:r>
            <a:endParaRPr lang="en-US" dirty="0"/>
          </a:p>
        </p:txBody>
      </p:sp>
      <p:sp>
        <p:nvSpPr>
          <p:cNvPr id="3" name="Content Placeholder 2"/>
          <p:cNvSpPr>
            <a:spLocks noGrp="1"/>
          </p:cNvSpPr>
          <p:nvPr>
            <p:ph idx="1"/>
          </p:nvPr>
        </p:nvSpPr>
        <p:spPr>
          <a:xfrm>
            <a:off x="762000" y="1295400"/>
            <a:ext cx="79248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A30993-28BF-4F94-9E33-75AF7F5CF5B7}" type="datetimeFigureOut">
              <a:rPr lang="en-US" smtClean="0"/>
              <a:pPr/>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1995335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46" fill="hold"/>
                                        <p:tgtEl>
                                          <p:spTgt spid="7"/>
                                        </p:tgtEl>
                                      </p:cBhvr>
                                    </p:cmd>
                                  </p:childTnLst>
                                </p:cTn>
                              </p:par>
                              <p:par>
                                <p:cTn id="7" presetID="47"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1000"/>
                                        <p:tgtEl>
                                          <p:spTgt spid="17"/>
                                        </p:tgtEl>
                                      </p:cBhvr>
                                    </p:animEffect>
                                    <p:anim calcmode="lin" valueType="num">
                                      <p:cBhvr>
                                        <p:cTn id="10" dur="1000" fill="hold"/>
                                        <p:tgtEl>
                                          <p:spTgt spid="17"/>
                                        </p:tgtEl>
                                        <p:attrNameLst>
                                          <p:attrName>ppt_x</p:attrName>
                                        </p:attrNameLst>
                                      </p:cBhvr>
                                      <p:tavLst>
                                        <p:tav tm="0">
                                          <p:val>
                                            <p:strVal val="#ppt_x"/>
                                          </p:val>
                                        </p:tav>
                                        <p:tav tm="100000">
                                          <p:val>
                                            <p:strVal val="#ppt_x"/>
                                          </p:val>
                                        </p:tav>
                                      </p:tavLst>
                                    </p:anim>
                                    <p:anim calcmode="lin" valueType="num">
                                      <p:cBhvr>
                                        <p:cTn id="11" dur="1000" fill="hold"/>
                                        <p:tgtEl>
                                          <p:spTgt spid="17"/>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22" presetClass="entr" presetSubtype="2" fill="hold" nodeType="withEffect">
                                  <p:stCondLst>
                                    <p:cond delay="330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2500"/>
                                        <p:tgtEl>
                                          <p:spTgt spid="19"/>
                                        </p:tgtEl>
                                      </p:cBhvr>
                                    </p:animEffect>
                                  </p:childTnLst>
                                </p:cTn>
                              </p:par>
                              <p:par>
                                <p:cTn id="20" presetID="22" presetClass="entr" presetSubtype="8" fill="hold" nodeType="withEffect">
                                  <p:stCondLst>
                                    <p:cond delay="180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2000"/>
                                        <p:tgtEl>
                                          <p:spTgt spid="20"/>
                                        </p:tgtEl>
                                      </p:cBhvr>
                                    </p:animEffect>
                                  </p:childTnLst>
                                </p:cTn>
                              </p:par>
                              <p:par>
                                <p:cTn id="23" presetID="10" presetClass="exit" presetSubtype="0" fill="hold" grpId="0" nodeType="withEffect">
                                  <p:stCondLst>
                                    <p:cond delay="1100"/>
                                  </p:stCondLst>
                                  <p:childTnLst>
                                    <p:animEffect transition="out" filter="fade">
                                      <p:cBhvr>
                                        <p:cTn id="24" dur="1900"/>
                                        <p:tgtEl>
                                          <p:spTgt spid="16"/>
                                        </p:tgtEl>
                                      </p:cBhvr>
                                    </p:animEffect>
                                    <p:set>
                                      <p:cBhvr>
                                        <p:cTn id="25" dur="1" fill="hold">
                                          <p:stCondLst>
                                            <p:cond delay="1899"/>
                                          </p:stCondLst>
                                        </p:cTn>
                                        <p:tgtEl>
                                          <p:spTgt spid="16"/>
                                        </p:tgtEl>
                                        <p:attrNameLst>
                                          <p:attrName>style.visibility</p:attrName>
                                        </p:attrNameLst>
                                      </p:cBhvr>
                                      <p:to>
                                        <p:strVal val="hidden"/>
                                      </p:to>
                                    </p:set>
                                  </p:childTnLst>
                                </p:cTn>
                              </p:par>
                              <p:par>
                                <p:cTn id="26" presetID="10" presetClass="entr" presetSubtype="0" fill="hold" grpId="0" nodeType="withEffect">
                                  <p:stCondLst>
                                    <p:cond delay="33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200"/>
                                        <p:tgtEl>
                                          <p:spTgt spid="2"/>
                                        </p:tgtEl>
                                      </p:cBhvr>
                                    </p:animEffect>
                                  </p:childTnLst>
                                </p:cTn>
                              </p:par>
                              <p:par>
                                <p:cTn id="29" presetID="10" presetClass="entr" presetSubtype="0" fill="hold" grpId="0" nodeType="withEffect">
                                  <p:stCondLst>
                                    <p:cond delay="420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1300"/>
                                        <p:tgtEl>
                                          <p:spTgt spid="3">
                                            <p:txEl>
                                              <p:pRg st="0" end="0"/>
                                            </p:txEl>
                                          </p:spTgt>
                                        </p:tgtEl>
                                      </p:cBhvr>
                                    </p:animEffect>
                                  </p:childTnLst>
                                </p:cTn>
                              </p:par>
                              <p:par>
                                <p:cTn id="32" presetID="10" presetClass="entr" presetSubtype="0" fill="hold" grpId="0" nodeType="withEffect">
                                  <p:stCondLst>
                                    <p:cond delay="1100"/>
                                  </p:stCondLst>
                                  <p:childTnLst>
                                    <p:set>
                                      <p:cBhvr>
                                        <p:cTn id="33" dur="1" fill="hold">
                                          <p:stCondLst>
                                            <p:cond delay="0"/>
                                          </p:stCondLst>
                                        </p:cTn>
                                        <p:tgtEl>
                                          <p:spTgt spid="3">
                                            <p:txEl>
                                              <p:pRg st="1" end="1"/>
                                            </p:txEl>
                                          </p:spTgt>
                                        </p:tgtEl>
                                        <p:attrNameLst>
                                          <p:attrName>style.visibility</p:attrName>
                                        </p:attrNameLst>
                                      </p:cBhvr>
                                      <p:to>
                                        <p:strVal val="visible"/>
                                      </p:to>
                                    </p:set>
                                    <p:animEffect transition="in" filter="fade">
                                      <p:cBhvr>
                                        <p:cTn id="34" dur="500"/>
                                        <p:tgtEl>
                                          <p:spTgt spid="3">
                                            <p:txEl>
                                              <p:pRg st="1" end="1"/>
                                            </p:txEl>
                                          </p:spTgt>
                                        </p:tgtEl>
                                      </p:cBhvr>
                                    </p:animEffect>
                                  </p:childTnLst>
                                </p:cTn>
                              </p:par>
                              <p:par>
                                <p:cTn id="35" presetID="10" presetClass="entr" presetSubtype="0" fill="hold" grpId="0" nodeType="withEffect">
                                  <p:stCondLst>
                                    <p:cond delay="1100"/>
                                  </p:stCondLst>
                                  <p:childTnLst>
                                    <p:set>
                                      <p:cBhvr>
                                        <p:cTn id="36" dur="1" fill="hold">
                                          <p:stCondLst>
                                            <p:cond delay="0"/>
                                          </p:stCondLst>
                                        </p:cTn>
                                        <p:tgtEl>
                                          <p:spTgt spid="3">
                                            <p:txEl>
                                              <p:pRg st="2" end="2"/>
                                            </p:txEl>
                                          </p:spTgt>
                                        </p:tgtEl>
                                        <p:attrNameLst>
                                          <p:attrName>style.visibility</p:attrName>
                                        </p:attrNameLst>
                                      </p:cBhvr>
                                      <p:to>
                                        <p:strVal val="visible"/>
                                      </p:to>
                                    </p:set>
                                    <p:animEffect transition="in" filter="fade">
                                      <p:cBhvr>
                                        <p:cTn id="37" dur="500"/>
                                        <p:tgtEl>
                                          <p:spTgt spid="3">
                                            <p:txEl>
                                              <p:pRg st="2" end="2"/>
                                            </p:txEl>
                                          </p:spTgt>
                                        </p:tgtEl>
                                      </p:cBhvr>
                                    </p:animEffect>
                                  </p:childTnLst>
                                </p:cTn>
                              </p:par>
                              <p:par>
                                <p:cTn id="38" presetID="10" presetClass="entr" presetSubtype="0" fill="hold" grpId="0" nodeType="withEffect">
                                  <p:stCondLst>
                                    <p:cond delay="110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500"/>
                                        <p:tgtEl>
                                          <p:spTgt spid="3">
                                            <p:txEl>
                                              <p:pRg st="3" end="3"/>
                                            </p:txEl>
                                          </p:spTgt>
                                        </p:tgtEl>
                                      </p:cBhvr>
                                    </p:animEffect>
                                  </p:childTnLst>
                                </p:cTn>
                              </p:par>
                              <p:par>
                                <p:cTn id="41" presetID="10" presetClass="entr" presetSubtype="0" fill="hold" grpId="0" nodeType="withEffect">
                                  <p:stCondLst>
                                    <p:cond delay="110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4" repeatCount="indefinite" fill="hold" display="0">
                  <p:stCondLst>
                    <p:cond delay="indefinite"/>
                  </p:stCondLst>
                </p:cTn>
                <p:tgtEl>
                  <p:spTgt spid="7"/>
                </p:tgtEl>
              </p:cMediaNode>
            </p:video>
            <p:seq concurrent="1" nextAc="seek">
              <p:cTn id="45" restart="whenNotActive" fill="hold" evtFilter="cancelBubble" nodeType="interactiveSeq">
                <p:stCondLst>
                  <p:cond evt="onClick" delay="0">
                    <p:tgtEl>
                      <p:spTgt spid="7"/>
                    </p:tgtEl>
                  </p:cond>
                </p:stCondLst>
                <p:endSync evt="end" delay="0">
                  <p:rtn val="all"/>
                </p:endSync>
                <p:childTnLst>
                  <p:par>
                    <p:cTn id="46" fill="hold">
                      <p:stCondLst>
                        <p:cond delay="0"/>
                      </p:stCondLst>
                      <p:childTnLst>
                        <p:par>
                          <p:cTn id="47" fill="hold">
                            <p:stCondLst>
                              <p:cond delay="0"/>
                            </p:stCondLst>
                            <p:childTnLst>
                              <p:par>
                                <p:cTn id="48" presetID="2" presetClass="mediacall" presetSubtype="0" fill="hold" nodeType="clickEffect">
                                  <p:stCondLst>
                                    <p:cond delay="0"/>
                                  </p:stCondLst>
                                  <p:childTnLst>
                                    <p:cmd type="call" cmd="togglePause">
                                      <p:cBhvr>
                                        <p:cTn id="49" dur="1" fill="hold"/>
                                        <p:tgtEl>
                                          <p:spTgt spid="7"/>
                                        </p:tgtEl>
                                      </p:cBhvr>
                                    </p:cmd>
                                  </p:childTnLst>
                                </p:cTn>
                              </p:par>
                            </p:childTnLst>
                          </p:cTn>
                        </p:par>
                      </p:childTnLst>
                    </p:cTn>
                  </p:par>
                </p:childTnLst>
              </p:cTn>
              <p:nextCondLst>
                <p:cond evt="onClick" delay="0">
                  <p:tgtEl>
                    <p:spTgt spid="7"/>
                  </p:tgtEl>
                </p:cond>
              </p:nextCondLst>
            </p:seq>
          </p:childTnLst>
        </p:cTn>
      </p:par>
    </p:tnLst>
    <p:bldLst>
      <p:bldP spid="16" grpId="0" animBg="1"/>
      <p:bldP spid="2" grpId="0"/>
      <p:bldP spid="3" grpId="0" build="p">
        <p:tmplLst>
          <p:tmpl lvl="1">
            <p:tnLst>
              <p:par>
                <p:cTn presetID="10" presetClass="entr" presetSubtype="0" fill="hold" nodeType="withEffect">
                  <p:stCondLst>
                    <p:cond delay="4200"/>
                  </p:stCondLst>
                  <p:childTnLst>
                    <p:set>
                      <p:cBhvr>
                        <p:cTn dur="1" fill="hold">
                          <p:stCondLst>
                            <p:cond delay="0"/>
                          </p:stCondLst>
                        </p:cTn>
                        <p:tgtEl>
                          <p:spTgt spid="3"/>
                        </p:tgtEl>
                        <p:attrNameLst>
                          <p:attrName>style.visibility</p:attrName>
                        </p:attrNameLst>
                      </p:cBhvr>
                      <p:to>
                        <p:strVal val="visible"/>
                      </p:to>
                    </p:set>
                    <p:animEffect transition="in" filter="fade">
                      <p:cBhvr>
                        <p:cTn dur="1300"/>
                        <p:tgtEl>
                          <p:spTgt spid="3"/>
                        </p:tgtEl>
                      </p:cBhvr>
                    </p:animEffect>
                  </p:childTnLst>
                </p:cTn>
              </p:par>
            </p:tnLst>
          </p:tmpl>
          <p:tmpl lvl="2">
            <p:tnLst>
              <p:par>
                <p:cTn presetID="10" presetClass="entr" presetSubtype="0" fill="hold" nodeType="withEffect">
                  <p:stCondLst>
                    <p:cond delay="11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11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11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11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Static Title and Content">
    <p:spTree>
      <p:nvGrpSpPr>
        <p:cNvPr id="1" name=""/>
        <p:cNvGrpSpPr/>
        <p:nvPr/>
      </p:nvGrpSpPr>
      <p:grpSpPr>
        <a:xfrm>
          <a:off x="0" y="0"/>
          <a:ext cx="0" cy="0"/>
          <a:chOff x="0" y="0"/>
          <a:chExt cx="0" cy="0"/>
        </a:xfrm>
      </p:grpSpPr>
      <p:sp>
        <p:nvSpPr>
          <p:cNvPr id="16" name="Rectangle 15"/>
          <p:cNvSpPr/>
          <p:nvPr userDrawn="1"/>
        </p:nvSpPr>
        <p:spPr>
          <a:xfrm>
            <a:off x="0" y="0"/>
            <a:ext cx="9144000" cy="685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bottom"/>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8" name="top"/>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9" name="top_swish"/>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20" name="bottom_swish"/>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62000" y="152400"/>
            <a:ext cx="7924800" cy="1143000"/>
          </a:xfrm>
        </p:spPr>
        <p:txBody>
          <a:bodyPr>
            <a:normAutofit/>
          </a:bodyPr>
          <a:lstStyle>
            <a:lvl1pPr algn="r">
              <a:defRPr sz="3200"/>
            </a:lvl1pPr>
          </a:lstStyle>
          <a:p>
            <a:r>
              <a:rPr lang="en-US" smtClean="0"/>
              <a:t>Click to edit Master title style</a:t>
            </a:r>
            <a:endParaRPr lang="en-US" dirty="0"/>
          </a:p>
        </p:txBody>
      </p:sp>
      <p:sp>
        <p:nvSpPr>
          <p:cNvPr id="3" name="Content Placeholder 2"/>
          <p:cNvSpPr>
            <a:spLocks noGrp="1"/>
          </p:cNvSpPr>
          <p:nvPr>
            <p:ph idx="1"/>
          </p:nvPr>
        </p:nvSpPr>
        <p:spPr>
          <a:xfrm>
            <a:off x="762000" y="1295400"/>
            <a:ext cx="7924800" cy="4830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A30993-28BF-4F94-9E33-75AF7F5CF5B7}" type="datetimeFigureOut">
              <a:rPr lang="en-US" smtClean="0"/>
              <a:pPr/>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19408734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3481387"/>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33400" y="1981200"/>
            <a:ext cx="7772400" cy="1500187"/>
          </a:xfrm>
        </p:spPr>
        <p:txBody>
          <a:bodyPr anchor="b"/>
          <a:lstStyle>
            <a:lvl1pPr marL="0" indent="0">
              <a:buNone/>
              <a:defRPr sz="2000">
                <a:solidFill>
                  <a:schemeClr val="accent3">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A30993-28BF-4F94-9E33-75AF7F5CF5B7}" type="datetimeFigureOut">
              <a:rPr lang="en-US" smtClean="0"/>
              <a:pPr/>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421716662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0A30993-28BF-4F94-9E33-75AF7F5CF5B7}" type="datetimeFigureOut">
              <a:rPr lang="en-US" smtClean="0"/>
              <a:pPr/>
              <a:t>4/8/2014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249906030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0A30993-28BF-4F94-9E33-75AF7F5CF5B7}" type="datetimeFigureOut">
              <a:rPr lang="en-US" smtClean="0"/>
              <a:pPr/>
              <a:t>4/8/2014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25664141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A30993-28BF-4F94-9E33-75AF7F5CF5B7}" type="datetimeFigureOut">
              <a:rPr lang="en-US" smtClean="0"/>
              <a:pPr/>
              <a:t>4/8/2014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4064644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A30993-28BF-4F94-9E33-75AF7F5CF5B7}" type="datetimeFigureOut">
              <a:rPr lang="en-US" smtClean="0"/>
              <a:pPr/>
              <a:t>4/8/2014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6C1DE3-D9D4-48E8-A40B-23B6B4077642}" type="slidenum">
              <a:rPr lang="en-US" smtClean="0"/>
              <a:pPr/>
              <a:t>‹#›</a:t>
            </a:fld>
            <a:endParaRPr lang="en-US"/>
          </a:p>
        </p:txBody>
      </p:sp>
    </p:spTree>
    <p:extLst>
      <p:ext uri="{BB962C8B-B14F-4D97-AF65-F5344CB8AC3E}">
        <p14:creationId xmlns:p14="http://schemas.microsoft.com/office/powerpoint/2010/main" val="34481362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pic>
        <p:nvPicPr>
          <p:cNvPr id="7" name="bottom"/>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8" name="top"/>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9" name="top_swish"/>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pic>
        <p:nvPicPr>
          <p:cNvPr id="10" name="bottom_swish"/>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219200"/>
            <a:ext cx="8229600" cy="4906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A30993-28BF-4F94-9E33-75AF7F5CF5B7}" type="datetimeFigureOut">
              <a:rPr lang="en-US" smtClean="0"/>
              <a:pPr/>
              <a:t>4/8/2014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6C1DE3-D9D4-48E8-A40B-23B6B4077642}" type="slidenum">
              <a:rPr lang="en-US" smtClean="0"/>
              <a:pPr/>
              <a:t>‹#›</a:t>
            </a:fld>
            <a:endParaRPr lang="en-US"/>
          </a:p>
        </p:txBody>
      </p:sp>
    </p:spTree>
    <p:extLst>
      <p:ext uri="{BB962C8B-B14F-4D97-AF65-F5344CB8AC3E}">
        <p14:creationId xmlns:p14="http://schemas.microsoft.com/office/powerpoint/2010/main" val="2609768688"/>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50" r:id="rId3"/>
    <p:sldLayoutId id="2147483666"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r" defTabSz="914400" rtl="0" eaLnBrk="1" latinLnBrk="0" hangingPunct="1">
        <a:spcBef>
          <a:spcPct val="0"/>
        </a:spcBef>
        <a:buNone/>
        <a:defRPr lang="en-US" sz="3200" kern="1200" dirty="0" smtClean="0">
          <a:ln>
            <a:solidFill>
              <a:schemeClr val="accent3">
                <a:lumMod val="50000"/>
              </a:schemeClr>
            </a:solidFill>
          </a:ln>
          <a:solidFill>
            <a:schemeClr val="bg1"/>
          </a:solidFill>
          <a:effectLst>
            <a:outerShdw blurRad="50800" dist="38100" dir="5400000" algn="t" rotWithShape="0">
              <a:prstClr val="black">
                <a:alpha val="40000"/>
              </a:prstClr>
            </a:outerShdw>
          </a:effectLst>
          <a:latin typeface="+mj-lt"/>
          <a:ea typeface="+mj-ea"/>
          <a:cs typeface="+mj-cs"/>
        </a:defRPr>
      </a:lvl1pPr>
    </p:titleStyle>
    <p:bodyStyle>
      <a:lvl1pPr marL="0" indent="0" algn="l" defTabSz="914400" rtl="0" eaLnBrk="1" latinLnBrk="0" hangingPunct="1">
        <a:spcBef>
          <a:spcPct val="20000"/>
        </a:spcBef>
        <a:buFont typeface="Arial" pitchFamily="34" charset="0"/>
        <a:buNone/>
        <a:defRPr lang="en-US" sz="2400" kern="1200" dirty="0" smtClean="0">
          <a:solidFill>
            <a:schemeClr val="accent3">
              <a:lumMod val="40000"/>
              <a:lumOff val="60000"/>
            </a:schemeClr>
          </a:solidFill>
          <a:latin typeface="+mn-lt"/>
          <a:ea typeface="+mn-ea"/>
          <a:cs typeface="+mn-cs"/>
        </a:defRPr>
      </a:lvl1pPr>
      <a:lvl2pPr marL="0" indent="0" algn="l" defTabSz="914400" rtl="0" eaLnBrk="1" latinLnBrk="0" hangingPunct="1">
        <a:spcBef>
          <a:spcPct val="20000"/>
        </a:spcBef>
        <a:buFont typeface="Arial" pitchFamily="34" charset="0"/>
        <a:buNone/>
        <a:defRPr lang="en-US" sz="2400" kern="1200" dirty="0" smtClean="0">
          <a:solidFill>
            <a:schemeClr val="accent3">
              <a:lumMod val="40000"/>
              <a:lumOff val="60000"/>
            </a:schemeClr>
          </a:solidFill>
          <a:latin typeface="+mn-lt"/>
          <a:ea typeface="+mn-ea"/>
          <a:cs typeface="+mn-cs"/>
        </a:defRPr>
      </a:lvl2pPr>
      <a:lvl3pPr marL="0" indent="0" algn="l" defTabSz="914400" rtl="0" eaLnBrk="1" latinLnBrk="0" hangingPunct="1">
        <a:spcBef>
          <a:spcPct val="20000"/>
        </a:spcBef>
        <a:buFont typeface="Arial" pitchFamily="34" charset="0"/>
        <a:buNone/>
        <a:defRPr lang="en-US" sz="2400" kern="1200" dirty="0" smtClean="0">
          <a:solidFill>
            <a:schemeClr val="accent3">
              <a:lumMod val="40000"/>
              <a:lumOff val="60000"/>
            </a:schemeClr>
          </a:solidFill>
          <a:latin typeface="+mn-lt"/>
          <a:ea typeface="+mn-ea"/>
          <a:cs typeface="+mn-cs"/>
        </a:defRPr>
      </a:lvl3pPr>
      <a:lvl4pPr marL="0" indent="0" algn="l" defTabSz="914400" rtl="0" eaLnBrk="1" latinLnBrk="0" hangingPunct="1">
        <a:spcBef>
          <a:spcPct val="20000"/>
        </a:spcBef>
        <a:buFont typeface="Arial" pitchFamily="34" charset="0"/>
        <a:buNone/>
        <a:defRPr lang="en-US" sz="2400" kern="1200" dirty="0" smtClean="0">
          <a:solidFill>
            <a:schemeClr val="accent3">
              <a:lumMod val="40000"/>
              <a:lumOff val="60000"/>
            </a:schemeClr>
          </a:solidFill>
          <a:latin typeface="+mn-lt"/>
          <a:ea typeface="+mn-ea"/>
          <a:cs typeface="+mn-cs"/>
        </a:defRPr>
      </a:lvl4pPr>
      <a:lvl5pPr marL="0" indent="0" algn="l" defTabSz="914400" rtl="0" eaLnBrk="1" latinLnBrk="0" hangingPunct="1">
        <a:spcBef>
          <a:spcPct val="20000"/>
        </a:spcBef>
        <a:buFont typeface="Arial" pitchFamily="34" charset="0"/>
        <a:buNone/>
        <a:defRPr lang="en-US" sz="2400" kern="1200" dirty="0" smtClean="0">
          <a:solidFill>
            <a:schemeClr val="accent3">
              <a:lumMod val="40000"/>
              <a:lumOff val="60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presentermedia.com/mspp.html"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hyperlink" Target="mailto:office@inciner.com" TargetMode="External"/><Relationship Id="rId2" Type="http://schemas.openxmlformats.org/officeDocument/2006/relationships/hyperlink" Target="http://www.inciner.com/" TargetMode="Externa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hyperlink" Target="mailto:Petrica.Dascalu@inciner.co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dirty="0" err="1" smtClean="0"/>
              <a:t>Incineratoarele</a:t>
            </a:r>
            <a:r>
              <a:rPr dirty="0" smtClean="0"/>
              <a:t>  - INCINER™</a:t>
            </a:r>
            <a:endParaRPr lang="en-US" dirty="0"/>
          </a:p>
        </p:txBody>
      </p:sp>
      <p:sp>
        <p:nvSpPr>
          <p:cNvPr id="3" name="Subtitle 2"/>
          <p:cNvSpPr>
            <a:spLocks noGrp="1"/>
          </p:cNvSpPr>
          <p:nvPr>
            <p:ph type="subTitle" idx="1"/>
          </p:nvPr>
        </p:nvSpPr>
        <p:spPr/>
        <p:txBody>
          <a:bodyPr/>
          <a:lstStyle/>
          <a:p>
            <a:r>
              <a:rPr smtClean="0"/>
              <a:t>by FLEXIS</a:t>
            </a:r>
            <a:endParaRPr lang="en-US" dirty="0"/>
          </a:p>
        </p:txBody>
      </p:sp>
      <p:sp>
        <p:nvSpPr>
          <p:cNvPr id="4" name="TextBox 3"/>
          <p:cNvSpPr txBox="1"/>
          <p:nvPr/>
        </p:nvSpPr>
        <p:spPr>
          <a:xfrm>
            <a:off x="6400800" y="6248400"/>
            <a:ext cx="2362200" cy="228600"/>
          </a:xfrm>
          <a:prstGeom prst="rect">
            <a:avLst/>
          </a:prstGeom>
        </p:spPr>
        <p:txBody>
          <a:bodyPr vert="horz" wrap="square" lIns="91440" tIns="45720" rIns="91440" bIns="45720" rtlCol="0" anchor="ctr">
            <a:noAutofit/>
          </a:bodyPr>
          <a:lstStyle/>
          <a:p>
            <a:pPr>
              <a:spcBef>
                <a:spcPct val="0"/>
              </a:spcBef>
            </a:pPr>
            <a:r>
              <a:rPr lang="en-US" sz="1600" b="1" dirty="0" smtClean="0">
                <a:solidFill>
                  <a:schemeClr val="bg1"/>
                </a:solidFill>
                <a:hlinkClick r:id="rId2"/>
              </a:rPr>
              <a:t>www.inciner</a:t>
            </a:r>
            <a:r>
              <a:rPr lang="en-US" sz="1600" b="1" dirty="0" smtClean="0">
                <a:hlinkClick r:id="rId2"/>
              </a:rPr>
              <a:t>.com</a:t>
            </a:r>
            <a:endParaRPr kumimoji="0" lang="en-US" sz="1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pic>
        <p:nvPicPr>
          <p:cNvPr id="1027" name="Picture 3" descr="C:\Users\ACER\Desktop\sigla noua pp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67400" y="1676400"/>
            <a:ext cx="2695137" cy="2702904"/>
          </a:xfrm>
          <a:prstGeom prst="rect">
            <a:avLst/>
          </a:prstGeom>
          <a:noFill/>
        </p:spPr>
      </p:pic>
    </p:spTree>
    <p:extLst>
      <p:ext uri="{BB962C8B-B14F-4D97-AF65-F5344CB8AC3E}">
        <p14:creationId xmlns:p14="http://schemas.microsoft.com/office/powerpoint/2010/main" val="251056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Gama de Incineratoare</a:t>
            </a:r>
            <a:endParaRPr lang="en-US" dirty="0"/>
          </a:p>
        </p:txBody>
      </p:sp>
      <p:sp>
        <p:nvSpPr>
          <p:cNvPr id="3" name="Subtitle 2"/>
          <p:cNvSpPr>
            <a:spLocks noGrp="1"/>
          </p:cNvSpPr>
          <p:nvPr>
            <p:ph type="subTitle" idx="1"/>
          </p:nvPr>
        </p:nvSpPr>
        <p:spPr>
          <a:xfrm>
            <a:off x="304800" y="1066800"/>
            <a:ext cx="8610600" cy="4267200"/>
          </a:xfrm>
        </p:spPr>
        <p:txBody>
          <a:bodyPr>
            <a:normAutofit fontScale="92500" lnSpcReduction="10000"/>
          </a:bodyPr>
          <a:lstStyle/>
          <a:p>
            <a:r>
              <a:rPr smtClean="0"/>
              <a:t>Gama noastra de incineratoare este mare ,acoperind intreaga plaja de necesitati ale clientilor noastre.</a:t>
            </a:r>
          </a:p>
          <a:p>
            <a:r>
              <a:rPr smtClean="0"/>
              <a:t>Ele se impart in trei mari categorii:</a:t>
            </a:r>
          </a:p>
          <a:p>
            <a:r>
              <a:rPr u="sng" smtClean="0"/>
              <a:t>1.Incineratoarele pentru deseuri de origine animala</a:t>
            </a:r>
          </a:p>
          <a:p>
            <a:r>
              <a:rPr smtClean="0"/>
              <a:t>INCINER™ 150   	 INCINER™ 400V	 INCINER™ 500   </a:t>
            </a:r>
          </a:p>
          <a:p>
            <a:r>
              <a:rPr smtClean="0"/>
              <a:t>INCINER™ 200	 INCINER™ 400H	 INCINER™ 850</a:t>
            </a:r>
          </a:p>
          <a:p>
            <a:r>
              <a:rPr smtClean="0"/>
              <a:t>INCINER™ 1000	 INCINER™ 150M</a:t>
            </a:r>
            <a:r>
              <a:rPr sz="1000" smtClean="0"/>
              <a:t>(MOBIL)       </a:t>
            </a:r>
            <a:r>
              <a:rPr smtClean="0"/>
              <a:t>INCINER™ 400M</a:t>
            </a:r>
            <a:r>
              <a:rPr sz="1000" smtClean="0"/>
              <a:t>(MOBIL)</a:t>
            </a:r>
            <a:endParaRPr sz="1100" smtClean="0"/>
          </a:p>
          <a:p>
            <a:r>
              <a:rPr u="sng" smtClean="0"/>
              <a:t>2.Incineratoare pentru deseuri de origine medicala</a:t>
            </a:r>
          </a:p>
          <a:p>
            <a:r>
              <a:rPr smtClean="0"/>
              <a:t>INCINER™ Medis 850		 INCINER™ Medis 400</a:t>
            </a:r>
          </a:p>
          <a:p>
            <a:r>
              <a:rPr u="sng" smtClean="0"/>
              <a:t>3.Incineratoare pentru situatii de urgenta</a:t>
            </a:r>
            <a:endParaRPr smtClean="0"/>
          </a:p>
          <a:p>
            <a:r>
              <a:rPr smtClean="0"/>
              <a:t>INCINER™ 2U		 INCINER™ 4U	INCINER™ Max</a:t>
            </a:r>
            <a:endParaRPr lang="en-US" dirty="0"/>
          </a:p>
        </p:txBody>
      </p:sp>
      <p:pic>
        <p:nvPicPr>
          <p:cNvPr id="6" name="Picture 3" descr="C:\Users\ACER\Desktop\sigla noua pp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543800" y="5440244"/>
            <a:ext cx="1371599" cy="137555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 150</a:t>
            </a:r>
            <a:endParaRPr lang="en-US" dirty="0"/>
          </a:p>
        </p:txBody>
      </p:sp>
      <p:sp>
        <p:nvSpPr>
          <p:cNvPr id="3" name="Subtitle 2"/>
          <p:cNvSpPr>
            <a:spLocks noGrp="1"/>
          </p:cNvSpPr>
          <p:nvPr>
            <p:ph type="subTitle" idx="1"/>
          </p:nvPr>
        </p:nvSpPr>
        <p:spPr>
          <a:xfrm>
            <a:off x="3124200" y="685800"/>
            <a:ext cx="3124200" cy="4953000"/>
          </a:xfrm>
        </p:spPr>
        <p:txBody>
          <a:bodyPr>
            <a:normAutofit fontScale="85000" lnSpcReduction="10000"/>
          </a:bodyPr>
          <a:lstStyle/>
          <a:p>
            <a:pPr algn="ctr"/>
            <a:r>
              <a:rPr b="1" smtClean="0"/>
              <a:t>INCINER™ 150</a:t>
            </a:r>
          </a:p>
          <a:p>
            <a:r>
              <a:rPr sz="1600" smtClean="0"/>
              <a:t>INCINER™ 150 este cel mai mic incinerator din gama.Se preteaza in mod deosebit pentru incinerarea animalelor de mici dimensiuni sau unor cantitati mici de deseu.</a:t>
            </a:r>
          </a:p>
          <a:p>
            <a:r>
              <a:rPr sz="1600" smtClean="0"/>
              <a:t>Este ideeal pentru ferme mici,clinici veterninare etc</a:t>
            </a:r>
          </a:p>
          <a:p>
            <a:r>
              <a:rPr sz="1600" u="sng" smtClean="0"/>
              <a:t>Date Tehnice:</a:t>
            </a:r>
          </a:p>
          <a:p>
            <a:r>
              <a:rPr sz="1600" smtClean="0"/>
              <a:t>Inaltime (fara cos de fum): 2,4m</a:t>
            </a:r>
          </a:p>
          <a:p>
            <a:r>
              <a:rPr lang="pt-BR" sz="1600" dirty="0" smtClean="0"/>
              <a:t>Latime: 1,1m</a:t>
            </a:r>
          </a:p>
          <a:p>
            <a:r>
              <a:rPr lang="pt-BR" sz="1600" dirty="0" smtClean="0"/>
              <a:t>Lungime:1,5 m</a:t>
            </a:r>
          </a:p>
          <a:p>
            <a:r>
              <a:rPr lang="pt-BR" sz="1600" dirty="0" smtClean="0"/>
              <a:t>Volum camera de ardere :0.200 mc</a:t>
            </a:r>
          </a:p>
          <a:p>
            <a:r>
              <a:rPr lang="pt-BR" sz="1600" dirty="0" smtClean="0"/>
              <a:t>Capacitate de incarcare:MAX 150 Kg</a:t>
            </a:r>
          </a:p>
          <a:p>
            <a:r>
              <a:rPr lang="pt-BR" sz="1600" dirty="0" smtClean="0"/>
              <a:t>Rata de ardere:Max 50Gk/h</a:t>
            </a:r>
          </a:p>
          <a:p>
            <a:r>
              <a:rPr lang="pt-BR" sz="1600" dirty="0" smtClean="0"/>
              <a:t>Procesul de ardere complet automatizat .</a:t>
            </a:r>
          </a:p>
          <a:p>
            <a:r>
              <a:rPr lang="pt-BR" sz="1600" dirty="0" smtClean="0"/>
              <a:t>Disponibil cu alimentare pe motorina,gaz natural,GPL sau BIOGAZ.</a:t>
            </a:r>
          </a:p>
          <a:p>
            <a:r>
              <a:rPr lang="pt-BR" sz="1600" dirty="0" smtClean="0"/>
              <a:t>Garantie  Totala 36 Luni* sau 12 Luni</a:t>
            </a:r>
          </a:p>
          <a:p>
            <a:endParaRPr lang="en-US" dirty="0"/>
          </a:p>
        </p:txBody>
      </p:sp>
      <p:pic>
        <p:nvPicPr>
          <p:cNvPr id="5" name="Picture 4" descr="IMG_6503.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67400" y="419100"/>
            <a:ext cx="3454400" cy="5295900"/>
          </a:xfrm>
          <a:prstGeom prst="rect">
            <a:avLst/>
          </a:prstGeom>
          <a:ln>
            <a:noFill/>
          </a:ln>
          <a:effectLst>
            <a:softEdge rad="317500"/>
          </a:effectLst>
        </p:spPr>
      </p:pic>
      <p:pic>
        <p:nvPicPr>
          <p:cNvPr id="7" name="Picture 6" descr="inciner 150-3.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838200"/>
            <a:ext cx="3429000" cy="5143500"/>
          </a:xfrm>
          <a:prstGeom prst="rect">
            <a:avLst/>
          </a:prstGeom>
          <a:ln>
            <a:noFill/>
          </a:ln>
          <a:effectLst>
            <a:softEdge rad="317500"/>
          </a:effectLst>
        </p:spPr>
      </p:pic>
      <p:sp>
        <p:nvSpPr>
          <p:cNvPr id="8" name="TextBox 7"/>
          <p:cNvSpPr txBox="1"/>
          <p:nvPr/>
        </p:nvSpPr>
        <p:spPr>
          <a:xfrm>
            <a:off x="609600" y="5867401"/>
            <a:ext cx="6781800" cy="261610"/>
          </a:xfrm>
          <a:prstGeom prst="rect">
            <a:avLst/>
          </a:prstGeom>
          <a:noFill/>
        </p:spPr>
        <p:txBody>
          <a:bodyPr wrap="square" rtlCol="0">
            <a:spAutoFit/>
          </a:bodyPr>
          <a:lstStyle/>
          <a:p>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In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baza</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unui</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contract de service cu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distribuitorul</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autorizat</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toata</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durata</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de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garantie</a:t>
            </a:r>
            <a:endParaRPr lang="en-US" sz="11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 name="Picture 3" descr="C:\Users\ACER\Desktop\sigla noua ppt.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 200</a:t>
            </a:r>
            <a:endParaRPr lang="en-US" dirty="0"/>
          </a:p>
        </p:txBody>
      </p:sp>
      <p:sp>
        <p:nvSpPr>
          <p:cNvPr id="3" name="Subtitle 2"/>
          <p:cNvSpPr>
            <a:spLocks noGrp="1"/>
          </p:cNvSpPr>
          <p:nvPr>
            <p:ph type="subTitle" idx="1"/>
          </p:nvPr>
        </p:nvSpPr>
        <p:spPr>
          <a:xfrm>
            <a:off x="3124200" y="1066800"/>
            <a:ext cx="3276600" cy="4648200"/>
          </a:xfrm>
        </p:spPr>
        <p:txBody>
          <a:bodyPr>
            <a:normAutofit fontScale="62500" lnSpcReduction="20000"/>
          </a:bodyPr>
          <a:lstStyle/>
          <a:p>
            <a:pPr algn="ctr"/>
            <a:r>
              <a:rPr sz="2900" b="1" smtClean="0"/>
              <a:t>INCINER™ 200</a:t>
            </a:r>
          </a:p>
          <a:p>
            <a:r>
              <a:rPr smtClean="0"/>
              <a:t>INCINER™ 200 este un model care se preteaza pentru incarcarile mecanizate este proiectat pentru incinerarea animalelor de ferma, de dimensiuni medii ,abatoare de mici dimensiuni,clinici veterinare etc</a:t>
            </a:r>
          </a:p>
          <a:p>
            <a:r>
              <a:rPr u="sng" smtClean="0"/>
              <a:t>Date Tehnice:</a:t>
            </a:r>
          </a:p>
          <a:p>
            <a:r>
              <a:rPr smtClean="0"/>
              <a:t>Inaltime (fara cos de fum): 2,5m</a:t>
            </a:r>
          </a:p>
          <a:p>
            <a:r>
              <a:rPr smtClean="0"/>
              <a:t>Latime: 1,4m</a:t>
            </a:r>
          </a:p>
          <a:p>
            <a:r>
              <a:rPr smtClean="0"/>
              <a:t>Lungime :2.75 m</a:t>
            </a:r>
          </a:p>
          <a:p>
            <a:r>
              <a:rPr smtClean="0"/>
              <a:t>Volum camera de ardere :0.6 mc</a:t>
            </a:r>
          </a:p>
          <a:p>
            <a:r>
              <a:rPr smtClean="0"/>
              <a:t>Capacitate de incarcare:Max 200 kg </a:t>
            </a:r>
          </a:p>
          <a:p>
            <a:r>
              <a:rPr smtClean="0"/>
              <a:t>Rata de ardere:max 50Gk/h</a:t>
            </a:r>
          </a:p>
          <a:p>
            <a:r>
              <a:rPr smtClean="0"/>
              <a:t>Procesul de ardere complet automatizat .</a:t>
            </a:r>
          </a:p>
          <a:p>
            <a:r>
              <a:rPr smtClean="0"/>
              <a:t>Disponibil cu alimentare pe motorina,gaz natural,GPL sau BIOGAZ.</a:t>
            </a:r>
          </a:p>
          <a:p>
            <a:r>
              <a:rPr smtClean="0"/>
              <a:t>Garantie  Totala 36 Luni* sau 12 Luni</a:t>
            </a:r>
          </a:p>
          <a:p>
            <a:endParaRPr lang="en-US" dirty="0"/>
          </a:p>
        </p:txBody>
      </p:sp>
      <p:pic>
        <p:nvPicPr>
          <p:cNvPr id="5" name="Picture 4" descr="IMG_4066_small.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 y="1066800"/>
            <a:ext cx="3276600" cy="4914900"/>
          </a:xfrm>
          <a:prstGeom prst="rect">
            <a:avLst/>
          </a:prstGeom>
          <a:ln>
            <a:noFill/>
          </a:ln>
          <a:effectLst>
            <a:softEdge rad="317500"/>
          </a:effectLst>
        </p:spPr>
      </p:pic>
      <p:pic>
        <p:nvPicPr>
          <p:cNvPr id="6" name="Picture 5" descr="IMG_4077_small.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67400" y="1066800"/>
            <a:ext cx="3276600" cy="4914900"/>
          </a:xfrm>
          <a:prstGeom prst="rect">
            <a:avLst/>
          </a:prstGeom>
          <a:ln>
            <a:noFill/>
          </a:ln>
          <a:effectLst>
            <a:softEdge rad="317500"/>
          </a:effectLst>
        </p:spPr>
      </p:pic>
      <p:sp>
        <p:nvSpPr>
          <p:cNvPr id="8" name="Rectangle 7"/>
          <p:cNvSpPr/>
          <p:nvPr/>
        </p:nvSpPr>
        <p:spPr>
          <a:xfrm>
            <a:off x="533400" y="5943600"/>
            <a:ext cx="6705600" cy="261610"/>
          </a:xfrm>
          <a:prstGeom prst="rect">
            <a:avLst/>
          </a:prstGeom>
        </p:spPr>
        <p:txBody>
          <a:bodyPr wrap="square">
            <a:spAutoFit/>
          </a:bodyPr>
          <a:lstStyle/>
          <a:p>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In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baza</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unui</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contract de service cu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distribuitorul</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autorizat</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toata</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durata</a:t>
            </a:r>
            <a:r>
              <a:rPr lang="en-US" sz="11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de </a:t>
            </a:r>
            <a:r>
              <a:rPr lang="en-US" sz="11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garantie</a:t>
            </a:r>
            <a:endParaRPr lang="en-US" sz="11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 name="Picture 3" descr="C:\Users\ACER\Desktop\sigla noua ppt.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 400 V </a:t>
            </a:r>
            <a:endParaRPr lang="en-US" dirty="0"/>
          </a:p>
        </p:txBody>
      </p:sp>
      <p:sp>
        <p:nvSpPr>
          <p:cNvPr id="3" name="Subtitle 2"/>
          <p:cNvSpPr>
            <a:spLocks noGrp="1"/>
          </p:cNvSpPr>
          <p:nvPr>
            <p:ph type="subTitle" idx="1"/>
          </p:nvPr>
        </p:nvSpPr>
        <p:spPr>
          <a:xfrm>
            <a:off x="3124200" y="1066800"/>
            <a:ext cx="3048000" cy="4876800"/>
          </a:xfrm>
        </p:spPr>
        <p:txBody>
          <a:bodyPr>
            <a:noAutofit/>
          </a:bodyPr>
          <a:lstStyle/>
          <a:p>
            <a:pPr algn="ctr"/>
            <a:r>
              <a:rPr sz="1400" smtClean="0"/>
              <a:t>INCINER™ 400V</a:t>
            </a:r>
          </a:p>
          <a:p>
            <a:r>
              <a:rPr sz="1200" smtClean="0"/>
              <a:t>INCINER™400V este un incinerator proictat pentru exploatare in spatii mici si inguste sau pentru incineratoarele mobile.Deschiderea usii se face vertical si foarte usor prin folosirea unei contragreutati .</a:t>
            </a:r>
          </a:p>
          <a:p>
            <a:r>
              <a:rPr sz="1200" smtClean="0"/>
              <a:t>Este destinat pentru incinerarea animalelor medii ca dimensiune sau pentru o incinerare unei cantiatati zilnice medii (maxim 300 kg/ciclu)</a:t>
            </a:r>
          </a:p>
          <a:p>
            <a:r>
              <a:rPr sz="1200" u="sng" smtClean="0"/>
              <a:t>Date Tehnice:</a:t>
            </a:r>
          </a:p>
          <a:p>
            <a:r>
              <a:rPr sz="1200" smtClean="0"/>
              <a:t>Inaltime (fara cos de fum): 2,2m</a:t>
            </a:r>
          </a:p>
          <a:p>
            <a:r>
              <a:rPr sz="1200" smtClean="0"/>
              <a:t>Latime: 1,2m</a:t>
            </a:r>
          </a:p>
          <a:p>
            <a:r>
              <a:rPr sz="1200" smtClean="0"/>
              <a:t>Adancime :1,7 m</a:t>
            </a:r>
          </a:p>
          <a:p>
            <a:r>
              <a:rPr sz="1200" smtClean="0"/>
              <a:t>Volum camera de ardere :0.24 mc</a:t>
            </a:r>
          </a:p>
          <a:p>
            <a:r>
              <a:rPr sz="1200" smtClean="0"/>
              <a:t>Capacitate de incarcare:Max 400 kg </a:t>
            </a:r>
          </a:p>
          <a:p>
            <a:r>
              <a:rPr sz="1200" smtClean="0"/>
              <a:t>Rata de ardere:max 50Gk/h</a:t>
            </a:r>
          </a:p>
          <a:p>
            <a:r>
              <a:rPr sz="1200" smtClean="0"/>
              <a:t>Procesul de ardere complet automatizat .</a:t>
            </a:r>
          </a:p>
          <a:p>
            <a:r>
              <a:rPr sz="1200" smtClean="0"/>
              <a:t>Disponibil cu alimentare pe motorina,gaz natural,GPL sau BIOGAZ.</a:t>
            </a:r>
          </a:p>
          <a:p>
            <a:r>
              <a:rPr sz="1200" smtClean="0"/>
              <a:t>Garantie  Totala 36 Luni* sau 12 Luni</a:t>
            </a:r>
          </a:p>
        </p:txBody>
      </p:sp>
      <p:pic>
        <p:nvPicPr>
          <p:cNvPr id="5" name="Picture 4" descr="IMG_6474_small.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2400" y="1066800"/>
            <a:ext cx="3149600" cy="4724400"/>
          </a:xfrm>
          <a:prstGeom prst="rect">
            <a:avLst/>
          </a:prstGeom>
          <a:ln>
            <a:noFill/>
          </a:ln>
          <a:effectLst>
            <a:softEdge rad="317500"/>
          </a:effectLst>
        </p:spPr>
      </p:pic>
      <p:pic>
        <p:nvPicPr>
          <p:cNvPr id="6" name="Picture 5" descr="IMG_6470_small.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92800" y="990600"/>
            <a:ext cx="3251200" cy="4876800"/>
          </a:xfrm>
          <a:prstGeom prst="rect">
            <a:avLst/>
          </a:prstGeom>
          <a:ln>
            <a:noFill/>
          </a:ln>
          <a:effectLst>
            <a:softEdge rad="317500"/>
          </a:effectLst>
        </p:spPr>
      </p:pic>
      <p:sp>
        <p:nvSpPr>
          <p:cNvPr id="8" name="Rectangle 7"/>
          <p:cNvSpPr/>
          <p:nvPr/>
        </p:nvSpPr>
        <p:spPr>
          <a:xfrm>
            <a:off x="228600" y="5867400"/>
            <a:ext cx="7086600" cy="276999"/>
          </a:xfrm>
          <a:prstGeom prst="rect">
            <a:avLst/>
          </a:prstGeom>
        </p:spPr>
        <p:txBody>
          <a:bodyPr wrap="square">
            <a:spAutoFit/>
          </a:bodyPr>
          <a:lstStyle/>
          <a:p>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In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baza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unui</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contract de service cu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distribuitorul</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autorizat</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toata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durata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de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garantie</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 name="Picture 3" descr="C:\Users\ACER\Desktop\sigla noua ppt.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 500</a:t>
            </a:r>
            <a:endParaRPr lang="en-US" dirty="0"/>
          </a:p>
        </p:txBody>
      </p:sp>
      <p:sp>
        <p:nvSpPr>
          <p:cNvPr id="3" name="Subtitle 2"/>
          <p:cNvSpPr>
            <a:spLocks noGrp="1"/>
          </p:cNvSpPr>
          <p:nvPr>
            <p:ph type="subTitle" idx="1"/>
          </p:nvPr>
        </p:nvSpPr>
        <p:spPr>
          <a:xfrm>
            <a:off x="5638800" y="990600"/>
            <a:ext cx="3352800" cy="4572000"/>
          </a:xfrm>
        </p:spPr>
        <p:txBody>
          <a:bodyPr>
            <a:normAutofit fontScale="62500" lnSpcReduction="20000"/>
          </a:bodyPr>
          <a:lstStyle/>
          <a:p>
            <a:pPr algn="ctr"/>
            <a:r>
              <a:rPr sz="2800" smtClean="0"/>
              <a:t>INCINER™ 500</a:t>
            </a:r>
          </a:p>
          <a:p>
            <a:r>
              <a:rPr smtClean="0"/>
              <a:t>INCINER™500 este un incinerator proictat pentru exploatare in ferme de porci sau ovine.</a:t>
            </a:r>
          </a:p>
          <a:p>
            <a:r>
              <a:rPr smtClean="0"/>
              <a:t>Este destinat pentru incinerarea animalelor medii ca dimensiune sau pentru o incinerare unei cantiatati zilnice medii (maxim 400 kg/ciclu)</a:t>
            </a:r>
          </a:p>
          <a:p>
            <a:r>
              <a:rPr u="sng" smtClean="0"/>
              <a:t>Date Tehnice:</a:t>
            </a:r>
          </a:p>
          <a:p>
            <a:r>
              <a:rPr smtClean="0"/>
              <a:t>Inaltime (fara cos de fum): 2,2m</a:t>
            </a:r>
          </a:p>
          <a:p>
            <a:r>
              <a:rPr smtClean="0"/>
              <a:t>Latime: 1,2m</a:t>
            </a:r>
          </a:p>
          <a:p>
            <a:r>
              <a:rPr smtClean="0"/>
              <a:t>Adancime :1,7 m</a:t>
            </a:r>
          </a:p>
          <a:p>
            <a:r>
              <a:rPr smtClean="0"/>
              <a:t>Volum camera de ardere :0.24 mc</a:t>
            </a:r>
          </a:p>
          <a:p>
            <a:r>
              <a:rPr smtClean="0"/>
              <a:t>Capacitate de incarcare:Max 400 kg </a:t>
            </a:r>
          </a:p>
          <a:p>
            <a:r>
              <a:rPr smtClean="0"/>
              <a:t>Rata de ardere:max 50Gk/h</a:t>
            </a:r>
          </a:p>
          <a:p>
            <a:r>
              <a:rPr smtClean="0"/>
              <a:t>Procesul de ardere complet automatizat .</a:t>
            </a:r>
          </a:p>
          <a:p>
            <a:r>
              <a:rPr smtClean="0"/>
              <a:t>Disponibil cu alimentare pe motorina,gaz natural,GPL sau BIOGAZ.</a:t>
            </a:r>
          </a:p>
          <a:p>
            <a:r>
              <a:rPr smtClean="0"/>
              <a:t>Garantie  Totala 36 Luni* sau 12 Luni</a:t>
            </a:r>
          </a:p>
          <a:p>
            <a:endParaRPr lang="en-US" dirty="0"/>
          </a:p>
        </p:txBody>
      </p:sp>
      <p:pic>
        <p:nvPicPr>
          <p:cNvPr id="7" name="Picture 6" descr="inciner 500-2.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47800" y="406400"/>
            <a:ext cx="8763000" cy="5842000"/>
          </a:xfrm>
          <a:prstGeom prst="rect">
            <a:avLst/>
          </a:prstGeom>
        </p:spPr>
      </p:pic>
      <p:sp>
        <p:nvSpPr>
          <p:cNvPr id="8" name="Rectangle 7"/>
          <p:cNvSpPr/>
          <p:nvPr/>
        </p:nvSpPr>
        <p:spPr>
          <a:xfrm>
            <a:off x="152400" y="5867400"/>
            <a:ext cx="7239000" cy="276999"/>
          </a:xfrm>
          <a:prstGeom prst="rect">
            <a:avLst/>
          </a:prstGeom>
        </p:spPr>
        <p:txBody>
          <a:bodyPr wrap="square">
            <a:spAutoFit/>
          </a:bodyPr>
          <a:lstStyle/>
          <a:p>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In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baza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unui</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contract de service cu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distribuitorul</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autorizat</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toata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durata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de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garantie</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 name="Picture 3" descr="C:\Users\ACER\Desktop\sigla noua pp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 850</a:t>
            </a:r>
            <a:endParaRPr lang="en-US" dirty="0"/>
          </a:p>
        </p:txBody>
      </p:sp>
      <p:sp>
        <p:nvSpPr>
          <p:cNvPr id="3" name="Subtitle 2"/>
          <p:cNvSpPr>
            <a:spLocks noGrp="1"/>
          </p:cNvSpPr>
          <p:nvPr>
            <p:ph type="subTitle" idx="1"/>
          </p:nvPr>
        </p:nvSpPr>
        <p:spPr>
          <a:xfrm>
            <a:off x="3200400" y="1066800"/>
            <a:ext cx="2819400" cy="4876800"/>
          </a:xfrm>
        </p:spPr>
        <p:txBody>
          <a:bodyPr>
            <a:normAutofit fontScale="55000" lnSpcReduction="20000"/>
          </a:bodyPr>
          <a:lstStyle/>
          <a:p>
            <a:pPr algn="ctr"/>
            <a:r>
              <a:rPr sz="2800" smtClean="0"/>
              <a:t>INCINER™ 850</a:t>
            </a:r>
          </a:p>
          <a:p>
            <a:r>
              <a:rPr i="1" smtClean="0"/>
              <a:t>INCINER™850 este cel mai performant incinerator al nostru.</a:t>
            </a:r>
          </a:p>
          <a:p>
            <a:r>
              <a:rPr i="1" smtClean="0"/>
              <a:t>Este destinat pentru incinerarea animalelor medii (special conceput pentru ferme de pasari,abatoare de pasari ) pentru o incinerare unei cantiatati zilnice medii (maxim 850 kg/)</a:t>
            </a:r>
          </a:p>
          <a:p>
            <a:r>
              <a:rPr u="sng" smtClean="0"/>
              <a:t>Date Tehnice:</a:t>
            </a:r>
          </a:p>
          <a:p>
            <a:r>
              <a:rPr smtClean="0"/>
              <a:t>Inaltime (fara cos de fum): 2,2m</a:t>
            </a:r>
          </a:p>
          <a:p>
            <a:r>
              <a:rPr smtClean="0"/>
              <a:t>Latime: 1,2m</a:t>
            </a:r>
          </a:p>
          <a:p>
            <a:r>
              <a:rPr smtClean="0"/>
              <a:t>Adancime :1,7 m</a:t>
            </a:r>
          </a:p>
          <a:p>
            <a:r>
              <a:rPr smtClean="0"/>
              <a:t>Volum camera de ardere :0.24 mc</a:t>
            </a:r>
          </a:p>
          <a:p>
            <a:r>
              <a:rPr smtClean="0"/>
              <a:t>Capacitate de incarcare:Max 400 kg </a:t>
            </a:r>
          </a:p>
          <a:p>
            <a:r>
              <a:rPr smtClean="0"/>
              <a:t>Rata de ardere:max 50Gk/h</a:t>
            </a:r>
          </a:p>
          <a:p>
            <a:r>
              <a:rPr smtClean="0"/>
              <a:t>Procesul de ardere complet automatizat .</a:t>
            </a:r>
          </a:p>
          <a:p>
            <a:r>
              <a:rPr smtClean="0"/>
              <a:t>Disponibil cu alimentare pe motorina,gaz natural,GPL sau BIOGAZ.</a:t>
            </a:r>
          </a:p>
          <a:p>
            <a:r>
              <a:rPr smtClean="0"/>
              <a:t>Garantie  Totala 36 Luni* sau 12 Luni</a:t>
            </a:r>
          </a:p>
          <a:p>
            <a:endParaRPr lang="en-US" dirty="0"/>
          </a:p>
        </p:txBody>
      </p:sp>
      <p:pic>
        <p:nvPicPr>
          <p:cNvPr id="5" name="Picture 4" descr="IMG_4106_small.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1066800"/>
            <a:ext cx="2819400" cy="4229100"/>
          </a:xfrm>
          <a:prstGeom prst="rect">
            <a:avLst/>
          </a:prstGeom>
          <a:ln>
            <a:noFill/>
          </a:ln>
          <a:effectLst>
            <a:softEdge rad="127000"/>
          </a:effectLst>
        </p:spPr>
      </p:pic>
      <p:pic>
        <p:nvPicPr>
          <p:cNvPr id="7" name="Picture 6" descr="inciner 1000-1.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29200" y="-457200"/>
            <a:ext cx="5029200" cy="7543800"/>
          </a:xfrm>
          <a:prstGeom prst="rect">
            <a:avLst/>
          </a:prstGeom>
        </p:spPr>
      </p:pic>
      <p:pic>
        <p:nvPicPr>
          <p:cNvPr id="8" name="Picture 7" descr="2.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38800" y="-76200"/>
            <a:ext cx="2857500" cy="1905000"/>
          </a:xfrm>
          <a:prstGeom prst="ellipse">
            <a:avLst/>
          </a:prstGeom>
          <a:ln>
            <a:noFill/>
          </a:ln>
          <a:effectLst>
            <a:softEdge rad="63500"/>
          </a:effectLst>
        </p:spPr>
      </p:pic>
      <p:pic>
        <p:nvPicPr>
          <p:cNvPr id="9" name="Picture 8" descr="1.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2400" y="2895600"/>
            <a:ext cx="3352800" cy="4000500"/>
          </a:xfrm>
          <a:prstGeom prst="ellipse">
            <a:avLst/>
          </a:prstGeom>
          <a:ln>
            <a:noFill/>
          </a:ln>
          <a:effectLst>
            <a:softEdge rad="112500"/>
          </a:effectLst>
        </p:spPr>
      </p:pic>
      <p:sp>
        <p:nvSpPr>
          <p:cNvPr id="10" name="Rectangle 9"/>
          <p:cNvSpPr/>
          <p:nvPr/>
        </p:nvSpPr>
        <p:spPr>
          <a:xfrm>
            <a:off x="304800" y="6172200"/>
            <a:ext cx="6934200" cy="276999"/>
          </a:xfrm>
          <a:prstGeom prst="rect">
            <a:avLst/>
          </a:prstGeom>
        </p:spPr>
        <p:txBody>
          <a:bodyPr wrap="square">
            <a:spAutoFit/>
          </a:bodyPr>
          <a:lstStyle/>
          <a:p>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In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baza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unui</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contract de service cu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distribuitorul</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autorizat</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toata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durata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de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garantie</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2" name="Picture 3" descr="C:\Users\ACER\Desktop\sigla noua ppt.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 1000</a:t>
            </a:r>
            <a:endParaRPr lang="en-US" dirty="0"/>
          </a:p>
        </p:txBody>
      </p:sp>
      <p:sp>
        <p:nvSpPr>
          <p:cNvPr id="3" name="Subtitle 2"/>
          <p:cNvSpPr>
            <a:spLocks noGrp="1"/>
          </p:cNvSpPr>
          <p:nvPr>
            <p:ph type="subTitle" idx="1"/>
          </p:nvPr>
        </p:nvSpPr>
        <p:spPr>
          <a:xfrm>
            <a:off x="3200400" y="1066800"/>
            <a:ext cx="3048000" cy="4191000"/>
          </a:xfrm>
        </p:spPr>
        <p:txBody>
          <a:bodyPr>
            <a:normAutofit fontScale="55000" lnSpcReduction="20000"/>
          </a:bodyPr>
          <a:lstStyle/>
          <a:p>
            <a:pPr algn="ctr"/>
            <a:r>
              <a:rPr sz="2800" smtClean="0"/>
              <a:t>INCINER™ 1000</a:t>
            </a:r>
          </a:p>
          <a:p>
            <a:r>
              <a:rPr smtClean="0"/>
              <a:t>INCINER™1000 este un incinerator proictat pentru exploatare in abatoare care genereaza cantitate mare de oase si derivate ale acestora.</a:t>
            </a:r>
          </a:p>
          <a:p>
            <a:r>
              <a:rPr smtClean="0"/>
              <a:t>Este destinat pentru incinerarea animalelor medii ca dimensiune sau pentru o incinerare unei cantiatati zilnice medii (maxim 1000 kg)</a:t>
            </a:r>
          </a:p>
          <a:p>
            <a:r>
              <a:rPr u="sng" smtClean="0"/>
              <a:t>Date Tehnice:</a:t>
            </a:r>
          </a:p>
          <a:p>
            <a:r>
              <a:rPr smtClean="0"/>
              <a:t>Inaltime (fara cos de fum): 2,2m</a:t>
            </a:r>
          </a:p>
          <a:p>
            <a:r>
              <a:rPr smtClean="0"/>
              <a:t>Latime: 1,2m</a:t>
            </a:r>
          </a:p>
          <a:p>
            <a:r>
              <a:rPr smtClean="0"/>
              <a:t>Adancime :1,7 m</a:t>
            </a:r>
          </a:p>
          <a:p>
            <a:r>
              <a:rPr smtClean="0"/>
              <a:t>Volum camera de ardere :0.24 mc</a:t>
            </a:r>
          </a:p>
          <a:p>
            <a:r>
              <a:rPr smtClean="0"/>
              <a:t>Capacitate de incarcare:Max 400 kg </a:t>
            </a:r>
          </a:p>
          <a:p>
            <a:r>
              <a:rPr smtClean="0"/>
              <a:t>Rata de ardere:max 50Gk/h</a:t>
            </a:r>
          </a:p>
          <a:p>
            <a:r>
              <a:rPr smtClean="0"/>
              <a:t>Procesul de ardere complet automatizat .</a:t>
            </a:r>
          </a:p>
          <a:p>
            <a:r>
              <a:rPr smtClean="0"/>
              <a:t>Disponibil cu alimentare pe motorina,gaz natural,GPL sau BIOGAZ.</a:t>
            </a:r>
          </a:p>
          <a:p>
            <a:r>
              <a:rPr smtClean="0"/>
              <a:t>Garantie  Totala 36 Luni* sau 12 Luni</a:t>
            </a:r>
          </a:p>
          <a:p>
            <a:endParaRPr lang="en-US" dirty="0"/>
          </a:p>
        </p:txBody>
      </p:sp>
      <p:pic>
        <p:nvPicPr>
          <p:cNvPr id="5" name="Picture 4" descr="IMG_4106_small.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95300"/>
            <a:ext cx="3505200" cy="5257800"/>
          </a:xfrm>
          <a:prstGeom prst="rect">
            <a:avLst/>
          </a:prstGeom>
          <a:ln>
            <a:noFill/>
          </a:ln>
          <a:effectLst>
            <a:softEdge rad="317500"/>
          </a:effectLst>
        </p:spPr>
      </p:pic>
      <p:pic>
        <p:nvPicPr>
          <p:cNvPr id="7" name="Picture 6" descr="inciner 1000-1.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81600" y="-685800"/>
            <a:ext cx="5029200" cy="7543800"/>
          </a:xfrm>
          <a:prstGeom prst="rect">
            <a:avLst/>
          </a:prstGeom>
        </p:spPr>
      </p:pic>
      <p:sp>
        <p:nvSpPr>
          <p:cNvPr id="10" name="Rectangle 9"/>
          <p:cNvSpPr/>
          <p:nvPr/>
        </p:nvSpPr>
        <p:spPr>
          <a:xfrm>
            <a:off x="228600" y="5791200"/>
            <a:ext cx="7086600" cy="276999"/>
          </a:xfrm>
          <a:prstGeom prst="rect">
            <a:avLst/>
          </a:prstGeom>
        </p:spPr>
        <p:txBody>
          <a:bodyPr wrap="square">
            <a:spAutoFit/>
          </a:bodyPr>
          <a:lstStyle/>
          <a:p>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In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baza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unui</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contract de service cu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distribuitorul</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autorizat</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toata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durata</a:t>
            </a:r>
            <a:r>
              <a:rPr lang="en-US" sz="1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de </a:t>
            </a:r>
            <a:r>
              <a:rPr lang="en-US" sz="12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garantie</a:t>
            </a:r>
            <a:endParaRPr lang="en-US" sz="1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8" name="Picture 3" descr="C:\Users\ACER\Desktop\sigla noua ppt.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Incineratoarele INCINER - Automatizarea</a:t>
            </a:r>
            <a:endParaRPr lang="en-US" dirty="0"/>
          </a:p>
        </p:txBody>
      </p:sp>
      <p:sp>
        <p:nvSpPr>
          <p:cNvPr id="3" name="Subtitle 2"/>
          <p:cNvSpPr>
            <a:spLocks noGrp="1"/>
          </p:cNvSpPr>
          <p:nvPr>
            <p:ph type="subTitle" idx="1"/>
          </p:nvPr>
        </p:nvSpPr>
        <p:spPr>
          <a:xfrm>
            <a:off x="3657600" y="914400"/>
            <a:ext cx="5334000" cy="4724400"/>
          </a:xfrm>
        </p:spPr>
        <p:txBody>
          <a:bodyPr>
            <a:normAutofit fontScale="92500"/>
          </a:bodyPr>
          <a:lstStyle/>
          <a:p>
            <a:r>
              <a:rPr sz="1900" b="1" u="sng" smtClean="0"/>
              <a:t>AVERTIZARE VIZUALA prin TURN DE LUMINI</a:t>
            </a:r>
            <a:r>
              <a:rPr sz="1900" smtClean="0"/>
              <a:t> </a:t>
            </a:r>
            <a:r>
              <a:rPr lang="en-US" sz="2100" dirty="0" smtClean="0"/>
              <a:t>a </a:t>
            </a:r>
            <a:r>
              <a:rPr lang="en-US" sz="2100" dirty="0" err="1" smtClean="0"/>
              <a:t>starii</a:t>
            </a:r>
            <a:r>
              <a:rPr lang="en-US" sz="2100" dirty="0" smtClean="0"/>
              <a:t> de </a:t>
            </a:r>
            <a:r>
              <a:rPr lang="en-US" sz="2100" dirty="0" err="1" smtClean="0"/>
              <a:t>functionare</a:t>
            </a:r>
            <a:r>
              <a:rPr lang="en-US" sz="2100" dirty="0" smtClean="0"/>
              <a:t> a </a:t>
            </a:r>
            <a:r>
              <a:rPr lang="en-US" sz="2100" dirty="0" err="1" smtClean="0"/>
              <a:t>incineratorului</a:t>
            </a:r>
            <a:endParaRPr lang="en-US" sz="2100" dirty="0" smtClean="0"/>
          </a:p>
          <a:p>
            <a:r>
              <a:rPr lang="en-US" sz="2100" dirty="0" err="1" smtClean="0"/>
              <a:t>lumina</a:t>
            </a:r>
            <a:r>
              <a:rPr lang="en-US" sz="2100" dirty="0" smtClean="0"/>
              <a:t> </a:t>
            </a:r>
            <a:r>
              <a:rPr lang="en-US" sz="2100" dirty="0" err="1" smtClean="0"/>
              <a:t>verde</a:t>
            </a:r>
            <a:r>
              <a:rPr lang="en-US" sz="2100" dirty="0" smtClean="0"/>
              <a:t> - incinerator in </a:t>
            </a:r>
            <a:r>
              <a:rPr lang="en-US" sz="2100" dirty="0" err="1" smtClean="0"/>
              <a:t>functionare</a:t>
            </a:r>
            <a:endParaRPr lang="en-US" sz="2100" dirty="0" smtClean="0"/>
          </a:p>
          <a:p>
            <a:r>
              <a:rPr lang="en-US" sz="2100" dirty="0" err="1" smtClean="0"/>
              <a:t>lumina</a:t>
            </a:r>
            <a:r>
              <a:rPr lang="en-US" sz="2100" dirty="0" smtClean="0"/>
              <a:t> </a:t>
            </a:r>
            <a:r>
              <a:rPr lang="en-US" sz="2100" dirty="0" err="1" smtClean="0"/>
              <a:t>rosie</a:t>
            </a:r>
            <a:r>
              <a:rPr lang="en-US" sz="2100" dirty="0" smtClean="0"/>
              <a:t> – incinerator </a:t>
            </a:r>
            <a:r>
              <a:rPr lang="en-US" sz="2100" dirty="0" err="1" smtClean="0"/>
              <a:t>intrat</a:t>
            </a:r>
            <a:r>
              <a:rPr lang="en-US" sz="2100" dirty="0" smtClean="0"/>
              <a:t> in </a:t>
            </a:r>
            <a:r>
              <a:rPr lang="en-US" sz="2100" dirty="0" err="1" smtClean="0"/>
              <a:t>alarma</a:t>
            </a:r>
            <a:r>
              <a:rPr lang="en-US" sz="2100" dirty="0" smtClean="0"/>
              <a:t> – nu </a:t>
            </a:r>
            <a:r>
              <a:rPr lang="en-US" sz="2100" dirty="0" err="1" smtClean="0"/>
              <a:t>functioneaza</a:t>
            </a:r>
            <a:endParaRPr lang="en-US" sz="2100" dirty="0" smtClean="0"/>
          </a:p>
          <a:p>
            <a:r>
              <a:rPr lang="en-US" sz="2100" dirty="0" err="1" smtClean="0"/>
              <a:t>lumina</a:t>
            </a:r>
            <a:r>
              <a:rPr lang="en-US" sz="2100" dirty="0" smtClean="0"/>
              <a:t> </a:t>
            </a:r>
            <a:r>
              <a:rPr lang="en-US" sz="2100" dirty="0" err="1" smtClean="0"/>
              <a:t>galbena</a:t>
            </a:r>
            <a:r>
              <a:rPr lang="en-US" sz="2100" dirty="0" smtClean="0"/>
              <a:t> – </a:t>
            </a:r>
            <a:r>
              <a:rPr lang="en-US" sz="2100" dirty="0" err="1" smtClean="0"/>
              <a:t>incineratorul</a:t>
            </a:r>
            <a:r>
              <a:rPr lang="en-US" sz="2100" dirty="0" smtClean="0"/>
              <a:t> a </a:t>
            </a:r>
            <a:r>
              <a:rPr lang="en-US" sz="2100" dirty="0" err="1" smtClean="0"/>
              <a:t>terminat</a:t>
            </a:r>
            <a:r>
              <a:rPr lang="en-US" sz="2100" dirty="0" smtClean="0"/>
              <a:t> </a:t>
            </a:r>
            <a:r>
              <a:rPr lang="en-US" sz="2100" dirty="0" err="1" smtClean="0"/>
              <a:t>ciclul</a:t>
            </a:r>
            <a:r>
              <a:rPr lang="en-US" sz="2100" dirty="0" smtClean="0"/>
              <a:t> de </a:t>
            </a:r>
            <a:r>
              <a:rPr lang="en-US" sz="2100" dirty="0" err="1" smtClean="0"/>
              <a:t>incinerare</a:t>
            </a:r>
            <a:endParaRPr lang="en-US" sz="2100" dirty="0" smtClean="0"/>
          </a:p>
          <a:p>
            <a:r>
              <a:rPr sz="1900" b="1" u="sng" smtClean="0"/>
              <a:t>AVERTIZARE SONORA PRIN SIRENA cu ACUMULATORI INDEPENDENTI de sursa de energie-Incineratorul nu este alimentat cu energie electrica-SIRENA FUNCTIONEAZA!!! </a:t>
            </a:r>
            <a:r>
              <a:rPr sz="2100" smtClean="0"/>
              <a:t>DE 40 dB- foarte puetrnica – se aude de la cca. 0.5 km distanta-previne operatorul oriunde ar fi ,ca incineratorul a intrat in alarma-lipsa combustibil,lipsa energie electrica etc</a:t>
            </a:r>
            <a:endParaRPr smtClean="0"/>
          </a:p>
          <a:p>
            <a:endParaRPr lang="en-US" dirty="0"/>
          </a:p>
        </p:txBody>
      </p:sp>
      <p:pic>
        <p:nvPicPr>
          <p:cNvPr id="1026" name="Picture 2" descr="C:\Users\ACER\Desktop\tablou.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2400" y="838200"/>
            <a:ext cx="3276600" cy="5672587"/>
          </a:xfrm>
          <a:prstGeom prst="rect">
            <a:avLst/>
          </a:prstGeom>
          <a:ln>
            <a:noFill/>
          </a:ln>
          <a:effectLst>
            <a:softEdge rad="112500"/>
          </a:effectLst>
        </p:spPr>
      </p:pic>
      <p:pic>
        <p:nvPicPr>
          <p:cNvPr id="6" name="Picture 3" descr="C:\Users\ACER\Desktop\sigla noua pp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Incineratoarele INCINER - Automatizarea</a:t>
            </a:r>
            <a:endParaRPr lang="en-US" dirty="0"/>
          </a:p>
        </p:txBody>
      </p:sp>
      <p:sp>
        <p:nvSpPr>
          <p:cNvPr id="3" name="Subtitle 2"/>
          <p:cNvSpPr>
            <a:spLocks noGrp="1"/>
          </p:cNvSpPr>
          <p:nvPr>
            <p:ph type="subTitle" idx="1"/>
          </p:nvPr>
        </p:nvSpPr>
        <p:spPr>
          <a:xfrm>
            <a:off x="228600" y="5486400"/>
            <a:ext cx="8458200" cy="685800"/>
          </a:xfrm>
        </p:spPr>
        <p:txBody>
          <a:bodyPr>
            <a:normAutofit/>
          </a:bodyPr>
          <a:lstStyle/>
          <a:p>
            <a:pPr algn="ctr"/>
            <a:r>
              <a:rPr sz="2000" smtClean="0"/>
              <a:t>MENIUL PRINCIPAL  - FEREASTRA DE START</a:t>
            </a:r>
            <a:endParaRPr sz="2000" dirty="0" smtClean="0"/>
          </a:p>
        </p:txBody>
      </p:sp>
      <p:pic>
        <p:nvPicPr>
          <p:cNvPr id="6" name="Content Placeholder 4" descr="optiuni"/>
          <p:cNvPicPr>
            <a:picLocks noGrp="1"/>
          </p:cNvPicPr>
          <p:nvPr>
            <p:ph idx="1"/>
          </p:nvPr>
        </p:nvPicPr>
        <p:blipFill>
          <a:blip r:embed="rId2" cstate="email">
            <a:extLst>
              <a:ext uri="{28A0092B-C50C-407E-A947-70E740481C1C}">
                <a14:useLocalDpi xmlns:a14="http://schemas.microsoft.com/office/drawing/2010/main"/>
              </a:ext>
            </a:extLst>
          </a:blip>
          <a:stretch>
            <a:fillRect/>
          </a:stretch>
        </p:blipFill>
        <p:spPr bwMode="auto">
          <a:xfrm>
            <a:off x="1143000" y="1447800"/>
            <a:ext cx="6858000" cy="4038600"/>
          </a:xfrm>
          <a:prstGeom prst="rect">
            <a:avLst/>
          </a:prstGeom>
          <a:noFill/>
          <a:ln w="9525">
            <a:noFill/>
            <a:miter lim="800000"/>
            <a:headEnd/>
            <a:tailEnd/>
          </a:ln>
        </p:spPr>
      </p:pic>
      <p:pic>
        <p:nvPicPr>
          <p:cNvPr id="7" name="Picture 3" descr="C:\Users\ACER\Desktop\sigla noua pp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Incineratoarele INCINER - Automatizarea</a:t>
            </a:r>
            <a:endParaRPr lang="en-US" dirty="0"/>
          </a:p>
        </p:txBody>
      </p:sp>
      <p:sp>
        <p:nvSpPr>
          <p:cNvPr id="3" name="Subtitle 2"/>
          <p:cNvSpPr>
            <a:spLocks noGrp="1"/>
          </p:cNvSpPr>
          <p:nvPr>
            <p:ph type="subTitle" idx="1"/>
          </p:nvPr>
        </p:nvSpPr>
        <p:spPr>
          <a:xfrm>
            <a:off x="5410200" y="1066800"/>
            <a:ext cx="3505200" cy="4572000"/>
          </a:xfrm>
        </p:spPr>
        <p:txBody>
          <a:bodyPr>
            <a:normAutofit fontScale="55000" lnSpcReduction="20000"/>
          </a:bodyPr>
          <a:lstStyle/>
          <a:p>
            <a:endParaRPr smtClean="0"/>
          </a:p>
          <a:p>
            <a:pPr algn="ctr"/>
            <a:r>
              <a:rPr lang="en-US" b="1" dirty="0" smtClean="0"/>
              <a:t>MENIU DE OPERARE PRINCIPAL</a:t>
            </a:r>
          </a:p>
          <a:p>
            <a:endParaRPr smtClean="0"/>
          </a:p>
          <a:p>
            <a:r>
              <a:rPr smtClean="0"/>
              <a:t>     Aceasta fereastra reprezinta meniul principal si v-a ramane activa pe toata durata procesului de incinerare. In interiorul ferestrei se pot identifica cele doua dreptunghiuri de culoare gri care simbolizeaza cele doua camere de ardere. In interiorul fiecarui dreptungi in partea stanga identificam doua dreptunghiuri negre ce inconjoara cifre scrise cu rosu si albastru. </a:t>
            </a:r>
          </a:p>
          <a:p>
            <a:r>
              <a:rPr smtClean="0"/>
              <a:t>     Cifrele de culoare albastra reprezinta temperatura programata in fiecare camera, iar cele de culoare rosie temperatura citita din fiecare camera. </a:t>
            </a:r>
          </a:p>
          <a:p>
            <a:r>
              <a:rPr smtClean="0"/>
              <a:t>     Modificarea temperaturii se face apasand usor cu degetul in zona cifrei albastre. Ecranul se v-a modifica ca in imaginea de mai jos si veti putea introduce o noua valoare a temperaturii. </a:t>
            </a:r>
          </a:p>
          <a:p>
            <a:r>
              <a:rPr smtClean="0"/>
              <a:t>   ATENTIE valorile maxime si minime pe care le puteti introduce se gasesc in partea de sus a tastaturii.  </a:t>
            </a:r>
          </a:p>
          <a:p>
            <a:r>
              <a:rPr smtClean="0"/>
              <a:t>    O valoare din afara intervalului nu v-a putea fi introdusa</a:t>
            </a:r>
            <a:endParaRPr lang="en-US" dirty="0"/>
          </a:p>
        </p:txBody>
      </p:sp>
      <p:pic>
        <p:nvPicPr>
          <p:cNvPr id="5" name="Picture 4" descr="inciner"/>
          <p:cNvPicPr/>
          <p:nvPr/>
        </p:nvPicPr>
        <p:blipFill>
          <a:blip r:embed="rId2" cstate="email">
            <a:extLst>
              <a:ext uri="{28A0092B-C50C-407E-A947-70E740481C1C}">
                <a14:useLocalDpi xmlns:a14="http://schemas.microsoft.com/office/drawing/2010/main"/>
              </a:ext>
            </a:extLst>
          </a:blip>
          <a:srcRect/>
          <a:stretch>
            <a:fillRect/>
          </a:stretch>
        </p:blipFill>
        <p:spPr bwMode="auto">
          <a:xfrm>
            <a:off x="381000" y="1447800"/>
            <a:ext cx="5029200" cy="3505200"/>
          </a:xfrm>
          <a:prstGeom prst="rect">
            <a:avLst/>
          </a:prstGeom>
          <a:noFill/>
          <a:ln w="9525">
            <a:noFill/>
            <a:miter lim="800000"/>
            <a:headEnd/>
            <a:tailEnd/>
          </a:ln>
        </p:spPr>
      </p:pic>
      <p:pic>
        <p:nvPicPr>
          <p:cNvPr id="6" name="Picture 3" descr="C:\Users\ACER\Desktop\sigla noua pp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Despre Noi</a:t>
            </a:r>
            <a:endParaRPr lang="en-US" dirty="0"/>
          </a:p>
        </p:txBody>
      </p:sp>
      <p:sp>
        <p:nvSpPr>
          <p:cNvPr id="3" name="Subtitle 2"/>
          <p:cNvSpPr>
            <a:spLocks noGrp="1"/>
          </p:cNvSpPr>
          <p:nvPr>
            <p:ph type="subTitle" idx="1"/>
          </p:nvPr>
        </p:nvSpPr>
        <p:spPr>
          <a:xfrm>
            <a:off x="304800" y="1066800"/>
            <a:ext cx="8610600" cy="4876800"/>
          </a:xfrm>
        </p:spPr>
        <p:txBody>
          <a:bodyPr>
            <a:normAutofit fontScale="55000" lnSpcReduction="20000"/>
          </a:bodyPr>
          <a:lstStyle/>
          <a:p>
            <a:r>
              <a:rPr dirty="0" smtClean="0"/>
              <a:t>	</a:t>
            </a:r>
          </a:p>
          <a:p>
            <a:r>
              <a:rPr dirty="0" err="1" smtClean="0"/>
              <a:t>Flexis</a:t>
            </a:r>
            <a:r>
              <a:rPr dirty="0" smtClean="0"/>
              <a:t> </a:t>
            </a:r>
            <a:r>
              <a:rPr dirty="0" err="1" smtClean="0"/>
              <a:t>este</a:t>
            </a:r>
            <a:r>
              <a:rPr dirty="0" smtClean="0"/>
              <a:t> o </a:t>
            </a:r>
            <a:r>
              <a:rPr dirty="0" err="1" smtClean="0"/>
              <a:t>companie</a:t>
            </a:r>
            <a:r>
              <a:rPr dirty="0" smtClean="0"/>
              <a:t> care </a:t>
            </a:r>
            <a:r>
              <a:rPr dirty="0" err="1" smtClean="0"/>
              <a:t>datorita</a:t>
            </a:r>
            <a:r>
              <a:rPr dirty="0" smtClean="0"/>
              <a:t> </a:t>
            </a:r>
            <a:r>
              <a:rPr dirty="0" err="1" smtClean="0"/>
              <a:t>echipei</a:t>
            </a:r>
            <a:r>
              <a:rPr dirty="0" smtClean="0"/>
              <a:t> sale (</a:t>
            </a:r>
            <a:r>
              <a:rPr dirty="0" err="1" smtClean="0"/>
              <a:t>ingineri</a:t>
            </a:r>
            <a:r>
              <a:rPr dirty="0" smtClean="0"/>
              <a:t> </a:t>
            </a:r>
            <a:r>
              <a:rPr dirty="0" err="1" smtClean="0"/>
              <a:t>proiectanti,ingineri</a:t>
            </a:r>
            <a:r>
              <a:rPr dirty="0" smtClean="0"/>
              <a:t> </a:t>
            </a:r>
            <a:r>
              <a:rPr dirty="0" err="1" smtClean="0"/>
              <a:t>chimisti,ingineri</a:t>
            </a:r>
            <a:r>
              <a:rPr dirty="0" smtClean="0"/>
              <a:t> </a:t>
            </a:r>
            <a:r>
              <a:rPr dirty="0" err="1" smtClean="0"/>
              <a:t>automatizare,ingineri</a:t>
            </a:r>
            <a:r>
              <a:rPr dirty="0" smtClean="0"/>
              <a:t> </a:t>
            </a:r>
            <a:r>
              <a:rPr dirty="0" err="1" smtClean="0"/>
              <a:t>mecatronica,muncitori</a:t>
            </a:r>
            <a:r>
              <a:rPr dirty="0" smtClean="0"/>
              <a:t> cu o </a:t>
            </a:r>
            <a:r>
              <a:rPr dirty="0" err="1" smtClean="0"/>
              <a:t>inalta</a:t>
            </a:r>
            <a:r>
              <a:rPr dirty="0" smtClean="0"/>
              <a:t> </a:t>
            </a:r>
            <a:r>
              <a:rPr dirty="0" err="1" smtClean="0"/>
              <a:t>calificare</a:t>
            </a:r>
            <a:r>
              <a:rPr dirty="0" smtClean="0"/>
              <a:t> </a:t>
            </a:r>
            <a:r>
              <a:rPr dirty="0" err="1" smtClean="0"/>
              <a:t>si</a:t>
            </a:r>
            <a:r>
              <a:rPr dirty="0" smtClean="0"/>
              <a:t> </a:t>
            </a:r>
            <a:r>
              <a:rPr dirty="0" err="1" smtClean="0"/>
              <a:t>experienta</a:t>
            </a:r>
            <a:r>
              <a:rPr dirty="0" smtClean="0"/>
              <a:t> ) </a:t>
            </a:r>
            <a:r>
              <a:rPr dirty="0" err="1" smtClean="0"/>
              <a:t>putem</a:t>
            </a:r>
            <a:r>
              <a:rPr dirty="0" smtClean="0"/>
              <a:t> </a:t>
            </a:r>
            <a:r>
              <a:rPr dirty="0" err="1" smtClean="0"/>
              <a:t>afirma</a:t>
            </a:r>
            <a:r>
              <a:rPr dirty="0" smtClean="0"/>
              <a:t> ca are o mare </a:t>
            </a:r>
            <a:r>
              <a:rPr dirty="0" err="1" smtClean="0"/>
              <a:t>expertiza</a:t>
            </a:r>
            <a:r>
              <a:rPr dirty="0" smtClean="0"/>
              <a:t> in </a:t>
            </a:r>
            <a:r>
              <a:rPr dirty="0" err="1" smtClean="0"/>
              <a:t>domeniu</a:t>
            </a:r>
            <a:r>
              <a:rPr dirty="0" smtClean="0"/>
              <a:t>. </a:t>
            </a:r>
          </a:p>
          <a:p>
            <a:r>
              <a:rPr dirty="0" smtClean="0"/>
              <a:t>	</a:t>
            </a:r>
            <a:r>
              <a:rPr b="1" u="sng" dirty="0" smtClean="0"/>
              <a:t>NOI PROIECTAM </a:t>
            </a:r>
            <a:r>
              <a:rPr lang="en-US" b="1" u="sng" dirty="0" smtClean="0"/>
              <a:t>–</a:t>
            </a:r>
            <a:r>
              <a:rPr b="1" u="sng" dirty="0" smtClean="0"/>
              <a:t> NOI PRODUCEM </a:t>
            </a:r>
            <a:r>
              <a:rPr lang="en-US" b="1" u="sng" dirty="0" smtClean="0"/>
              <a:t>–</a:t>
            </a:r>
            <a:r>
              <a:rPr b="1" u="sng" dirty="0" smtClean="0"/>
              <a:t> NOI LIVRAM </a:t>
            </a:r>
            <a:r>
              <a:rPr lang="en-US" b="1" u="sng" dirty="0" smtClean="0"/>
              <a:t>–</a:t>
            </a:r>
            <a:r>
              <a:rPr b="1" u="sng" dirty="0" smtClean="0"/>
              <a:t> NOI ASIGURAM  SERVICE-</a:t>
            </a:r>
            <a:r>
              <a:rPr b="1" u="sng" dirty="0" err="1" smtClean="0"/>
              <a:t>ul</a:t>
            </a:r>
            <a:endParaRPr b="1" u="sng" dirty="0" smtClean="0"/>
          </a:p>
          <a:p>
            <a:r>
              <a:rPr dirty="0" err="1" smtClean="0"/>
              <a:t>Necisitatea</a:t>
            </a:r>
            <a:r>
              <a:rPr dirty="0" smtClean="0"/>
              <a:t> ca </a:t>
            </a:r>
            <a:r>
              <a:rPr dirty="0" err="1" smtClean="0"/>
              <a:t>pe</a:t>
            </a:r>
            <a:r>
              <a:rPr dirty="0" smtClean="0"/>
              <a:t> </a:t>
            </a:r>
            <a:r>
              <a:rPr dirty="0" err="1" smtClean="0"/>
              <a:t>piata</a:t>
            </a:r>
            <a:r>
              <a:rPr dirty="0" smtClean="0"/>
              <a:t> </a:t>
            </a:r>
            <a:r>
              <a:rPr dirty="0" err="1" smtClean="0"/>
              <a:t>internationala</a:t>
            </a:r>
            <a:r>
              <a:rPr dirty="0" smtClean="0"/>
              <a:t> </a:t>
            </a:r>
            <a:r>
              <a:rPr dirty="0" err="1" smtClean="0"/>
              <a:t>sa</a:t>
            </a:r>
            <a:r>
              <a:rPr dirty="0" smtClean="0"/>
              <a:t> </a:t>
            </a:r>
            <a:r>
              <a:rPr dirty="0" err="1" smtClean="0"/>
              <a:t>poata</a:t>
            </a:r>
            <a:r>
              <a:rPr dirty="0" smtClean="0"/>
              <a:t> fi </a:t>
            </a:r>
            <a:r>
              <a:rPr dirty="0" err="1" smtClean="0"/>
              <a:t>oferite</a:t>
            </a:r>
            <a:r>
              <a:rPr dirty="0" smtClean="0"/>
              <a:t> </a:t>
            </a:r>
            <a:r>
              <a:rPr dirty="0" err="1" smtClean="0"/>
              <a:t>incineratoare</a:t>
            </a:r>
            <a:r>
              <a:rPr dirty="0" smtClean="0"/>
              <a:t> de mica </a:t>
            </a:r>
            <a:r>
              <a:rPr dirty="0" err="1" smtClean="0"/>
              <a:t>si</a:t>
            </a:r>
            <a:r>
              <a:rPr dirty="0" smtClean="0"/>
              <a:t> </a:t>
            </a:r>
            <a:r>
              <a:rPr dirty="0" err="1" smtClean="0"/>
              <a:t>medie</a:t>
            </a:r>
            <a:r>
              <a:rPr dirty="0" smtClean="0"/>
              <a:t> capacitate cu un </a:t>
            </a:r>
            <a:r>
              <a:rPr dirty="0" err="1" smtClean="0"/>
              <a:t>nivel</a:t>
            </a:r>
            <a:r>
              <a:rPr dirty="0" smtClean="0"/>
              <a:t> </a:t>
            </a:r>
            <a:r>
              <a:rPr dirty="0" err="1" smtClean="0"/>
              <a:t>foarte</a:t>
            </a:r>
            <a:r>
              <a:rPr dirty="0" smtClean="0"/>
              <a:t> </a:t>
            </a:r>
            <a:r>
              <a:rPr dirty="0" err="1" smtClean="0"/>
              <a:t>ridicat</a:t>
            </a:r>
            <a:r>
              <a:rPr dirty="0" smtClean="0"/>
              <a:t> de </a:t>
            </a:r>
            <a:r>
              <a:rPr dirty="0" err="1" smtClean="0"/>
              <a:t>tehnologie</a:t>
            </a:r>
            <a:r>
              <a:rPr dirty="0" smtClean="0"/>
              <a:t> </a:t>
            </a:r>
            <a:r>
              <a:rPr dirty="0" err="1" smtClean="0"/>
              <a:t>si</a:t>
            </a:r>
            <a:r>
              <a:rPr dirty="0" smtClean="0"/>
              <a:t> </a:t>
            </a:r>
            <a:r>
              <a:rPr dirty="0" err="1" smtClean="0"/>
              <a:t>inovare</a:t>
            </a:r>
            <a:r>
              <a:rPr dirty="0" smtClean="0"/>
              <a:t> </a:t>
            </a:r>
            <a:r>
              <a:rPr dirty="0" err="1" smtClean="0"/>
              <a:t>este</a:t>
            </a:r>
            <a:r>
              <a:rPr dirty="0" smtClean="0"/>
              <a:t>  </a:t>
            </a:r>
            <a:r>
              <a:rPr dirty="0" err="1" smtClean="0"/>
              <a:t>angajamentul</a:t>
            </a:r>
            <a:r>
              <a:rPr dirty="0" smtClean="0"/>
              <a:t>  FLEXIS Industry.</a:t>
            </a:r>
          </a:p>
          <a:p>
            <a:r>
              <a:rPr dirty="0" smtClean="0"/>
              <a:t>	In </a:t>
            </a:r>
            <a:r>
              <a:rPr dirty="0" err="1" smtClean="0"/>
              <a:t>permanenta</a:t>
            </a:r>
            <a:r>
              <a:rPr dirty="0" smtClean="0"/>
              <a:t>  </a:t>
            </a:r>
            <a:r>
              <a:rPr dirty="0" err="1" smtClean="0"/>
              <a:t>inovam</a:t>
            </a:r>
            <a:r>
              <a:rPr dirty="0" smtClean="0"/>
              <a:t> </a:t>
            </a:r>
            <a:r>
              <a:rPr dirty="0" err="1" smtClean="0"/>
              <a:t>si</a:t>
            </a:r>
            <a:r>
              <a:rPr dirty="0" smtClean="0"/>
              <a:t>  </a:t>
            </a:r>
            <a:r>
              <a:rPr dirty="0" err="1" smtClean="0"/>
              <a:t>inbunatatim</a:t>
            </a:r>
            <a:r>
              <a:rPr dirty="0" smtClean="0"/>
              <a:t> </a:t>
            </a:r>
            <a:r>
              <a:rPr dirty="0" err="1" smtClean="0"/>
              <a:t>produsele</a:t>
            </a:r>
            <a:r>
              <a:rPr dirty="0" smtClean="0"/>
              <a:t> </a:t>
            </a:r>
            <a:r>
              <a:rPr dirty="0" err="1" smtClean="0"/>
              <a:t>oferite,astfel</a:t>
            </a:r>
            <a:r>
              <a:rPr dirty="0" smtClean="0"/>
              <a:t> </a:t>
            </a:r>
            <a:r>
              <a:rPr dirty="0" err="1" smtClean="0"/>
              <a:t>incat</a:t>
            </a:r>
            <a:r>
              <a:rPr dirty="0" smtClean="0"/>
              <a:t> ,</a:t>
            </a:r>
            <a:r>
              <a:rPr dirty="0" err="1" smtClean="0"/>
              <a:t>clientii</a:t>
            </a:r>
            <a:r>
              <a:rPr dirty="0" smtClean="0"/>
              <a:t> </a:t>
            </a:r>
            <a:r>
              <a:rPr dirty="0" err="1" smtClean="0"/>
              <a:t>si</a:t>
            </a:r>
            <a:r>
              <a:rPr dirty="0" smtClean="0"/>
              <a:t> </a:t>
            </a:r>
            <a:r>
              <a:rPr dirty="0" err="1" smtClean="0"/>
              <a:t>partenerii</a:t>
            </a:r>
            <a:r>
              <a:rPr dirty="0" smtClean="0"/>
              <a:t> </a:t>
            </a:r>
            <a:r>
              <a:rPr dirty="0" err="1" smtClean="0"/>
              <a:t>nostri</a:t>
            </a:r>
            <a:r>
              <a:rPr dirty="0" smtClean="0"/>
              <a:t> </a:t>
            </a:r>
            <a:r>
              <a:rPr dirty="0" err="1" smtClean="0"/>
              <a:t>sa</a:t>
            </a:r>
            <a:r>
              <a:rPr dirty="0" smtClean="0"/>
              <a:t> fie </a:t>
            </a:r>
            <a:r>
              <a:rPr dirty="0" err="1" smtClean="0"/>
              <a:t>pe</a:t>
            </a:r>
            <a:r>
              <a:rPr dirty="0" smtClean="0"/>
              <a:t> </a:t>
            </a:r>
            <a:r>
              <a:rPr dirty="0" err="1" smtClean="0"/>
              <a:t>deplin</a:t>
            </a:r>
            <a:r>
              <a:rPr dirty="0" smtClean="0"/>
              <a:t> </a:t>
            </a:r>
            <a:r>
              <a:rPr dirty="0" err="1" smtClean="0"/>
              <a:t>multumiti</a:t>
            </a:r>
            <a:r>
              <a:rPr dirty="0" smtClean="0"/>
              <a:t> de </a:t>
            </a:r>
            <a:r>
              <a:rPr dirty="0" err="1" smtClean="0"/>
              <a:t>alegerea</a:t>
            </a:r>
            <a:r>
              <a:rPr dirty="0" smtClean="0"/>
              <a:t> </a:t>
            </a:r>
            <a:r>
              <a:rPr dirty="0" err="1" smtClean="0"/>
              <a:t>facuta</a:t>
            </a:r>
            <a:r>
              <a:rPr dirty="0" smtClean="0"/>
              <a:t>.</a:t>
            </a:r>
          </a:p>
          <a:p>
            <a:r>
              <a:rPr dirty="0" smtClean="0"/>
              <a:t>	</a:t>
            </a:r>
            <a:r>
              <a:rPr dirty="0" err="1" smtClean="0"/>
              <a:t>Colaboram</a:t>
            </a:r>
            <a:r>
              <a:rPr dirty="0" smtClean="0"/>
              <a:t> in </a:t>
            </a:r>
            <a:r>
              <a:rPr dirty="0" err="1" smtClean="0"/>
              <a:t>permanenta</a:t>
            </a:r>
            <a:r>
              <a:rPr dirty="0" smtClean="0"/>
              <a:t> cu </a:t>
            </a:r>
            <a:r>
              <a:rPr dirty="0" err="1" smtClean="0"/>
              <a:t>departamentele</a:t>
            </a:r>
            <a:r>
              <a:rPr dirty="0" smtClean="0"/>
              <a:t> de </a:t>
            </a:r>
            <a:r>
              <a:rPr dirty="0" err="1" smtClean="0"/>
              <a:t>cercetare</a:t>
            </a:r>
            <a:r>
              <a:rPr dirty="0" smtClean="0"/>
              <a:t> ale </a:t>
            </a:r>
            <a:r>
              <a:rPr dirty="0" err="1" smtClean="0"/>
              <a:t>Universitatii</a:t>
            </a:r>
            <a:r>
              <a:rPr dirty="0" smtClean="0"/>
              <a:t> </a:t>
            </a:r>
            <a:r>
              <a:rPr dirty="0" err="1" smtClean="0"/>
              <a:t>Tehnice</a:t>
            </a:r>
            <a:r>
              <a:rPr dirty="0" smtClean="0"/>
              <a:t> "</a:t>
            </a:r>
            <a:r>
              <a:rPr dirty="0" err="1" smtClean="0"/>
              <a:t>Gh.Asachi</a:t>
            </a:r>
            <a:r>
              <a:rPr dirty="0" smtClean="0"/>
              <a:t>" din </a:t>
            </a:r>
            <a:r>
              <a:rPr dirty="0" err="1" smtClean="0"/>
              <a:t>Iasi,precum</a:t>
            </a:r>
            <a:r>
              <a:rPr dirty="0" smtClean="0"/>
              <a:t> </a:t>
            </a:r>
            <a:r>
              <a:rPr dirty="0" err="1" smtClean="0"/>
              <a:t>si</a:t>
            </a:r>
            <a:r>
              <a:rPr dirty="0" smtClean="0"/>
              <a:t> cu diverse </a:t>
            </a:r>
            <a:r>
              <a:rPr dirty="0" err="1" smtClean="0"/>
              <a:t>Insitute</a:t>
            </a:r>
            <a:r>
              <a:rPr dirty="0" smtClean="0"/>
              <a:t> de </a:t>
            </a:r>
            <a:r>
              <a:rPr dirty="0" err="1" smtClean="0"/>
              <a:t>cercetare</a:t>
            </a:r>
            <a:r>
              <a:rPr dirty="0" smtClean="0"/>
              <a:t> </a:t>
            </a:r>
            <a:r>
              <a:rPr dirty="0" err="1" smtClean="0"/>
              <a:t>independente</a:t>
            </a:r>
            <a:r>
              <a:rPr dirty="0" smtClean="0"/>
              <a:t> ,</a:t>
            </a:r>
            <a:r>
              <a:rPr dirty="0" err="1" smtClean="0"/>
              <a:t>astfel</a:t>
            </a:r>
            <a:r>
              <a:rPr dirty="0" smtClean="0"/>
              <a:t> </a:t>
            </a:r>
            <a:r>
              <a:rPr dirty="0" err="1" smtClean="0"/>
              <a:t>incat</a:t>
            </a:r>
            <a:r>
              <a:rPr dirty="0" smtClean="0"/>
              <a:t> </a:t>
            </a:r>
            <a:r>
              <a:rPr dirty="0" err="1" smtClean="0"/>
              <a:t>abordam</a:t>
            </a:r>
            <a:r>
              <a:rPr dirty="0" smtClean="0"/>
              <a:t> </a:t>
            </a:r>
            <a:r>
              <a:rPr dirty="0" err="1" smtClean="0"/>
              <a:t>aspecte</a:t>
            </a:r>
            <a:r>
              <a:rPr dirty="0" smtClean="0"/>
              <a:t> </a:t>
            </a:r>
            <a:r>
              <a:rPr dirty="0" err="1" smtClean="0"/>
              <a:t>tehnice</a:t>
            </a:r>
            <a:r>
              <a:rPr dirty="0" smtClean="0"/>
              <a:t> in </a:t>
            </a:r>
            <a:r>
              <a:rPr dirty="0" err="1" smtClean="0"/>
              <a:t>faza</a:t>
            </a:r>
            <a:r>
              <a:rPr dirty="0" smtClean="0"/>
              <a:t> de </a:t>
            </a:r>
            <a:r>
              <a:rPr dirty="0" err="1" smtClean="0"/>
              <a:t>pionerat</a:t>
            </a:r>
            <a:r>
              <a:rPr dirty="0" smtClean="0"/>
              <a:t> </a:t>
            </a:r>
            <a:r>
              <a:rPr dirty="0" err="1" smtClean="0"/>
              <a:t>sau</a:t>
            </a:r>
            <a:r>
              <a:rPr dirty="0" smtClean="0"/>
              <a:t> </a:t>
            </a:r>
            <a:r>
              <a:rPr dirty="0" err="1" smtClean="0"/>
              <a:t>chiar</a:t>
            </a:r>
            <a:r>
              <a:rPr dirty="0" smtClean="0"/>
              <a:t> </a:t>
            </a:r>
            <a:r>
              <a:rPr dirty="0" err="1" smtClean="0"/>
              <a:t>unice</a:t>
            </a:r>
            <a:r>
              <a:rPr dirty="0" smtClean="0"/>
              <a:t> in </a:t>
            </a:r>
            <a:r>
              <a:rPr dirty="0" err="1" smtClean="0"/>
              <a:t>piata</a:t>
            </a:r>
            <a:r>
              <a:rPr dirty="0" smtClean="0"/>
              <a:t> la </a:t>
            </a:r>
            <a:r>
              <a:rPr dirty="0" err="1" smtClean="0"/>
              <a:t>acest</a:t>
            </a:r>
            <a:r>
              <a:rPr dirty="0" smtClean="0"/>
              <a:t> moment.</a:t>
            </a:r>
          </a:p>
          <a:p>
            <a:pPr algn="ctr"/>
            <a:r>
              <a:rPr b="1" u="sng" dirty="0" err="1" smtClean="0"/>
              <a:t>Noi</a:t>
            </a:r>
            <a:r>
              <a:rPr b="1" u="sng" dirty="0" smtClean="0"/>
              <a:t> </a:t>
            </a:r>
            <a:r>
              <a:rPr b="1" u="sng" dirty="0" err="1" smtClean="0"/>
              <a:t>creem</a:t>
            </a:r>
            <a:r>
              <a:rPr b="1" u="sng" dirty="0" smtClean="0"/>
              <a:t> </a:t>
            </a:r>
            <a:r>
              <a:rPr b="1" u="sng" dirty="0" err="1" smtClean="0"/>
              <a:t>noi</a:t>
            </a:r>
            <a:r>
              <a:rPr b="1" u="sng" dirty="0" smtClean="0"/>
              <a:t> </a:t>
            </a:r>
            <a:r>
              <a:rPr b="1" u="sng" dirty="0" err="1" smtClean="0"/>
              <a:t>standarde</a:t>
            </a:r>
            <a:r>
              <a:rPr b="1" u="sng" dirty="0" smtClean="0"/>
              <a:t> in </a:t>
            </a:r>
            <a:r>
              <a:rPr b="1" u="sng" dirty="0" err="1" smtClean="0"/>
              <a:t>industria</a:t>
            </a:r>
            <a:r>
              <a:rPr b="1" u="sng" dirty="0" smtClean="0"/>
              <a:t> </a:t>
            </a:r>
            <a:r>
              <a:rPr b="1" u="sng" dirty="0" err="1" smtClean="0"/>
              <a:t>incineratoarelor</a:t>
            </a:r>
            <a:r>
              <a:rPr b="1" u="sng" dirty="0" smtClean="0"/>
              <a:t> </a:t>
            </a:r>
            <a:r>
              <a:rPr b="1" u="sng" dirty="0" err="1" smtClean="0"/>
              <a:t>mici</a:t>
            </a:r>
            <a:r>
              <a:rPr b="1" u="sng" dirty="0" smtClean="0"/>
              <a:t> </a:t>
            </a:r>
            <a:r>
              <a:rPr b="1" u="sng" dirty="0" err="1" smtClean="0"/>
              <a:t>si</a:t>
            </a:r>
            <a:r>
              <a:rPr b="1" u="sng" dirty="0" smtClean="0"/>
              <a:t> de </a:t>
            </a:r>
            <a:r>
              <a:rPr b="1" u="sng" dirty="0" err="1" smtClean="0"/>
              <a:t>medie</a:t>
            </a:r>
            <a:r>
              <a:rPr b="1" u="sng" dirty="0" smtClean="0"/>
              <a:t> capacitate.</a:t>
            </a:r>
          </a:p>
          <a:p>
            <a:r>
              <a:rPr dirty="0" smtClean="0"/>
              <a:t>	</a:t>
            </a:r>
            <a:r>
              <a:rPr dirty="0" err="1" smtClean="0"/>
              <a:t>Rezultatele</a:t>
            </a:r>
            <a:r>
              <a:rPr dirty="0" smtClean="0"/>
              <a:t> </a:t>
            </a:r>
            <a:r>
              <a:rPr dirty="0" err="1" smtClean="0"/>
              <a:t>cercetarii</a:t>
            </a:r>
            <a:r>
              <a:rPr dirty="0" smtClean="0"/>
              <a:t> </a:t>
            </a:r>
            <a:r>
              <a:rPr dirty="0" err="1" smtClean="0"/>
              <a:t>noastre</a:t>
            </a:r>
            <a:r>
              <a:rPr dirty="0" smtClean="0"/>
              <a:t> </a:t>
            </a:r>
            <a:r>
              <a:rPr dirty="0" err="1" smtClean="0"/>
              <a:t>sunt</a:t>
            </a:r>
            <a:r>
              <a:rPr dirty="0" smtClean="0"/>
              <a:t> testate in </a:t>
            </a:r>
            <a:r>
              <a:rPr dirty="0" err="1" smtClean="0"/>
              <a:t>laboratoare</a:t>
            </a:r>
            <a:r>
              <a:rPr dirty="0" smtClean="0"/>
              <a:t> (</a:t>
            </a:r>
            <a:r>
              <a:rPr dirty="0" err="1" smtClean="0"/>
              <a:t>unele</a:t>
            </a:r>
            <a:r>
              <a:rPr dirty="0" smtClean="0"/>
              <a:t> </a:t>
            </a:r>
            <a:r>
              <a:rPr dirty="0" err="1" smtClean="0"/>
              <a:t>unice</a:t>
            </a:r>
            <a:r>
              <a:rPr dirty="0" smtClean="0"/>
              <a:t> in Europa de Est) </a:t>
            </a:r>
            <a:r>
              <a:rPr dirty="0" err="1" smtClean="0"/>
              <a:t>astfel</a:t>
            </a:r>
            <a:r>
              <a:rPr dirty="0" smtClean="0"/>
              <a:t> </a:t>
            </a:r>
            <a:r>
              <a:rPr dirty="0" err="1" smtClean="0"/>
              <a:t>incat</a:t>
            </a:r>
            <a:r>
              <a:rPr dirty="0" smtClean="0"/>
              <a:t> </a:t>
            </a:r>
            <a:r>
              <a:rPr dirty="0" err="1" smtClean="0"/>
              <a:t>suntem</a:t>
            </a:r>
            <a:r>
              <a:rPr dirty="0" smtClean="0"/>
              <a:t> </a:t>
            </a:r>
            <a:r>
              <a:rPr dirty="0" err="1" smtClean="0"/>
              <a:t>pe</a:t>
            </a:r>
            <a:r>
              <a:rPr dirty="0" smtClean="0"/>
              <a:t> </a:t>
            </a:r>
            <a:r>
              <a:rPr dirty="0" err="1" smtClean="0"/>
              <a:t>deplini</a:t>
            </a:r>
            <a:r>
              <a:rPr dirty="0" smtClean="0"/>
              <a:t> </a:t>
            </a:r>
            <a:r>
              <a:rPr dirty="0" err="1" smtClean="0"/>
              <a:t>siguri</a:t>
            </a:r>
            <a:r>
              <a:rPr dirty="0" smtClean="0"/>
              <a:t> de </a:t>
            </a:r>
            <a:r>
              <a:rPr dirty="0" err="1" smtClean="0"/>
              <a:t>garantia</a:t>
            </a:r>
            <a:r>
              <a:rPr dirty="0" smtClean="0"/>
              <a:t> </a:t>
            </a:r>
            <a:r>
              <a:rPr dirty="0" err="1" smtClean="0"/>
              <a:t>solutiilor</a:t>
            </a:r>
            <a:r>
              <a:rPr dirty="0" smtClean="0"/>
              <a:t> </a:t>
            </a:r>
            <a:r>
              <a:rPr dirty="0" err="1" smtClean="0"/>
              <a:t>si</a:t>
            </a:r>
            <a:r>
              <a:rPr dirty="0" smtClean="0"/>
              <a:t> a </a:t>
            </a:r>
            <a:r>
              <a:rPr dirty="0" err="1" smtClean="0"/>
              <a:t>calitatii</a:t>
            </a:r>
            <a:r>
              <a:rPr dirty="0" smtClean="0"/>
              <a:t> </a:t>
            </a:r>
            <a:r>
              <a:rPr dirty="0" err="1" smtClean="0"/>
              <a:t>oferite</a:t>
            </a:r>
            <a:r>
              <a:rPr dirty="0" smtClean="0"/>
              <a:t>. </a:t>
            </a:r>
            <a:r>
              <a:rPr dirty="0" err="1" smtClean="0"/>
              <a:t>Garantia</a:t>
            </a:r>
            <a:r>
              <a:rPr dirty="0" smtClean="0"/>
              <a:t> </a:t>
            </a:r>
            <a:r>
              <a:rPr dirty="0" err="1" smtClean="0"/>
              <a:t>pe</a:t>
            </a:r>
            <a:r>
              <a:rPr dirty="0" smtClean="0"/>
              <a:t> care o </a:t>
            </a:r>
            <a:r>
              <a:rPr dirty="0" err="1" smtClean="0"/>
              <a:t>oferim,rezulta</a:t>
            </a:r>
            <a:r>
              <a:rPr dirty="0" smtClean="0"/>
              <a:t> din </a:t>
            </a:r>
            <a:r>
              <a:rPr dirty="0" err="1" smtClean="0"/>
              <a:t>calitatea</a:t>
            </a:r>
            <a:r>
              <a:rPr dirty="0" smtClean="0"/>
              <a:t> </a:t>
            </a:r>
            <a:r>
              <a:rPr dirty="0" err="1" smtClean="0"/>
              <a:t>extraordinara</a:t>
            </a:r>
            <a:r>
              <a:rPr dirty="0" smtClean="0"/>
              <a:t> a </a:t>
            </a:r>
            <a:r>
              <a:rPr dirty="0" err="1" smtClean="0"/>
              <a:t>produselor</a:t>
            </a:r>
            <a:r>
              <a:rPr dirty="0" smtClean="0"/>
              <a:t> </a:t>
            </a:r>
            <a:r>
              <a:rPr dirty="0" err="1" smtClean="0"/>
              <a:t>noastre</a:t>
            </a:r>
            <a:r>
              <a:rPr dirty="0" smtClean="0"/>
              <a:t>. (</a:t>
            </a:r>
            <a:r>
              <a:rPr dirty="0" err="1" smtClean="0"/>
              <a:t>probabil</a:t>
            </a:r>
            <a:r>
              <a:rPr dirty="0" smtClean="0"/>
              <a:t> </a:t>
            </a:r>
            <a:r>
              <a:rPr dirty="0" err="1" smtClean="0"/>
              <a:t>suntem</a:t>
            </a:r>
            <a:r>
              <a:rPr dirty="0" smtClean="0"/>
              <a:t> </a:t>
            </a:r>
            <a:r>
              <a:rPr dirty="0" err="1" smtClean="0"/>
              <a:t>singurii</a:t>
            </a:r>
            <a:r>
              <a:rPr dirty="0" smtClean="0"/>
              <a:t> la </a:t>
            </a:r>
            <a:r>
              <a:rPr dirty="0" err="1" smtClean="0"/>
              <a:t>nivel</a:t>
            </a:r>
            <a:r>
              <a:rPr dirty="0" smtClean="0"/>
              <a:t> </a:t>
            </a:r>
            <a:r>
              <a:rPr dirty="0" err="1" smtClean="0"/>
              <a:t>mondial</a:t>
            </a:r>
            <a:r>
              <a:rPr dirty="0" smtClean="0"/>
              <a:t> care </a:t>
            </a:r>
            <a:r>
              <a:rPr dirty="0" err="1" smtClean="0"/>
              <a:t>putem</a:t>
            </a:r>
            <a:r>
              <a:rPr dirty="0" smtClean="0"/>
              <a:t> </a:t>
            </a:r>
            <a:r>
              <a:rPr dirty="0" err="1" smtClean="0"/>
              <a:t>sa</a:t>
            </a:r>
            <a:r>
              <a:rPr dirty="0" smtClean="0"/>
              <a:t> </a:t>
            </a:r>
            <a:r>
              <a:rPr dirty="0" err="1" smtClean="0"/>
              <a:t>oferim</a:t>
            </a:r>
            <a:r>
              <a:rPr dirty="0" smtClean="0"/>
              <a:t> o </a:t>
            </a:r>
            <a:r>
              <a:rPr dirty="0" err="1" smtClean="0"/>
              <a:t>garantie</a:t>
            </a:r>
            <a:r>
              <a:rPr dirty="0" smtClean="0"/>
              <a:t> </a:t>
            </a:r>
            <a:r>
              <a:rPr dirty="0" err="1" smtClean="0"/>
              <a:t>totala</a:t>
            </a:r>
            <a:r>
              <a:rPr dirty="0" smtClean="0"/>
              <a:t> 36 de </a:t>
            </a:r>
            <a:r>
              <a:rPr dirty="0" err="1" smtClean="0"/>
              <a:t>luni</a:t>
            </a:r>
            <a:r>
              <a:rPr dirty="0" smtClean="0"/>
              <a:t>)</a:t>
            </a:r>
          </a:p>
          <a:p>
            <a:r>
              <a:rPr dirty="0" smtClean="0"/>
              <a:t>	In </a:t>
            </a:r>
            <a:r>
              <a:rPr dirty="0" err="1" smtClean="0"/>
              <a:t>permanenta</a:t>
            </a:r>
            <a:r>
              <a:rPr dirty="0" smtClean="0"/>
              <a:t> </a:t>
            </a:r>
            <a:r>
              <a:rPr dirty="0" err="1" smtClean="0"/>
              <a:t>suntem</a:t>
            </a:r>
            <a:r>
              <a:rPr dirty="0" smtClean="0"/>
              <a:t> </a:t>
            </a:r>
            <a:r>
              <a:rPr dirty="0" err="1" smtClean="0"/>
              <a:t>foarte</a:t>
            </a:r>
            <a:r>
              <a:rPr dirty="0" smtClean="0"/>
              <a:t> </a:t>
            </a:r>
            <a:r>
              <a:rPr dirty="0" err="1" smtClean="0"/>
              <a:t>atenti</a:t>
            </a:r>
            <a:r>
              <a:rPr dirty="0" smtClean="0"/>
              <a:t> la </a:t>
            </a:r>
            <a:r>
              <a:rPr dirty="0" err="1" smtClean="0"/>
              <a:t>nevoile</a:t>
            </a:r>
            <a:r>
              <a:rPr dirty="0" smtClean="0"/>
              <a:t> </a:t>
            </a:r>
            <a:r>
              <a:rPr dirty="0" err="1" smtClean="0"/>
              <a:t>pietei,a</a:t>
            </a:r>
            <a:r>
              <a:rPr dirty="0" smtClean="0"/>
              <a:t> </a:t>
            </a:r>
            <a:r>
              <a:rPr dirty="0" err="1" smtClean="0"/>
              <a:t>clientilor</a:t>
            </a:r>
            <a:r>
              <a:rPr dirty="0" smtClean="0"/>
              <a:t> </a:t>
            </a:r>
            <a:r>
              <a:rPr dirty="0" err="1" smtClean="0"/>
              <a:t>existenti</a:t>
            </a:r>
            <a:r>
              <a:rPr dirty="0" smtClean="0"/>
              <a:t> </a:t>
            </a:r>
            <a:r>
              <a:rPr dirty="0" err="1" smtClean="0"/>
              <a:t>si</a:t>
            </a:r>
            <a:r>
              <a:rPr dirty="0" smtClean="0"/>
              <a:t> </a:t>
            </a:r>
            <a:r>
              <a:rPr dirty="0" err="1" smtClean="0"/>
              <a:t>mai</a:t>
            </a:r>
            <a:r>
              <a:rPr dirty="0" smtClean="0"/>
              <a:t> ales a </a:t>
            </a:r>
            <a:r>
              <a:rPr dirty="0" err="1" smtClean="0"/>
              <a:t>partenerilor</a:t>
            </a:r>
            <a:r>
              <a:rPr dirty="0" smtClean="0"/>
              <a:t> </a:t>
            </a:r>
            <a:r>
              <a:rPr dirty="0" err="1" smtClean="0"/>
              <a:t>nostri</a:t>
            </a:r>
            <a:r>
              <a:rPr dirty="0" smtClean="0"/>
              <a:t> (</a:t>
            </a:r>
            <a:r>
              <a:rPr dirty="0" err="1" smtClean="0"/>
              <a:t>distribuitorii</a:t>
            </a:r>
            <a:r>
              <a:rPr dirty="0" smtClean="0"/>
              <a:t> </a:t>
            </a:r>
            <a:r>
              <a:rPr dirty="0" err="1" smtClean="0"/>
              <a:t>autorizati</a:t>
            </a:r>
            <a:r>
              <a:rPr dirty="0" smtClean="0"/>
              <a:t>).</a:t>
            </a:r>
          </a:p>
          <a:p>
            <a:r>
              <a:rPr dirty="0" smtClean="0"/>
              <a:t>	</a:t>
            </a:r>
            <a:r>
              <a:rPr dirty="0" err="1" smtClean="0"/>
              <a:t>Existenta</a:t>
            </a:r>
            <a:r>
              <a:rPr dirty="0" smtClean="0"/>
              <a:t> </a:t>
            </a:r>
            <a:r>
              <a:rPr dirty="0" err="1" smtClean="0"/>
              <a:t>unui</a:t>
            </a:r>
            <a:r>
              <a:rPr dirty="0" smtClean="0"/>
              <a:t> </a:t>
            </a:r>
            <a:r>
              <a:rPr dirty="0" err="1" smtClean="0"/>
              <a:t>departament</a:t>
            </a:r>
            <a:r>
              <a:rPr dirty="0" smtClean="0"/>
              <a:t>  de service </a:t>
            </a:r>
            <a:r>
              <a:rPr dirty="0" err="1" smtClean="0"/>
              <a:t>si</a:t>
            </a:r>
            <a:r>
              <a:rPr dirty="0" smtClean="0"/>
              <a:t> </a:t>
            </a:r>
            <a:r>
              <a:rPr dirty="0" err="1" smtClean="0"/>
              <a:t>metenanta</a:t>
            </a:r>
            <a:r>
              <a:rPr dirty="0" smtClean="0"/>
              <a:t> (special </a:t>
            </a:r>
            <a:r>
              <a:rPr dirty="0" err="1" smtClean="0"/>
              <a:t>creat</a:t>
            </a:r>
            <a:r>
              <a:rPr dirty="0" smtClean="0"/>
              <a:t> </a:t>
            </a:r>
            <a:r>
              <a:rPr dirty="0" err="1" smtClean="0"/>
              <a:t>pentru</a:t>
            </a:r>
            <a:r>
              <a:rPr dirty="0" smtClean="0"/>
              <a:t> </a:t>
            </a:r>
            <a:r>
              <a:rPr dirty="0" err="1" smtClean="0"/>
              <a:t>clientii</a:t>
            </a:r>
            <a:r>
              <a:rPr dirty="0" smtClean="0"/>
              <a:t> </a:t>
            </a:r>
            <a:r>
              <a:rPr dirty="0" err="1" smtClean="0"/>
              <a:t>nostrii</a:t>
            </a:r>
            <a:r>
              <a:rPr dirty="0" smtClean="0"/>
              <a:t>) </a:t>
            </a:r>
            <a:r>
              <a:rPr dirty="0" err="1" smtClean="0"/>
              <a:t>dotat</a:t>
            </a:r>
            <a:r>
              <a:rPr dirty="0" smtClean="0"/>
              <a:t> cu </a:t>
            </a:r>
            <a:r>
              <a:rPr dirty="0" err="1" smtClean="0"/>
              <a:t>masini</a:t>
            </a:r>
            <a:r>
              <a:rPr dirty="0" smtClean="0"/>
              <a:t> de </a:t>
            </a:r>
            <a:r>
              <a:rPr dirty="0" err="1" smtClean="0"/>
              <a:t>interventie</a:t>
            </a:r>
            <a:r>
              <a:rPr dirty="0" smtClean="0"/>
              <a:t> ,</a:t>
            </a:r>
            <a:r>
              <a:rPr dirty="0" err="1" smtClean="0"/>
              <a:t>echipate</a:t>
            </a:r>
            <a:r>
              <a:rPr dirty="0" smtClean="0"/>
              <a:t> </a:t>
            </a:r>
            <a:r>
              <a:rPr dirty="0" err="1" smtClean="0"/>
              <a:t>astfel</a:t>
            </a:r>
            <a:r>
              <a:rPr dirty="0" smtClean="0"/>
              <a:t> </a:t>
            </a:r>
            <a:r>
              <a:rPr dirty="0" err="1" smtClean="0"/>
              <a:t>incat</a:t>
            </a:r>
            <a:r>
              <a:rPr dirty="0" smtClean="0"/>
              <a:t> </a:t>
            </a:r>
            <a:r>
              <a:rPr dirty="0" err="1" smtClean="0"/>
              <a:t>sa</a:t>
            </a:r>
            <a:r>
              <a:rPr dirty="0" smtClean="0"/>
              <a:t> </a:t>
            </a:r>
            <a:r>
              <a:rPr dirty="0" err="1" smtClean="0"/>
              <a:t>poata</a:t>
            </a:r>
            <a:r>
              <a:rPr dirty="0" smtClean="0"/>
              <a:t> </a:t>
            </a:r>
            <a:r>
              <a:rPr dirty="0" err="1" smtClean="0"/>
              <a:t>interveni</a:t>
            </a:r>
            <a:r>
              <a:rPr dirty="0" smtClean="0"/>
              <a:t> in </a:t>
            </a:r>
            <a:r>
              <a:rPr dirty="0" err="1" smtClean="0"/>
              <a:t>regim</a:t>
            </a:r>
            <a:r>
              <a:rPr dirty="0" smtClean="0"/>
              <a:t> de </a:t>
            </a:r>
            <a:r>
              <a:rPr dirty="0" err="1" smtClean="0"/>
              <a:t>urgenta</a:t>
            </a:r>
            <a:r>
              <a:rPr dirty="0" smtClean="0"/>
              <a:t> in </a:t>
            </a:r>
            <a:r>
              <a:rPr dirty="0" err="1" smtClean="0"/>
              <a:t>orice</a:t>
            </a:r>
            <a:r>
              <a:rPr dirty="0" smtClean="0"/>
              <a:t> parte a </a:t>
            </a:r>
            <a:r>
              <a:rPr dirty="0" err="1" smtClean="0"/>
              <a:t>Europei</a:t>
            </a:r>
            <a:r>
              <a:rPr dirty="0" smtClean="0"/>
              <a:t> </a:t>
            </a:r>
            <a:r>
              <a:rPr dirty="0" err="1" smtClean="0"/>
              <a:t>si</a:t>
            </a:r>
            <a:r>
              <a:rPr dirty="0" smtClean="0"/>
              <a:t> </a:t>
            </a:r>
            <a:r>
              <a:rPr dirty="0" err="1" smtClean="0"/>
              <a:t>pentru</a:t>
            </a:r>
            <a:r>
              <a:rPr dirty="0" smtClean="0"/>
              <a:t> a </a:t>
            </a:r>
            <a:r>
              <a:rPr dirty="0" err="1" smtClean="0"/>
              <a:t>putea</a:t>
            </a:r>
            <a:r>
              <a:rPr dirty="0" smtClean="0"/>
              <a:t> </a:t>
            </a:r>
            <a:r>
              <a:rPr dirty="0" err="1" smtClean="0"/>
              <a:t>recreea</a:t>
            </a:r>
            <a:r>
              <a:rPr dirty="0" smtClean="0"/>
              <a:t> la fata </a:t>
            </a:r>
            <a:r>
              <a:rPr dirty="0" err="1" smtClean="0"/>
              <a:t>locului</a:t>
            </a:r>
            <a:r>
              <a:rPr dirty="0" smtClean="0"/>
              <a:t> </a:t>
            </a:r>
            <a:r>
              <a:rPr dirty="0" err="1" smtClean="0"/>
              <a:t>orice</a:t>
            </a:r>
            <a:r>
              <a:rPr dirty="0" smtClean="0"/>
              <a:t> parte a </a:t>
            </a:r>
            <a:r>
              <a:rPr dirty="0" err="1" smtClean="0"/>
              <a:t>unui</a:t>
            </a:r>
            <a:r>
              <a:rPr dirty="0" smtClean="0"/>
              <a:t> incinerator, ne face </a:t>
            </a:r>
            <a:r>
              <a:rPr dirty="0" err="1" smtClean="0"/>
              <a:t>sa</a:t>
            </a:r>
            <a:r>
              <a:rPr dirty="0" smtClean="0"/>
              <a:t> </a:t>
            </a:r>
            <a:r>
              <a:rPr dirty="0" err="1" smtClean="0"/>
              <a:t>credem</a:t>
            </a:r>
            <a:r>
              <a:rPr dirty="0" smtClean="0"/>
              <a:t> ca </a:t>
            </a:r>
            <a:r>
              <a:rPr dirty="0" err="1" smtClean="0"/>
              <a:t>suntem</a:t>
            </a:r>
            <a:r>
              <a:rPr dirty="0" smtClean="0"/>
              <a:t> </a:t>
            </a:r>
            <a:r>
              <a:rPr dirty="0" err="1" smtClean="0"/>
              <a:t>intradevar</a:t>
            </a:r>
            <a:r>
              <a:rPr dirty="0" smtClean="0"/>
              <a:t> </a:t>
            </a:r>
            <a:r>
              <a:rPr dirty="0" err="1" smtClean="0"/>
              <a:t>alaturi</a:t>
            </a:r>
            <a:r>
              <a:rPr dirty="0" smtClean="0"/>
              <a:t> de </a:t>
            </a:r>
            <a:r>
              <a:rPr dirty="0" err="1" smtClean="0"/>
              <a:t>partenerii</a:t>
            </a:r>
            <a:r>
              <a:rPr dirty="0" smtClean="0"/>
              <a:t> </a:t>
            </a:r>
            <a:r>
              <a:rPr dirty="0" err="1" smtClean="0"/>
              <a:t>nostrii</a:t>
            </a:r>
            <a:r>
              <a:rPr dirty="0" smtClean="0"/>
              <a:t> </a:t>
            </a:r>
            <a:r>
              <a:rPr dirty="0" err="1" smtClean="0"/>
              <a:t>si</a:t>
            </a:r>
            <a:r>
              <a:rPr dirty="0" smtClean="0"/>
              <a:t> </a:t>
            </a:r>
            <a:r>
              <a:rPr dirty="0" err="1" smtClean="0"/>
              <a:t>intradevar</a:t>
            </a:r>
            <a:r>
              <a:rPr dirty="0" smtClean="0"/>
              <a:t> </a:t>
            </a:r>
            <a:r>
              <a:rPr dirty="0" err="1" smtClean="0"/>
              <a:t>grija</a:t>
            </a:r>
            <a:r>
              <a:rPr dirty="0" smtClean="0"/>
              <a:t> fata de </a:t>
            </a:r>
            <a:r>
              <a:rPr dirty="0" err="1" smtClean="0"/>
              <a:t>clientii</a:t>
            </a:r>
            <a:r>
              <a:rPr dirty="0" smtClean="0"/>
              <a:t> </a:t>
            </a:r>
            <a:r>
              <a:rPr dirty="0" err="1" smtClean="0"/>
              <a:t>existenti</a:t>
            </a:r>
            <a:r>
              <a:rPr dirty="0" smtClean="0"/>
              <a:t> </a:t>
            </a:r>
            <a:r>
              <a:rPr dirty="0" err="1" smtClean="0"/>
              <a:t>este</a:t>
            </a:r>
            <a:r>
              <a:rPr dirty="0" smtClean="0"/>
              <a:t> o </a:t>
            </a:r>
            <a:r>
              <a:rPr dirty="0" err="1" smtClean="0"/>
              <a:t>prioritate</a:t>
            </a:r>
            <a:r>
              <a:rPr dirty="0" smtClean="0"/>
              <a:t> </a:t>
            </a:r>
            <a:r>
              <a:rPr dirty="0" err="1" smtClean="0"/>
              <a:t>pentru</a:t>
            </a:r>
            <a:r>
              <a:rPr dirty="0" smtClean="0"/>
              <a:t> </a:t>
            </a:r>
            <a:r>
              <a:rPr dirty="0" err="1" smtClean="0"/>
              <a:t>noi</a:t>
            </a:r>
            <a:r>
              <a:rPr dirty="0" smtClean="0"/>
              <a:t>.</a:t>
            </a:r>
          </a:p>
          <a:p>
            <a:r>
              <a:rPr dirty="0" smtClean="0"/>
              <a:t>	Nu in </a:t>
            </a:r>
            <a:r>
              <a:rPr dirty="0" err="1" smtClean="0"/>
              <a:t>ultimul</a:t>
            </a:r>
            <a:r>
              <a:rPr dirty="0" smtClean="0"/>
              <a:t> </a:t>
            </a:r>
            <a:r>
              <a:rPr dirty="0" err="1" smtClean="0"/>
              <a:t>rand,raportul</a:t>
            </a:r>
            <a:r>
              <a:rPr dirty="0" smtClean="0"/>
              <a:t> </a:t>
            </a:r>
            <a:r>
              <a:rPr dirty="0" err="1" smtClean="0"/>
              <a:t>caliate</a:t>
            </a:r>
            <a:r>
              <a:rPr dirty="0" smtClean="0"/>
              <a:t> </a:t>
            </a:r>
            <a:r>
              <a:rPr dirty="0" err="1" smtClean="0"/>
              <a:t>si</a:t>
            </a:r>
            <a:r>
              <a:rPr dirty="0" smtClean="0"/>
              <a:t> </a:t>
            </a:r>
            <a:r>
              <a:rPr dirty="0" err="1" smtClean="0"/>
              <a:t>doatrii</a:t>
            </a:r>
            <a:r>
              <a:rPr dirty="0" smtClean="0"/>
              <a:t> </a:t>
            </a:r>
            <a:r>
              <a:rPr dirty="0" err="1" smtClean="0"/>
              <a:t>tehnice</a:t>
            </a:r>
            <a:r>
              <a:rPr dirty="0" smtClean="0"/>
              <a:t> standard/</a:t>
            </a:r>
            <a:r>
              <a:rPr dirty="0" err="1" smtClean="0"/>
              <a:t>pret</a:t>
            </a:r>
            <a:r>
              <a:rPr dirty="0" smtClean="0"/>
              <a:t> </a:t>
            </a:r>
            <a:r>
              <a:rPr dirty="0" err="1" smtClean="0"/>
              <a:t>este</a:t>
            </a:r>
            <a:r>
              <a:rPr dirty="0" smtClean="0"/>
              <a:t> </a:t>
            </a:r>
            <a:r>
              <a:rPr dirty="0" err="1" smtClean="0"/>
              <a:t>imbatabil.Acest</a:t>
            </a:r>
            <a:r>
              <a:rPr dirty="0" smtClean="0"/>
              <a:t> </a:t>
            </a:r>
            <a:r>
              <a:rPr dirty="0" err="1" smtClean="0"/>
              <a:t>lucru</a:t>
            </a:r>
            <a:r>
              <a:rPr dirty="0" smtClean="0"/>
              <a:t> </a:t>
            </a:r>
            <a:r>
              <a:rPr dirty="0" err="1" smtClean="0"/>
              <a:t>este</a:t>
            </a:r>
            <a:r>
              <a:rPr dirty="0" smtClean="0"/>
              <a:t> </a:t>
            </a:r>
            <a:r>
              <a:rPr dirty="0" err="1" smtClean="0"/>
              <a:t>confirmat</a:t>
            </a:r>
            <a:r>
              <a:rPr dirty="0" smtClean="0"/>
              <a:t> </a:t>
            </a:r>
            <a:r>
              <a:rPr dirty="0" err="1" smtClean="0"/>
              <a:t>si</a:t>
            </a:r>
            <a:r>
              <a:rPr dirty="0" smtClean="0"/>
              <a:t> de </a:t>
            </a:r>
            <a:r>
              <a:rPr dirty="0" err="1" smtClean="0"/>
              <a:t>ascensiunea</a:t>
            </a:r>
            <a:r>
              <a:rPr dirty="0" smtClean="0"/>
              <a:t>  </a:t>
            </a:r>
            <a:r>
              <a:rPr dirty="0" err="1" smtClean="0"/>
              <a:t>si</a:t>
            </a:r>
            <a:r>
              <a:rPr dirty="0" smtClean="0"/>
              <a:t>  </a:t>
            </a:r>
            <a:r>
              <a:rPr dirty="0" err="1" smtClean="0"/>
              <a:t>cota</a:t>
            </a:r>
            <a:r>
              <a:rPr dirty="0" smtClean="0"/>
              <a:t> de </a:t>
            </a:r>
            <a:r>
              <a:rPr dirty="0" err="1" smtClean="0"/>
              <a:t>piata</a:t>
            </a:r>
            <a:r>
              <a:rPr dirty="0" smtClean="0"/>
              <a:t>  in </a:t>
            </a:r>
            <a:r>
              <a:rPr dirty="0" err="1" smtClean="0"/>
              <a:t>permanenta</a:t>
            </a:r>
            <a:r>
              <a:rPr dirty="0" smtClean="0"/>
              <a:t> </a:t>
            </a:r>
            <a:r>
              <a:rPr dirty="0" err="1" smtClean="0"/>
              <a:t>crestere</a:t>
            </a:r>
            <a:r>
              <a:rPr dirty="0" smtClean="0"/>
              <a:t> </a:t>
            </a:r>
            <a:r>
              <a:rPr dirty="0" err="1" smtClean="0"/>
              <a:t>intr</a:t>
            </a:r>
            <a:r>
              <a:rPr dirty="0" smtClean="0"/>
              <a:t>-un </a:t>
            </a:r>
            <a:r>
              <a:rPr dirty="0" err="1" smtClean="0"/>
              <a:t>timp</a:t>
            </a:r>
            <a:r>
              <a:rPr dirty="0" smtClean="0"/>
              <a:t> </a:t>
            </a:r>
            <a:r>
              <a:rPr dirty="0" err="1" smtClean="0"/>
              <a:t>scurt</a:t>
            </a:r>
            <a:r>
              <a:rPr dirty="0" smtClean="0"/>
              <a:t>.</a:t>
            </a:r>
          </a:p>
          <a:p>
            <a:r>
              <a:rPr dirty="0" smtClean="0"/>
              <a:t>	</a:t>
            </a:r>
          </a:p>
          <a:p>
            <a:endParaRPr lang="en-US" dirty="0"/>
          </a:p>
        </p:txBody>
      </p:sp>
      <p:pic>
        <p:nvPicPr>
          <p:cNvPr id="5" name="Picture 3" descr="C:\Users\ACER\Desktop\sigla noua pp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Incineratoarele INCINER - Automatizarea</a:t>
            </a:r>
            <a:endParaRPr lang="en-US" dirty="0"/>
          </a:p>
        </p:txBody>
      </p:sp>
      <p:sp>
        <p:nvSpPr>
          <p:cNvPr id="3" name="Subtitle 2"/>
          <p:cNvSpPr>
            <a:spLocks noGrp="1"/>
          </p:cNvSpPr>
          <p:nvPr>
            <p:ph type="subTitle" idx="1"/>
          </p:nvPr>
        </p:nvSpPr>
        <p:spPr>
          <a:xfrm>
            <a:off x="5334000" y="1066800"/>
            <a:ext cx="3581400" cy="4267200"/>
          </a:xfrm>
        </p:spPr>
        <p:txBody>
          <a:bodyPr>
            <a:normAutofit fontScale="55000" lnSpcReduction="20000"/>
          </a:bodyPr>
          <a:lstStyle/>
          <a:p>
            <a:endParaRPr smtClean="0"/>
          </a:p>
          <a:p>
            <a:r>
              <a:rPr smtClean="0"/>
              <a:t>   Pentru modificarea timpului de ardere se procedeaza la fel. Se apasa usor cu degetul pe dreptunghiul de culoare albastra si se introduce timpul de ardere dorit functie de capacitatea de incarcare. ATENTIE ciclul de ardere e de maxim 50 Kg/h. </a:t>
            </a:r>
          </a:p>
          <a:p>
            <a:r>
              <a:rPr smtClean="0"/>
              <a:t>   In aceste conditii alegeti prima valoare intreaga din raportul Masa ardere/ 50Kg. Exemplu: daca avem de incinerat o cantitate de 520 Kg, timpul de ardere v-a fi 520Kg/50Kg si rezulta T=11h</a:t>
            </a:r>
          </a:p>
          <a:p>
            <a:r>
              <a:rPr smtClean="0"/>
              <a:t>   Dupa ce am terminat de efectuat toate setarile nu ne ramane decat sa apasam butonul START si procesul de incinerare v-a porni. In prima faza se v-a aprinde doar arzatorul din camera superioara pana ce temperatura v-a ajunge la 850 grade dupa care vor porni si arzatoarele din camera inferioara. </a:t>
            </a:r>
          </a:p>
          <a:p>
            <a:r>
              <a:rPr smtClean="0"/>
              <a:t>   Timpul efectiv de ardere incepe sa se scurga din momentul pornirii arzatoarelor din camera inferioara. Timpul ramas pana la terminarea incinerarii v-a fi afisat in cele doua dreptunghiuri cu rosu</a:t>
            </a:r>
          </a:p>
          <a:p>
            <a:endParaRPr lang="en-US" dirty="0"/>
          </a:p>
        </p:txBody>
      </p:sp>
      <p:pic>
        <p:nvPicPr>
          <p:cNvPr id="5" name="Picture 4" descr="modificare temperatura"/>
          <p:cNvPicPr/>
          <p:nvPr/>
        </p:nvPicPr>
        <p:blipFill>
          <a:blip r:embed="rId2" cstate="email">
            <a:extLst>
              <a:ext uri="{28A0092B-C50C-407E-A947-70E740481C1C}">
                <a14:useLocalDpi xmlns:a14="http://schemas.microsoft.com/office/drawing/2010/main"/>
              </a:ext>
            </a:extLst>
          </a:blip>
          <a:srcRect/>
          <a:stretch>
            <a:fillRect/>
          </a:stretch>
        </p:blipFill>
        <p:spPr bwMode="auto">
          <a:xfrm>
            <a:off x="228600" y="1371600"/>
            <a:ext cx="5105400" cy="3733800"/>
          </a:xfrm>
          <a:prstGeom prst="rect">
            <a:avLst/>
          </a:prstGeom>
          <a:noFill/>
          <a:ln w="9525">
            <a:noFill/>
            <a:miter lim="800000"/>
            <a:headEnd/>
            <a:tailEnd/>
          </a:ln>
        </p:spPr>
      </p:pic>
      <p:pic>
        <p:nvPicPr>
          <p:cNvPr id="7" name="Picture 3" descr="C:\Users\ACER\Desktop\sigla noua pp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Incineratoarele INCINER - Automatizarea</a:t>
            </a:r>
            <a:endParaRPr lang="en-US" dirty="0"/>
          </a:p>
        </p:txBody>
      </p:sp>
      <p:sp>
        <p:nvSpPr>
          <p:cNvPr id="3" name="Subtitle 2"/>
          <p:cNvSpPr>
            <a:spLocks noGrp="1"/>
          </p:cNvSpPr>
          <p:nvPr>
            <p:ph type="subTitle" idx="1"/>
          </p:nvPr>
        </p:nvSpPr>
        <p:spPr>
          <a:xfrm>
            <a:off x="5562600" y="1066800"/>
            <a:ext cx="3352800" cy="4343400"/>
          </a:xfrm>
        </p:spPr>
        <p:txBody>
          <a:bodyPr>
            <a:normAutofit fontScale="40000" lnSpcReduction="20000"/>
          </a:bodyPr>
          <a:lstStyle/>
          <a:p>
            <a:endParaRPr smtClean="0"/>
          </a:p>
          <a:p>
            <a:endParaRPr smtClean="0"/>
          </a:p>
          <a:p>
            <a:r>
              <a:rPr sz="3500" smtClean="0"/>
              <a:t>   In aceasta fereastra puteti vizualiza evolutia in timp a temperaturii din camera superioara si inferioara. Pentru a vizualiza apasati butoanele de culoare gri Prev Page si Next Page. </a:t>
            </a:r>
          </a:p>
          <a:p>
            <a:r>
              <a:rPr sz="3500" smtClean="0"/>
              <a:t>   Inregistrarea temperaturilor se face din minut in minut iar pe o pagia sunt afisate 100 de valori. </a:t>
            </a:r>
          </a:p>
          <a:p>
            <a:r>
              <a:rPr sz="3500" smtClean="0"/>
              <a:t>   Cu ajutorul sagetilor se poate face zoom pe o anumita valoare. </a:t>
            </a:r>
          </a:p>
          <a:p>
            <a:r>
              <a:rPr sz="3500" smtClean="0"/>
              <a:t>Inregistrarea temperaturilor se face pe toata durata cat butonul Start e apasat.</a:t>
            </a:r>
          </a:p>
          <a:p>
            <a:r>
              <a:rPr sz="3500" smtClean="0"/>
              <a:t>   Daca doriti inregistrarea temperaturilor pe toata durata procesului de ardere, introduceti un stick de memorie in slotul USB si apasati butonul EXPORT CSV DATA. Asteptati stingerea indicatorului de culoare rosie si puteti scoate stick-ul din aparat. Prin apasarea butonului optiuni se revine la meniul de alegere a optiunilor.</a:t>
            </a:r>
          </a:p>
          <a:p>
            <a:endParaRPr lang="en-US" dirty="0"/>
          </a:p>
        </p:txBody>
      </p:sp>
      <p:pic>
        <p:nvPicPr>
          <p:cNvPr id="5" name="Picture 4" descr="istoric temperatura"/>
          <p:cNvPicPr/>
          <p:nvPr/>
        </p:nvPicPr>
        <p:blipFill>
          <a:blip r:embed="rId2" cstate="email">
            <a:extLst>
              <a:ext uri="{28A0092B-C50C-407E-A947-70E740481C1C}">
                <a14:useLocalDpi xmlns:a14="http://schemas.microsoft.com/office/drawing/2010/main"/>
              </a:ext>
            </a:extLst>
          </a:blip>
          <a:srcRect/>
          <a:stretch>
            <a:fillRect/>
          </a:stretch>
        </p:blipFill>
        <p:spPr bwMode="auto">
          <a:xfrm>
            <a:off x="228600" y="1219200"/>
            <a:ext cx="5257800" cy="3962400"/>
          </a:xfrm>
          <a:prstGeom prst="rect">
            <a:avLst/>
          </a:prstGeom>
          <a:noFill/>
          <a:ln w="9525">
            <a:noFill/>
            <a:miter lim="800000"/>
            <a:headEnd/>
            <a:tailEnd/>
          </a:ln>
        </p:spPr>
      </p:pic>
      <p:pic>
        <p:nvPicPr>
          <p:cNvPr id="6" name="Picture 3" descr="C:\Users\ACER\Desktop\sigla noua pp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Incineratoarele INCINER - Automatizarea</a:t>
            </a:r>
            <a:endParaRPr lang="en-US" dirty="0"/>
          </a:p>
        </p:txBody>
      </p:sp>
      <p:sp>
        <p:nvSpPr>
          <p:cNvPr id="3" name="Subtitle 2"/>
          <p:cNvSpPr>
            <a:spLocks noGrp="1"/>
          </p:cNvSpPr>
          <p:nvPr>
            <p:ph type="subTitle" idx="1"/>
          </p:nvPr>
        </p:nvSpPr>
        <p:spPr>
          <a:xfrm>
            <a:off x="5867400" y="1066800"/>
            <a:ext cx="3048000" cy="4267200"/>
          </a:xfrm>
        </p:spPr>
        <p:txBody>
          <a:bodyPr>
            <a:normAutofit/>
          </a:bodyPr>
          <a:lstStyle/>
          <a:p>
            <a:endParaRPr sz="1800" smtClean="0"/>
          </a:p>
          <a:p>
            <a:endParaRPr sz="1800" smtClean="0"/>
          </a:p>
          <a:p>
            <a:r>
              <a:rPr sz="1800" smtClean="0"/>
              <a:t>EXIST POSIBILITATEA CA INCINERATOARELE NOASTRE SA FIE prevazute cu un schimbator de caldura aer-apa (genereaza apa calda industriala), in acest meniu aveti posibilitatea de a monitoriza temperatura turului si a returului, presiunea apei in instalatie, precum si cantitatea de caldura recuperata.</a:t>
            </a:r>
          </a:p>
          <a:p>
            <a:pPr algn="ctr"/>
            <a:endParaRPr sz="2000" b="1" dirty="0"/>
          </a:p>
        </p:txBody>
      </p:sp>
      <p:pic>
        <p:nvPicPr>
          <p:cNvPr id="5" name="Picture 4" descr="schimbator temp"/>
          <p:cNvPicPr/>
          <p:nvPr/>
        </p:nvPicPr>
        <p:blipFill>
          <a:blip r:embed="rId2" cstate="email">
            <a:extLst>
              <a:ext uri="{28A0092B-C50C-407E-A947-70E740481C1C}">
                <a14:useLocalDpi xmlns:a14="http://schemas.microsoft.com/office/drawing/2010/main"/>
              </a:ext>
            </a:extLst>
          </a:blip>
          <a:srcRect/>
          <a:stretch>
            <a:fillRect/>
          </a:stretch>
        </p:blipFill>
        <p:spPr bwMode="auto">
          <a:xfrm>
            <a:off x="228600" y="1143000"/>
            <a:ext cx="5562600" cy="4267200"/>
          </a:xfrm>
          <a:prstGeom prst="rect">
            <a:avLst/>
          </a:prstGeom>
          <a:noFill/>
          <a:ln w="9525">
            <a:noFill/>
            <a:miter lim="800000"/>
            <a:headEnd/>
            <a:tailEnd/>
          </a:ln>
        </p:spPr>
      </p:pic>
      <p:pic>
        <p:nvPicPr>
          <p:cNvPr id="6" name="Picture 3" descr="C:\Users\ACER\Desktop\sigla noua pp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772400" cy="609600"/>
          </a:xfrm>
        </p:spPr>
        <p:txBody>
          <a:bodyPr/>
          <a:lstStyle/>
          <a:p>
            <a:r>
              <a:rPr smtClean="0"/>
              <a:t>Incineratoarele INCINER - Automatizarea</a:t>
            </a:r>
            <a:endParaRPr lang="en-US" dirty="0"/>
          </a:p>
        </p:txBody>
      </p:sp>
      <p:sp>
        <p:nvSpPr>
          <p:cNvPr id="3" name="Subtitle 2"/>
          <p:cNvSpPr>
            <a:spLocks noGrp="1"/>
          </p:cNvSpPr>
          <p:nvPr>
            <p:ph type="subTitle" idx="1"/>
          </p:nvPr>
        </p:nvSpPr>
        <p:spPr>
          <a:xfrm>
            <a:off x="609600" y="838200"/>
            <a:ext cx="8382000" cy="4800600"/>
          </a:xfrm>
        </p:spPr>
        <p:txBody>
          <a:bodyPr>
            <a:normAutofit fontScale="92500"/>
          </a:bodyPr>
          <a:lstStyle/>
          <a:p>
            <a:endParaRPr sz="1400" b="1" u="sng" smtClean="0"/>
          </a:p>
          <a:p>
            <a:pPr algn="ctr"/>
            <a:r>
              <a:rPr sz="2800" b="1" u="sng" smtClean="0"/>
              <a:t>OPTIONALE:</a:t>
            </a:r>
          </a:p>
          <a:p>
            <a:pPr algn="ctr"/>
            <a:endParaRPr sz="1400" b="1" u="sng" smtClean="0"/>
          </a:p>
          <a:p>
            <a:r>
              <a:rPr sz="1800" u="sng" smtClean="0"/>
              <a:t>OFERIM CLIENTILOR NOSTRI URMATOARELE OPTIONALE :</a:t>
            </a:r>
          </a:p>
          <a:p>
            <a:pPr>
              <a:buFont typeface="Arial" pitchFamily="34" charset="0"/>
              <a:buChar char="•"/>
            </a:pPr>
            <a:r>
              <a:rPr sz="1800" u="sng" smtClean="0"/>
              <a:t>Modul de comunicatie </a:t>
            </a:r>
            <a:r>
              <a:rPr sz="1800" smtClean="0"/>
              <a:t>GSM (permite vizualizarea de la distanta-INTERNET-a tuturor functtilor Incineratorului-TOATE comenzile care necesita prezenta unui operator se pot face de la distanta,inclusiv sau mai ales a reprezentantilor de service)</a:t>
            </a:r>
          </a:p>
          <a:p>
            <a:pPr>
              <a:buFont typeface="Arial" pitchFamily="34" charset="0"/>
              <a:buChar char="•"/>
            </a:pPr>
            <a:r>
              <a:rPr sz="1800" u="sng" smtClean="0"/>
              <a:t>Inregistrare pe card</a:t>
            </a:r>
            <a:r>
              <a:rPr sz="1800" smtClean="0"/>
              <a:t> de memorie separat(permite stocarea nevolatila a TUTUROR informatiilor de functionare</a:t>
            </a:r>
          </a:p>
          <a:p>
            <a:pPr>
              <a:buFont typeface="Arial" pitchFamily="34" charset="0"/>
              <a:buChar char="•"/>
            </a:pPr>
            <a:r>
              <a:rPr sz="1800" u="sng" smtClean="0"/>
              <a:t>Customizare</a:t>
            </a:r>
            <a:r>
              <a:rPr sz="1800" smtClean="0"/>
              <a:t> la cerere a softului standard cu noi functii cerute de catre client(inclusiv reprezentarea grafica a unor sigle,brand-uri etc)</a:t>
            </a:r>
          </a:p>
          <a:p>
            <a:pPr>
              <a:buFont typeface="Arial" pitchFamily="34" charset="0"/>
              <a:buChar char="•"/>
            </a:pPr>
            <a:r>
              <a:rPr sz="1800" smtClean="0"/>
              <a:t>Posibilitatea de DOTARE a incineratoarelor cu </a:t>
            </a:r>
            <a:r>
              <a:rPr sz="1800" u="sng" smtClean="0"/>
              <a:t>SISTEM DE CANTARIRE</a:t>
            </a:r>
            <a:r>
              <a:rPr sz="1800" smtClean="0"/>
              <a:t>!!!! (permite cantarirea EXACTA a cantitatii de deseuri introduse in incinerator)</a:t>
            </a:r>
          </a:p>
          <a:p>
            <a:pPr>
              <a:buFont typeface="Arial" pitchFamily="34" charset="0"/>
              <a:buChar char="•"/>
            </a:pPr>
            <a:r>
              <a:rPr sz="1800" u="sng" smtClean="0"/>
              <a:t>Localizare prin GPS </a:t>
            </a:r>
            <a:r>
              <a:rPr sz="1800" smtClean="0"/>
              <a:t>- pentru incineratoarele mobile</a:t>
            </a:r>
          </a:p>
          <a:p>
            <a:pPr>
              <a:buFont typeface="Arial" pitchFamily="34" charset="0"/>
              <a:buChar char="•"/>
            </a:pPr>
            <a:r>
              <a:rPr sz="1800" smtClean="0"/>
              <a:t>Limba standard a meniurilor este Engleza/Romana –OPTIONAL se poate oferi </a:t>
            </a:r>
            <a:r>
              <a:rPr sz="1800" u="sng" smtClean="0"/>
              <a:t>meniurile in orice limba dorita</a:t>
            </a:r>
          </a:p>
          <a:p>
            <a:endParaRPr sz="1400" smtClean="0"/>
          </a:p>
          <a:p>
            <a:endParaRPr lang="en-US" dirty="0"/>
          </a:p>
        </p:txBody>
      </p:sp>
      <p:pic>
        <p:nvPicPr>
          <p:cNvPr id="6" name="Picture 3" descr="C:\Users\ACER\Desktop\sigla noua pp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4724400" y="1600200"/>
            <a:ext cx="4021336" cy="5361782"/>
          </a:xfrm>
        </p:spPr>
      </p:pic>
      <p:sp>
        <p:nvSpPr>
          <p:cNvPr id="4" name="Title 3"/>
          <p:cNvSpPr>
            <a:spLocks noGrp="1"/>
          </p:cNvSpPr>
          <p:nvPr>
            <p:ph type="title"/>
          </p:nvPr>
        </p:nvSpPr>
        <p:spPr/>
        <p:txBody>
          <a:bodyPr/>
          <a:lstStyle/>
          <a:p>
            <a:r>
              <a:rPr smtClean="0"/>
              <a:t>ALEGEREA  POTRIVITA</a:t>
            </a:r>
            <a:endParaRPr lang="en-US" dirty="0"/>
          </a:p>
        </p:txBody>
      </p:sp>
      <p:sp>
        <p:nvSpPr>
          <p:cNvPr id="5" name="Content Placeholder 4"/>
          <p:cNvSpPr>
            <a:spLocks noGrp="1"/>
          </p:cNvSpPr>
          <p:nvPr>
            <p:ph sz="half" idx="1"/>
          </p:nvPr>
        </p:nvSpPr>
        <p:spPr/>
        <p:txBody>
          <a:bodyPr/>
          <a:lstStyle/>
          <a:p>
            <a:pPr>
              <a:buFont typeface="Arial" pitchFamily="34" charset="0"/>
              <a:buChar char="•"/>
            </a:pPr>
            <a:r>
              <a:rPr smtClean="0"/>
              <a:t> Alegeti sa fiti in conformitate cu standardele de bio-securitate ale UE</a:t>
            </a:r>
          </a:p>
          <a:p>
            <a:pPr>
              <a:buFont typeface="Arial" pitchFamily="34" charset="0"/>
              <a:buChar char="•"/>
            </a:pPr>
            <a:r>
              <a:rPr smtClean="0"/>
              <a:t>Primul pas in a putea sa exportati in UE</a:t>
            </a:r>
          </a:p>
          <a:p>
            <a:pPr>
              <a:buFont typeface="Arial" pitchFamily="34" charset="0"/>
              <a:buChar char="•"/>
            </a:pPr>
            <a:r>
              <a:rPr smtClean="0"/>
              <a:t>Costuri mici de intretinere si exploatare</a:t>
            </a:r>
          </a:p>
          <a:p>
            <a:pPr>
              <a:buFont typeface="Arial" pitchFamily="34" charset="0"/>
              <a:buChar char="•"/>
            </a:pPr>
            <a:r>
              <a:rPr smtClean="0"/>
              <a:t>Independenta fata de prestatori de servicii(mult mai scumpi si care va pot creste preturile arbritar)</a:t>
            </a:r>
          </a:p>
          <a:p>
            <a:pPr>
              <a:buFont typeface="Arial" pitchFamily="34" charset="0"/>
              <a:buChar char="•"/>
            </a:pPr>
            <a:r>
              <a:rPr lang="en-US" dirty="0" smtClean="0"/>
              <a:t>G</a:t>
            </a:r>
            <a:r>
              <a:rPr smtClean="0"/>
              <a:t>arantia si Post garantia este oferita de noi prin echipe de service dotate cu masini de interventie.</a:t>
            </a:r>
          </a:p>
          <a:p>
            <a:pPr>
              <a:buFont typeface="Arial" pitchFamily="34" charset="0"/>
              <a:buChar char="•"/>
            </a:pPr>
            <a:r>
              <a:rPr smtClean="0"/>
              <a:t>Putem sa va oferim in maxim cateva ore interventia la incinerator.</a:t>
            </a:r>
            <a:endParaRPr lang="en-US" dirty="0"/>
          </a:p>
        </p:txBody>
      </p:sp>
      <p:pic>
        <p:nvPicPr>
          <p:cNvPr id="8" name="Picture 3" descr="C:\Users\ACER\Desktop\sigla noua pp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Tree>
    <p:extLst>
      <p:ext uri="{BB962C8B-B14F-4D97-AF65-F5344CB8AC3E}">
        <p14:creationId xmlns:p14="http://schemas.microsoft.com/office/powerpoint/2010/main" val="18300544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CER\Desktop\sigla noua pp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43600" y="1745133"/>
            <a:ext cx="2590800" cy="2598267"/>
          </a:xfrm>
          <a:prstGeom prst="rect">
            <a:avLst/>
          </a:prstGeom>
          <a:noFill/>
        </p:spPr>
      </p:pic>
      <p:pic>
        <p:nvPicPr>
          <p:cNvPr id="8" name="Picture Placeholder 7"/>
          <p:cNvPicPr>
            <a:picLocks noGrp="1" noChangeAspect="1"/>
          </p:cNvPicPr>
          <p:nvPr>
            <p:ph type="pic" idx="1"/>
          </p:nvPr>
        </p:nvPicPr>
        <p:blipFill>
          <a:blip r:embed="rId3" cstate="email">
            <a:extLst>
              <a:ext uri="{28A0092B-C50C-407E-A947-70E740481C1C}">
                <a14:useLocalDpi xmlns:a14="http://schemas.microsoft.com/office/drawing/2010/main"/>
              </a:ext>
            </a:extLst>
          </a:blip>
          <a:stretch>
            <a:fillRect/>
          </a:stretch>
        </p:blipFill>
        <p:spPr>
          <a:xfrm>
            <a:off x="304801" y="1371600"/>
            <a:ext cx="5562600" cy="4171950"/>
          </a:xfrm>
          <a:prstGeom prst="rect">
            <a:avLst/>
          </a:prstGeom>
          <a:ln>
            <a:noFill/>
          </a:ln>
          <a:effectLst>
            <a:softEdge rad="317500"/>
          </a:effectLst>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6081932" y="3248938"/>
            <a:ext cx="2819400" cy="3637198"/>
          </a:xfrm>
          <a:prstGeom prst="rect">
            <a:avLst/>
          </a:prstGeom>
        </p:spPr>
      </p:pic>
      <p:sp>
        <p:nvSpPr>
          <p:cNvPr id="13" name="TextBox 12"/>
          <p:cNvSpPr txBox="1"/>
          <p:nvPr/>
        </p:nvSpPr>
        <p:spPr>
          <a:xfrm>
            <a:off x="381000" y="457200"/>
            <a:ext cx="8852103" cy="523220"/>
          </a:xfrm>
          <a:prstGeom prst="rect">
            <a:avLst/>
          </a:prstGeom>
          <a:noFill/>
        </p:spPr>
        <p:txBody>
          <a:bodyPr wrap="none" rtlCol="0">
            <a:spAutoFit/>
          </a:bodyPr>
          <a:lstStyle/>
          <a:p>
            <a:r>
              <a:rPr lang="en-US"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INCINER™by</a:t>
            </a:r>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FLEXIS - CEA MAI BUNA ALEGERE</a:t>
            </a:r>
            <a:endParaRPr 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5701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vertical)">
                                      <p:cBhvr>
                                        <p:cTn id="7" dur="1000"/>
                                        <p:tgtEl>
                                          <p:spTgt spid="12"/>
                                        </p:tgtEl>
                                      </p:cBhvr>
                                    </p:animEffect>
                                  </p:childTnLst>
                                </p:cTn>
                              </p:par>
                              <p:par>
                                <p:cTn id="8" presetID="3" presetClass="entr" presetSubtype="5"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vertical)">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
            </a:r>
            <a:r>
              <a:rPr smtClean="0"/>
              <a:t>ate de Contact</a:t>
            </a:r>
            <a:endParaRPr lang="en-US" dirty="0"/>
          </a:p>
        </p:txBody>
      </p:sp>
      <p:sp>
        <p:nvSpPr>
          <p:cNvPr id="3" name="Content Placeholder 2"/>
          <p:cNvSpPr>
            <a:spLocks noGrp="1"/>
          </p:cNvSpPr>
          <p:nvPr>
            <p:ph sz="half" idx="1"/>
          </p:nvPr>
        </p:nvSpPr>
        <p:spPr>
          <a:xfrm>
            <a:off x="1676400" y="1219200"/>
            <a:ext cx="4038600" cy="4525963"/>
          </a:xfrm>
        </p:spPr>
        <p:txBody>
          <a:bodyPr>
            <a:normAutofit/>
          </a:bodyPr>
          <a:lstStyle/>
          <a:p>
            <a:r>
              <a:rPr sz="2000" b="1" smtClean="0"/>
              <a:t>Flexis Romania</a:t>
            </a:r>
          </a:p>
          <a:p>
            <a:r>
              <a:rPr sz="2000" b="1" smtClean="0"/>
              <a:t>Soseau Pacurari Nr 140 </a:t>
            </a:r>
          </a:p>
          <a:p>
            <a:r>
              <a:rPr sz="2000" b="1" smtClean="0"/>
              <a:t>Iasi</a:t>
            </a:r>
          </a:p>
          <a:p>
            <a:r>
              <a:rPr sz="2000" b="1" smtClean="0"/>
              <a:t>Romania</a:t>
            </a:r>
          </a:p>
          <a:p>
            <a:r>
              <a:rPr sz="2000" b="1" smtClean="0">
                <a:hlinkClick r:id="rId2"/>
              </a:rPr>
              <a:t>WWW.INCINER.COM</a:t>
            </a:r>
            <a:endParaRPr sz="2000" b="1" smtClean="0"/>
          </a:p>
          <a:p>
            <a:r>
              <a:rPr sz="2000" b="1" smtClean="0"/>
              <a:t>Tel/Fax +40332110007</a:t>
            </a:r>
          </a:p>
          <a:p>
            <a:r>
              <a:rPr sz="2000" b="1" smtClean="0"/>
              <a:t>Tel GSM: +40743413094</a:t>
            </a:r>
          </a:p>
          <a:p>
            <a:r>
              <a:rPr sz="2000" b="1" smtClean="0"/>
              <a:t>Email: </a:t>
            </a:r>
            <a:r>
              <a:rPr sz="2000" b="1" smtClean="0">
                <a:hlinkClick r:id="rId3"/>
              </a:rPr>
              <a:t>office@inciner.com</a:t>
            </a:r>
            <a:endParaRPr sz="2000" b="1" smtClean="0"/>
          </a:p>
          <a:p>
            <a:r>
              <a:rPr sz="2000" b="1" smtClean="0"/>
              <a:t>  </a:t>
            </a:r>
            <a:r>
              <a:rPr sz="2000" b="1" smtClean="0">
                <a:hlinkClick r:id="rId4"/>
              </a:rPr>
              <a:t>Petrica.Dascalu@inciner.com</a:t>
            </a:r>
            <a:endParaRPr sz="2000" b="1" smtClean="0"/>
          </a:p>
          <a:p>
            <a:endParaRPr lang="en-US" dirty="0"/>
          </a:p>
        </p:txBody>
      </p:sp>
      <p:pic>
        <p:nvPicPr>
          <p:cNvPr id="5" name="Picture 3" descr="C:\Users\ACER\Desktop\sigla noua ppt.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543800" y="5482448"/>
            <a:ext cx="1371599" cy="137555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CER\Desktop\sigla noua pp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
        <p:nvSpPr>
          <p:cNvPr id="6" name="Title 1"/>
          <p:cNvSpPr txBox="1">
            <a:spLocks/>
          </p:cNvSpPr>
          <p:nvPr/>
        </p:nvSpPr>
        <p:spPr>
          <a:xfrm>
            <a:off x="990600" y="0"/>
            <a:ext cx="7772400" cy="1470025"/>
          </a:xfrm>
          <a:prstGeom prst="rect">
            <a:avLst/>
          </a:prstGeom>
        </p:spPr>
        <p:txBody>
          <a:bodyPr vert="horz" lIns="91440" tIns="45720" rIns="91440" bIns="45720" rtlCol="0" anchor="b">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StoneSerif SAIN SmBd v.1" pitchFamily="2" charset="0"/>
                <a:ea typeface="+mj-ea"/>
                <a:cs typeface="+mj-cs"/>
              </a:rPr>
              <a:t>SOLUTIA OPTIMA DE NEUTRALIZARE A DESEURILOR DE ORIGINE ANIMALA</a:t>
            </a:r>
            <a:endParaRPr kumimoji="0" lang="en-US" sz="3200" b="0" i="0" u="none" strike="noStrike" kern="1200" cap="none" spc="0" normalizeH="0" baseline="0" noProof="0" dirty="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mj-lt"/>
              <a:ea typeface="+mj-ea"/>
              <a:cs typeface="+mj-cs"/>
            </a:endParaRPr>
          </a:p>
        </p:txBody>
      </p:sp>
      <p:sp>
        <p:nvSpPr>
          <p:cNvPr id="9" name="Subtitle 2"/>
          <p:cNvSpPr>
            <a:spLocks noGrp="1"/>
          </p:cNvSpPr>
          <p:nvPr>
            <p:ph type="subTitle" idx="1"/>
          </p:nvPr>
        </p:nvSpPr>
        <p:spPr>
          <a:xfrm>
            <a:off x="152400" y="1600200"/>
            <a:ext cx="8991600" cy="3352800"/>
          </a:xfrm>
        </p:spPr>
        <p:txBody>
          <a:bodyPr>
            <a:normAutofit fontScale="92500" lnSpcReduction="20000"/>
          </a:bodyPr>
          <a:lstStyle/>
          <a:p>
            <a:pPr>
              <a:lnSpc>
                <a:spcPct val="80000"/>
              </a:lnSpc>
              <a:buFont typeface="Arial" pitchFamily="34" charset="0"/>
              <a:buChar char="•"/>
            </a:pPr>
            <a:r>
              <a:rPr smtClean="0">
                <a:latin typeface="StoneSerif SAIN SmBd v.1" pitchFamily="2" charset="0"/>
              </a:rPr>
              <a:t>Compania FLEXIS este producatoare de incineratoare pentru deseurile de origine animala (subproduse de origine animale ce nu sunt destinate consulmului uman);</a:t>
            </a:r>
          </a:p>
          <a:p>
            <a:pPr>
              <a:lnSpc>
                <a:spcPct val="80000"/>
              </a:lnSpc>
            </a:pPr>
            <a:endParaRPr smtClean="0">
              <a:latin typeface="StoneSerif SAIN SmBd v.1" pitchFamily="2" charset="0"/>
            </a:endParaRPr>
          </a:p>
          <a:p>
            <a:pPr>
              <a:lnSpc>
                <a:spcPct val="80000"/>
              </a:lnSpc>
              <a:buFont typeface="Arial" pitchFamily="34" charset="0"/>
              <a:buChar char="•"/>
            </a:pPr>
            <a:r>
              <a:rPr smtClean="0">
                <a:latin typeface="StoneSerif SAIN SmBd v.1" pitchFamily="2" charset="0"/>
              </a:rPr>
              <a:t>Pe langa vanzare, oferim servicii conexe de consultanta in alegerea modelului optim, instruire la punerea in functiune, service in garantie si post garantie si asiguram intreaga gama de piese de schimb pentru toate modelele de incineratoare;</a:t>
            </a:r>
          </a:p>
          <a:p>
            <a:pPr>
              <a:lnSpc>
                <a:spcPct val="80000"/>
              </a:lnSpc>
              <a:buFont typeface="Arial" pitchFamily="34" charset="0"/>
              <a:buChar char="•"/>
            </a:pPr>
            <a:r>
              <a:rPr smtClean="0">
                <a:latin typeface="StoneSerif SAIN SmBd v.1" pitchFamily="2" charset="0"/>
              </a:rPr>
              <a:t>Sediul nostru este in IASI-Romania astfel ca suntem la maxim 4-5 ore distanta de orice punct geografic din Republica Moldova</a:t>
            </a:r>
          </a:p>
          <a:p>
            <a:pPr>
              <a:lnSpc>
                <a:spcPct val="80000"/>
              </a:lnSpc>
              <a:buFont typeface="Arial" pitchFamily="34" charset="0"/>
              <a:buChar char="•"/>
            </a:pPr>
            <a:r>
              <a:rPr smtClean="0">
                <a:latin typeface="StoneSerif SAIN SmBd v.1" pitchFamily="2" charset="0"/>
              </a:rPr>
              <a:t>Detinem in permanenta pe stoc orice piesa de schimb pentru incineratoarele produse de noi!!!</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CER\Desktop\sigla noua pp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
        <p:nvSpPr>
          <p:cNvPr id="6" name="Title 1"/>
          <p:cNvSpPr txBox="1">
            <a:spLocks/>
          </p:cNvSpPr>
          <p:nvPr/>
        </p:nvSpPr>
        <p:spPr>
          <a:xfrm>
            <a:off x="990600" y="0"/>
            <a:ext cx="7772400" cy="1470025"/>
          </a:xfrm>
          <a:prstGeom prst="rect">
            <a:avLst/>
          </a:prstGeom>
        </p:spPr>
        <p:txBody>
          <a:bodyPr vert="horz" lIns="91440" tIns="45720" rIns="91440" bIns="45720" rtlCol="0" anchor="b">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StoneSerif SAIN SmBd v.1" pitchFamily="2" charset="0"/>
                <a:ea typeface="+mj-ea"/>
                <a:cs typeface="+mj-cs"/>
              </a:rPr>
              <a:t>SOLUTIA OPTIMA DE NEUTRALIZARE A DESEURILOR DE ORIGINE ANIMALA</a:t>
            </a:r>
            <a:endParaRPr kumimoji="0" lang="en-US" sz="3200" b="0" i="0" u="none" strike="noStrike" kern="1200" cap="none" spc="0" normalizeH="0" baseline="0" noProof="0" dirty="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mj-lt"/>
              <a:ea typeface="+mj-ea"/>
              <a:cs typeface="+mj-cs"/>
            </a:endParaRPr>
          </a:p>
        </p:txBody>
      </p:sp>
      <p:sp>
        <p:nvSpPr>
          <p:cNvPr id="9" name="Subtitle 2"/>
          <p:cNvSpPr>
            <a:spLocks noGrp="1"/>
          </p:cNvSpPr>
          <p:nvPr>
            <p:ph type="subTitle" idx="1"/>
          </p:nvPr>
        </p:nvSpPr>
        <p:spPr>
          <a:xfrm>
            <a:off x="152400" y="1600200"/>
            <a:ext cx="8991600" cy="3352800"/>
          </a:xfrm>
        </p:spPr>
        <p:txBody>
          <a:bodyPr>
            <a:normAutofit/>
          </a:bodyPr>
          <a:lstStyle/>
          <a:p>
            <a:pPr>
              <a:spcBef>
                <a:spcPct val="50000"/>
              </a:spcBef>
              <a:buFont typeface="Arial" pitchFamily="34" charset="0"/>
              <a:buChar char="•"/>
            </a:pPr>
            <a:r>
              <a:rPr smtClean="0"/>
              <a:t>Solutia Flexis </a:t>
            </a:r>
            <a:r>
              <a:rPr lang="en-US" dirty="0" smtClean="0"/>
              <a:t>–</a:t>
            </a:r>
            <a:r>
              <a:rPr smtClean="0"/>
              <a:t> INCINER™ de eliminare a carcaselor de animale si a celorlalte deseuri de origine animala este una simpla, eficienta si ieftina si care intruneste toate cerintele impuse de legislatia europeana in domeniu;</a:t>
            </a:r>
          </a:p>
          <a:p>
            <a:pPr>
              <a:spcBef>
                <a:spcPct val="50000"/>
              </a:spcBef>
              <a:buFont typeface="Arial" pitchFamily="34" charset="0"/>
              <a:buChar char="•"/>
            </a:pPr>
            <a:r>
              <a:rPr lang="en-GB" dirty="0" err="1" smtClean="0"/>
              <a:t>Flexis</a:t>
            </a:r>
            <a:r>
              <a:rPr lang="en-GB" dirty="0" smtClean="0"/>
              <a:t> produce </a:t>
            </a:r>
            <a:r>
              <a:rPr lang="en-GB" dirty="0" err="1" smtClean="0"/>
              <a:t>incineratoare</a:t>
            </a:r>
            <a:r>
              <a:rPr lang="en-GB" dirty="0" smtClean="0"/>
              <a:t> de mica capacitate in Romania de </a:t>
            </a:r>
            <a:r>
              <a:rPr lang="en-GB" dirty="0" err="1" smtClean="0"/>
              <a:t>peste</a:t>
            </a:r>
            <a:r>
              <a:rPr lang="en-GB" dirty="0" smtClean="0"/>
              <a:t> 5 </a:t>
            </a:r>
            <a:r>
              <a:rPr lang="en-GB" dirty="0" err="1" smtClean="0"/>
              <a:t>ani</a:t>
            </a:r>
            <a:r>
              <a:rPr lang="en-GB" dirty="0" smtClean="0"/>
              <a:t>;</a:t>
            </a:r>
          </a:p>
          <a:p>
            <a:pPr>
              <a:spcBef>
                <a:spcPct val="50000"/>
              </a:spcBef>
              <a:buFont typeface="Arial" pitchFamily="34" charset="0"/>
              <a:buChar char="•"/>
            </a:pPr>
            <a:r>
              <a:rPr smtClean="0"/>
              <a:t>In Europa functioneaza peste 1800 de astfel de incineratoare</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CER\Desktop\sigla noua pp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
        <p:nvSpPr>
          <p:cNvPr id="6" name="Title 1"/>
          <p:cNvSpPr txBox="1">
            <a:spLocks/>
          </p:cNvSpPr>
          <p:nvPr/>
        </p:nvSpPr>
        <p:spPr>
          <a:xfrm>
            <a:off x="990600" y="0"/>
            <a:ext cx="7772400" cy="1470025"/>
          </a:xfrm>
          <a:prstGeom prst="rect">
            <a:avLst/>
          </a:prstGeom>
        </p:spPr>
        <p:txBody>
          <a:bodyPr vert="horz" lIns="91440" tIns="45720" rIns="91440" bIns="45720" rtlCol="0" anchor="b">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StoneSerif SAIN SmBd v.1" pitchFamily="2" charset="0"/>
                <a:ea typeface="+mj-ea"/>
                <a:cs typeface="+mj-cs"/>
              </a:rPr>
              <a:t>SOLUTIA OPTIMA DE NEUTRALIZARE A DESEURILOR DE ORIGINE ANIMALA</a:t>
            </a:r>
            <a:endParaRPr kumimoji="0" lang="en-US" sz="3200" b="0" i="0" u="none" strike="noStrike" kern="1200" cap="none" spc="0" normalizeH="0" baseline="0" noProof="0" dirty="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mj-lt"/>
              <a:ea typeface="+mj-ea"/>
              <a:cs typeface="+mj-cs"/>
            </a:endParaRPr>
          </a:p>
        </p:txBody>
      </p:sp>
      <p:sp>
        <p:nvSpPr>
          <p:cNvPr id="9" name="Subtitle 2"/>
          <p:cNvSpPr>
            <a:spLocks noGrp="1"/>
          </p:cNvSpPr>
          <p:nvPr>
            <p:ph type="subTitle" idx="1"/>
          </p:nvPr>
        </p:nvSpPr>
        <p:spPr>
          <a:xfrm>
            <a:off x="152400" y="1752600"/>
            <a:ext cx="8991600" cy="4038600"/>
          </a:xfrm>
        </p:spPr>
        <p:txBody>
          <a:bodyPr>
            <a:normAutofit fontScale="92500"/>
          </a:bodyPr>
          <a:lstStyle/>
          <a:p>
            <a:pPr algn="ctr">
              <a:lnSpc>
                <a:spcPct val="80000"/>
              </a:lnSpc>
            </a:pPr>
            <a:r>
              <a:rPr smtClean="0">
                <a:latin typeface="StoneSerif SAIN SmBd v.1" pitchFamily="2" charset="0"/>
              </a:rPr>
              <a:t>AVANTAJELE INSTALARII UNUI INCINERATOR PROPRIU</a:t>
            </a:r>
          </a:p>
          <a:p>
            <a:pPr algn="ctr">
              <a:lnSpc>
                <a:spcPct val="80000"/>
              </a:lnSpc>
            </a:pPr>
            <a:endParaRPr smtClean="0">
              <a:latin typeface="StoneSerif SAIN SmBd v.1" pitchFamily="2" charset="0"/>
            </a:endParaRPr>
          </a:p>
          <a:p>
            <a:pPr>
              <a:lnSpc>
                <a:spcPct val="80000"/>
              </a:lnSpc>
              <a:buFont typeface="Arial" pitchFamily="34" charset="0"/>
              <a:buChar char="•"/>
            </a:pPr>
            <a:r>
              <a:rPr smtClean="0">
                <a:latin typeface="StoneSerif SAIN SmBd v.1" pitchFamily="2" charset="0"/>
              </a:rPr>
              <a:t>Cea mai sigura solutie din punct de vedere al bio-securitatii, reduce riscul de contaminare biologica;</a:t>
            </a:r>
          </a:p>
          <a:p>
            <a:pPr>
              <a:lnSpc>
                <a:spcPct val="80000"/>
              </a:lnSpc>
              <a:buFont typeface="Arial" pitchFamily="34" charset="0"/>
              <a:buChar char="•"/>
            </a:pPr>
            <a:r>
              <a:rPr smtClean="0">
                <a:latin typeface="StoneSerif SAIN SmBd v.1" pitchFamily="2" charset="0"/>
              </a:rPr>
              <a:t>Elimina conflictele cu autoritatile pentru protectia mediului si sanitar-veterinare, nemaifiind necesara stocarea deseurilor;</a:t>
            </a:r>
          </a:p>
          <a:p>
            <a:pPr>
              <a:lnSpc>
                <a:spcPct val="80000"/>
              </a:lnSpc>
              <a:buFont typeface="Arial" pitchFamily="34" charset="0"/>
              <a:buChar char="•"/>
            </a:pPr>
            <a:r>
              <a:rPr smtClean="0">
                <a:latin typeface="StoneSerif SAIN SmBd v.1" pitchFamily="2" charset="0"/>
              </a:rPr>
              <a:t>Reduce costurile legate de eliminarea deseurilor animale, fiind o solutie mai avantajoasa decat prestarea de servicii;</a:t>
            </a:r>
          </a:p>
          <a:p>
            <a:pPr>
              <a:lnSpc>
                <a:spcPct val="80000"/>
              </a:lnSpc>
              <a:buFont typeface="Arial" pitchFamily="34" charset="0"/>
              <a:buChar char="•"/>
            </a:pPr>
            <a:r>
              <a:rPr smtClean="0">
                <a:latin typeface="StoneSerif SAIN SmBd v.1" pitchFamily="2" charset="0"/>
              </a:rPr>
              <a:t>Costurile de achizitie se pot reduce prin includerea incineratoarelor in programe de finantare ale Guvernului Republicii Moldova;</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CER\Desktop\sigla noua pp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
        <p:nvSpPr>
          <p:cNvPr id="6" name="Title 1"/>
          <p:cNvSpPr txBox="1">
            <a:spLocks/>
          </p:cNvSpPr>
          <p:nvPr/>
        </p:nvSpPr>
        <p:spPr>
          <a:xfrm>
            <a:off x="990600" y="1"/>
            <a:ext cx="7772400" cy="1295400"/>
          </a:xfrm>
          <a:prstGeom prst="rect">
            <a:avLst/>
          </a:prstGeom>
        </p:spPr>
        <p:txBody>
          <a:bodyPr vert="horz" lIns="91440" tIns="45720" rIns="91440" bIns="45720" rtlCol="0" anchor="b">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StoneSerif SAIN SmBd v.1" pitchFamily="2" charset="0"/>
                <a:ea typeface="+mj-ea"/>
                <a:cs typeface="+mj-cs"/>
              </a:rPr>
              <a:t>SOLUTIA OPTIMA DE NEUTRALIZARE A DESEURILOR DE ORIGINE ANIMALA</a:t>
            </a:r>
            <a:endParaRPr kumimoji="0" lang="en-US" sz="3200" b="0" i="0" u="none" strike="noStrike" kern="1200" cap="none" spc="0" normalizeH="0" baseline="0" noProof="0" dirty="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mj-lt"/>
              <a:ea typeface="+mj-ea"/>
              <a:cs typeface="+mj-cs"/>
            </a:endParaRPr>
          </a:p>
        </p:txBody>
      </p:sp>
      <p:sp>
        <p:nvSpPr>
          <p:cNvPr id="9" name="Subtitle 2"/>
          <p:cNvSpPr>
            <a:spLocks noGrp="1"/>
          </p:cNvSpPr>
          <p:nvPr>
            <p:ph type="subTitle" idx="1"/>
          </p:nvPr>
        </p:nvSpPr>
        <p:spPr>
          <a:xfrm>
            <a:off x="152400" y="1447800"/>
            <a:ext cx="8991600" cy="4038600"/>
          </a:xfrm>
        </p:spPr>
        <p:txBody>
          <a:bodyPr>
            <a:normAutofit fontScale="77500" lnSpcReduction="20000"/>
          </a:bodyPr>
          <a:lstStyle/>
          <a:p>
            <a:pPr algn="ctr">
              <a:lnSpc>
                <a:spcPct val="80000"/>
              </a:lnSpc>
              <a:spcBef>
                <a:spcPct val="0"/>
              </a:spcBef>
            </a:pPr>
            <a:r>
              <a:rPr sz="3200" smtClean="0">
                <a:latin typeface="StoneSerif SAIN SmBd v.1" pitchFamily="2" charset="0"/>
              </a:rPr>
              <a:t>CARACTERISTICI COMUNE TUTUROR MODELELOR</a:t>
            </a:r>
          </a:p>
          <a:p>
            <a:pPr>
              <a:lnSpc>
                <a:spcPct val="80000"/>
              </a:lnSpc>
              <a:buFont typeface="Arial" pitchFamily="34" charset="0"/>
              <a:buChar char="•"/>
            </a:pPr>
            <a:r>
              <a:rPr lang="en-GB" dirty="0" err="1" smtClean="0">
                <a:latin typeface="StoneSerif SAIN SmBd v.1" pitchFamily="2" charset="0"/>
              </a:rPr>
              <a:t>Respecta</a:t>
            </a:r>
            <a:r>
              <a:rPr lang="en-GB" dirty="0" smtClean="0">
                <a:latin typeface="StoneSerif SAIN SmBd v.1" pitchFamily="2" charset="0"/>
              </a:rPr>
              <a:t> </a:t>
            </a:r>
            <a:r>
              <a:rPr lang="en-GB" dirty="0" err="1" smtClean="0">
                <a:latin typeface="StoneSerif SAIN SmBd v.1" pitchFamily="2" charset="0"/>
              </a:rPr>
              <a:t>legislatia</a:t>
            </a:r>
            <a:r>
              <a:rPr lang="en-GB" dirty="0" smtClean="0">
                <a:latin typeface="StoneSerif SAIN SmBd v.1" pitchFamily="2" charset="0"/>
              </a:rPr>
              <a:t> </a:t>
            </a:r>
            <a:r>
              <a:rPr lang="en-GB" dirty="0" err="1" smtClean="0">
                <a:latin typeface="StoneSerif SAIN SmBd v.1" pitchFamily="2" charset="0"/>
              </a:rPr>
              <a:t>europeana</a:t>
            </a:r>
            <a:r>
              <a:rPr lang="en-GB" dirty="0" smtClean="0">
                <a:latin typeface="StoneSerif SAIN SmBd v.1" pitchFamily="2" charset="0"/>
              </a:rPr>
              <a:t> din </a:t>
            </a:r>
            <a:r>
              <a:rPr lang="en-GB" dirty="0" err="1" smtClean="0">
                <a:latin typeface="StoneSerif SAIN SmBd v.1" pitchFamily="2" charset="0"/>
              </a:rPr>
              <a:t>domeniu</a:t>
            </a:r>
            <a:r>
              <a:rPr lang="en-GB" dirty="0" smtClean="0">
                <a:latin typeface="StoneSerif SAIN SmBd v.1" pitchFamily="2" charset="0"/>
              </a:rPr>
              <a:t>, in </a:t>
            </a:r>
            <a:r>
              <a:rPr lang="en-GB" dirty="0" err="1" smtClean="0">
                <a:latin typeface="StoneSerif SAIN SmBd v.1" pitchFamily="2" charset="0"/>
              </a:rPr>
              <a:t>speta</a:t>
            </a:r>
            <a:r>
              <a:rPr lang="en-GB" dirty="0" smtClean="0">
                <a:latin typeface="StoneSerif SAIN SmBd v.1" pitchFamily="2" charset="0"/>
              </a:rPr>
              <a:t> </a:t>
            </a:r>
            <a:r>
              <a:rPr lang="en-GB" dirty="0" err="1" smtClean="0">
                <a:latin typeface="StoneSerif SAIN SmBd v.1" pitchFamily="2" charset="0"/>
              </a:rPr>
              <a:t>Regulamentul</a:t>
            </a:r>
            <a:r>
              <a:rPr lang="en-GB" dirty="0" smtClean="0">
                <a:latin typeface="StoneSerif SAIN SmBd v.1" pitchFamily="2" charset="0"/>
              </a:rPr>
              <a:t> (CE) nr. 1069/2009 al </a:t>
            </a:r>
            <a:r>
              <a:rPr lang="en-GB" dirty="0" err="1" smtClean="0">
                <a:latin typeface="StoneSerif SAIN SmBd v.1" pitchFamily="2" charset="0"/>
              </a:rPr>
              <a:t>Parlamentului</a:t>
            </a:r>
            <a:r>
              <a:rPr lang="en-GB" dirty="0" smtClean="0">
                <a:latin typeface="StoneSerif SAIN SmBd v.1" pitchFamily="2" charset="0"/>
              </a:rPr>
              <a:t> European </a:t>
            </a:r>
            <a:r>
              <a:rPr lang="en-GB" dirty="0" err="1" smtClean="0">
                <a:latin typeface="StoneSerif SAIN SmBd v.1" pitchFamily="2" charset="0"/>
              </a:rPr>
              <a:t>si</a:t>
            </a:r>
            <a:r>
              <a:rPr lang="en-GB" dirty="0" smtClean="0">
                <a:latin typeface="StoneSerif SAIN SmBd v.1" pitchFamily="2" charset="0"/>
              </a:rPr>
              <a:t> al </a:t>
            </a:r>
            <a:r>
              <a:rPr lang="en-GB" dirty="0" err="1" smtClean="0">
                <a:latin typeface="StoneSerif SAIN SmBd v.1" pitchFamily="2" charset="0"/>
              </a:rPr>
              <a:t>Consiliului</a:t>
            </a:r>
            <a:r>
              <a:rPr lang="en-GB" dirty="0" smtClean="0">
                <a:latin typeface="StoneSerif SAIN SmBd v.1" pitchFamily="2" charset="0"/>
              </a:rPr>
              <a:t> cu </a:t>
            </a:r>
            <a:r>
              <a:rPr lang="en-GB" dirty="0" err="1" smtClean="0">
                <a:latin typeface="StoneSerif SAIN SmBd v.1" pitchFamily="2" charset="0"/>
              </a:rPr>
              <a:t>privire</a:t>
            </a:r>
            <a:r>
              <a:rPr lang="en-GB" dirty="0" smtClean="0">
                <a:latin typeface="StoneSerif SAIN SmBd v.1" pitchFamily="2" charset="0"/>
              </a:rPr>
              <a:t> la </a:t>
            </a:r>
            <a:r>
              <a:rPr lang="en-GB" dirty="0" err="1" smtClean="0">
                <a:latin typeface="StoneSerif SAIN SmBd v.1" pitchFamily="2" charset="0"/>
              </a:rPr>
              <a:t>subprodusele</a:t>
            </a:r>
            <a:r>
              <a:rPr lang="en-GB" dirty="0" smtClean="0">
                <a:latin typeface="StoneSerif SAIN SmBd v.1" pitchFamily="2" charset="0"/>
              </a:rPr>
              <a:t> de </a:t>
            </a:r>
            <a:r>
              <a:rPr lang="en-GB" dirty="0" err="1" smtClean="0">
                <a:latin typeface="StoneSerif SAIN SmBd v.1" pitchFamily="2" charset="0"/>
              </a:rPr>
              <a:t>origine</a:t>
            </a:r>
            <a:r>
              <a:rPr lang="en-GB" dirty="0" smtClean="0">
                <a:latin typeface="StoneSerif SAIN SmBd v.1" pitchFamily="2" charset="0"/>
              </a:rPr>
              <a:t> </a:t>
            </a:r>
            <a:r>
              <a:rPr lang="en-GB" dirty="0" err="1" smtClean="0">
                <a:latin typeface="StoneSerif SAIN SmBd v.1" pitchFamily="2" charset="0"/>
              </a:rPr>
              <a:t>animala</a:t>
            </a:r>
            <a:r>
              <a:rPr lang="en-GB" dirty="0" smtClean="0">
                <a:latin typeface="StoneSerif SAIN SmBd v.1" pitchFamily="2" charset="0"/>
              </a:rPr>
              <a:t> </a:t>
            </a:r>
            <a:r>
              <a:rPr lang="en-GB" dirty="0" err="1" smtClean="0">
                <a:latin typeface="StoneSerif SAIN SmBd v.1" pitchFamily="2" charset="0"/>
              </a:rPr>
              <a:t>ce</a:t>
            </a:r>
            <a:r>
              <a:rPr lang="en-GB" dirty="0" smtClean="0">
                <a:latin typeface="StoneSerif SAIN SmBd v.1" pitchFamily="2" charset="0"/>
              </a:rPr>
              <a:t> nu </a:t>
            </a:r>
            <a:r>
              <a:rPr lang="en-GB" dirty="0" err="1" smtClean="0">
                <a:latin typeface="StoneSerif SAIN SmBd v.1" pitchFamily="2" charset="0"/>
              </a:rPr>
              <a:t>sunt</a:t>
            </a:r>
            <a:r>
              <a:rPr lang="en-GB" dirty="0" smtClean="0">
                <a:latin typeface="StoneSerif SAIN SmBd v.1" pitchFamily="2" charset="0"/>
              </a:rPr>
              <a:t> </a:t>
            </a:r>
            <a:r>
              <a:rPr lang="en-GB" dirty="0" err="1" smtClean="0">
                <a:latin typeface="StoneSerif SAIN SmBd v.1" pitchFamily="2" charset="0"/>
              </a:rPr>
              <a:t>destinate</a:t>
            </a:r>
            <a:r>
              <a:rPr lang="en-GB" dirty="0" smtClean="0">
                <a:latin typeface="StoneSerif SAIN SmBd v.1" pitchFamily="2" charset="0"/>
              </a:rPr>
              <a:t> </a:t>
            </a:r>
            <a:r>
              <a:rPr lang="en-GB" dirty="0" err="1" smtClean="0">
                <a:latin typeface="StoneSerif SAIN SmBd v.1" pitchFamily="2" charset="0"/>
              </a:rPr>
              <a:t>consumului</a:t>
            </a:r>
            <a:r>
              <a:rPr lang="en-GB" dirty="0" smtClean="0">
                <a:latin typeface="StoneSerif SAIN SmBd v.1" pitchFamily="2" charset="0"/>
              </a:rPr>
              <a:t> </a:t>
            </a:r>
            <a:r>
              <a:rPr lang="en-GB" dirty="0" err="1" smtClean="0">
                <a:latin typeface="StoneSerif SAIN SmBd v.1" pitchFamily="2" charset="0"/>
              </a:rPr>
              <a:t>uman</a:t>
            </a:r>
            <a:r>
              <a:rPr lang="en-GB" dirty="0" smtClean="0">
                <a:latin typeface="StoneSerif SAIN SmBd v.1" pitchFamily="2" charset="0"/>
              </a:rPr>
              <a:t>;</a:t>
            </a:r>
          </a:p>
          <a:p>
            <a:pPr>
              <a:lnSpc>
                <a:spcPct val="80000"/>
              </a:lnSpc>
              <a:buFont typeface="Arial" pitchFamily="34" charset="0"/>
              <a:buChar char="•"/>
            </a:pPr>
            <a:r>
              <a:rPr lang="en-GB" dirty="0" err="1" smtClean="0">
                <a:latin typeface="StoneSerif SAIN SmBd v.1" pitchFamily="2" charset="0"/>
              </a:rPr>
              <a:t>Incineratoare</a:t>
            </a:r>
            <a:r>
              <a:rPr lang="en-GB" dirty="0" smtClean="0">
                <a:latin typeface="StoneSerif SAIN SmBd v.1" pitchFamily="2" charset="0"/>
              </a:rPr>
              <a:t> de capacitate </a:t>
            </a:r>
            <a:r>
              <a:rPr lang="en-GB" dirty="0" err="1" smtClean="0">
                <a:latin typeface="StoneSerif SAIN SmBd v.1" pitchFamily="2" charset="0"/>
              </a:rPr>
              <a:t>redusa</a:t>
            </a:r>
            <a:r>
              <a:rPr lang="en-GB" dirty="0" smtClean="0">
                <a:latin typeface="StoneSerif SAIN SmBd v.1" pitchFamily="2" charset="0"/>
              </a:rPr>
              <a:t>, cu o rata de </a:t>
            </a:r>
            <a:r>
              <a:rPr lang="en-GB" dirty="0" err="1" smtClean="0">
                <a:latin typeface="StoneSerif SAIN SmBd v.1" pitchFamily="2" charset="0"/>
              </a:rPr>
              <a:t>ardere</a:t>
            </a:r>
            <a:r>
              <a:rPr lang="en-GB" dirty="0" smtClean="0">
                <a:latin typeface="StoneSerif SAIN SmBd v.1" pitchFamily="2" charset="0"/>
              </a:rPr>
              <a:t> </a:t>
            </a:r>
            <a:r>
              <a:rPr lang="en-GB" dirty="0" err="1" smtClean="0">
                <a:latin typeface="StoneSerif SAIN SmBd v.1" pitchFamily="2" charset="0"/>
              </a:rPr>
              <a:t>mai</a:t>
            </a:r>
            <a:r>
              <a:rPr lang="en-GB" dirty="0" smtClean="0">
                <a:latin typeface="StoneSerif SAIN SmBd v.1" pitchFamily="2" charset="0"/>
              </a:rPr>
              <a:t> mica de 50 kg/</a:t>
            </a:r>
            <a:r>
              <a:rPr lang="en-GB" dirty="0" err="1" smtClean="0">
                <a:latin typeface="StoneSerif SAIN SmBd v.1" pitchFamily="2" charset="0"/>
              </a:rPr>
              <a:t>ora</a:t>
            </a:r>
            <a:r>
              <a:rPr lang="en-GB" dirty="0" smtClean="0">
                <a:latin typeface="StoneSerif SAIN SmBd v.1" pitchFamily="2" charset="0"/>
              </a:rPr>
              <a:t>;</a:t>
            </a:r>
          </a:p>
          <a:p>
            <a:pPr>
              <a:lnSpc>
                <a:spcPct val="80000"/>
              </a:lnSpc>
              <a:buFont typeface="Arial" pitchFamily="34" charset="0"/>
              <a:buChar char="•"/>
            </a:pPr>
            <a:r>
              <a:rPr lang="en-GB" dirty="0" err="1" smtClean="0">
                <a:latin typeface="StoneSerif SAIN SmBd v.1" pitchFamily="2" charset="0"/>
              </a:rPr>
              <a:t>Emisie</a:t>
            </a:r>
            <a:r>
              <a:rPr lang="en-GB" dirty="0" smtClean="0">
                <a:latin typeface="StoneSerif SAIN SmBd v.1" pitchFamily="2" charset="0"/>
              </a:rPr>
              <a:t> minima de </a:t>
            </a:r>
            <a:r>
              <a:rPr lang="en-GB" dirty="0" err="1" smtClean="0">
                <a:latin typeface="StoneSerif SAIN SmBd v.1" pitchFamily="2" charset="0"/>
              </a:rPr>
              <a:t>noxe</a:t>
            </a:r>
            <a:r>
              <a:rPr lang="en-GB" dirty="0" smtClean="0">
                <a:latin typeface="StoneSerif SAIN SmBd v.1" pitchFamily="2" charset="0"/>
              </a:rPr>
              <a:t> </a:t>
            </a:r>
            <a:r>
              <a:rPr lang="en-GB" dirty="0" err="1" smtClean="0">
                <a:latin typeface="StoneSerif SAIN SmBd v.1" pitchFamily="2" charset="0"/>
              </a:rPr>
              <a:t>prin</a:t>
            </a:r>
            <a:r>
              <a:rPr lang="en-GB" dirty="0" smtClean="0">
                <a:latin typeface="StoneSerif SAIN SmBd v.1" pitchFamily="2" charset="0"/>
              </a:rPr>
              <a:t> </a:t>
            </a:r>
            <a:r>
              <a:rPr lang="en-GB" dirty="0" err="1" smtClean="0">
                <a:latin typeface="StoneSerif SAIN SmBd v.1" pitchFamily="2" charset="0"/>
              </a:rPr>
              <a:t>cos</a:t>
            </a:r>
            <a:r>
              <a:rPr lang="en-GB" dirty="0" smtClean="0">
                <a:latin typeface="StoneSerif SAIN SmBd v.1" pitchFamily="2" charset="0"/>
              </a:rPr>
              <a:t> </a:t>
            </a:r>
            <a:r>
              <a:rPr lang="en-GB" dirty="0" err="1" smtClean="0">
                <a:latin typeface="StoneSerif SAIN SmBd v.1" pitchFamily="2" charset="0"/>
              </a:rPr>
              <a:t>datorita</a:t>
            </a:r>
            <a:r>
              <a:rPr lang="en-GB" dirty="0" smtClean="0">
                <a:latin typeface="StoneSerif SAIN SmBd v.1" pitchFamily="2" charset="0"/>
              </a:rPr>
              <a:t> </a:t>
            </a:r>
            <a:r>
              <a:rPr lang="en-GB" dirty="0" err="1" smtClean="0">
                <a:latin typeface="StoneSerif SAIN SmBd v.1" pitchFamily="2" charset="0"/>
              </a:rPr>
              <a:t>faptului</a:t>
            </a:r>
            <a:r>
              <a:rPr lang="en-GB" dirty="0" smtClean="0">
                <a:latin typeface="StoneSerif SAIN SmBd v.1" pitchFamily="2" charset="0"/>
              </a:rPr>
              <a:t> ca </a:t>
            </a:r>
            <a:r>
              <a:rPr lang="en-GB" dirty="0" err="1" smtClean="0">
                <a:latin typeface="StoneSerif SAIN SmBd v.1" pitchFamily="2" charset="0"/>
              </a:rPr>
              <a:t>toate</a:t>
            </a:r>
            <a:r>
              <a:rPr lang="en-GB" dirty="0" smtClean="0">
                <a:latin typeface="StoneSerif SAIN SmBd v.1" pitchFamily="2" charset="0"/>
              </a:rPr>
              <a:t> </a:t>
            </a:r>
            <a:r>
              <a:rPr lang="en-GB" dirty="0" err="1" smtClean="0">
                <a:latin typeface="StoneSerif SAIN SmBd v.1" pitchFamily="2" charset="0"/>
              </a:rPr>
              <a:t>modelele</a:t>
            </a:r>
            <a:r>
              <a:rPr lang="en-GB" dirty="0" smtClean="0">
                <a:latin typeface="StoneSerif SAIN SmBd v.1" pitchFamily="2" charset="0"/>
              </a:rPr>
              <a:t> </a:t>
            </a:r>
            <a:r>
              <a:rPr lang="en-GB" dirty="0" err="1" smtClean="0">
                <a:latin typeface="StoneSerif SAIN SmBd v.1" pitchFamily="2" charset="0"/>
              </a:rPr>
              <a:t>sunt</a:t>
            </a:r>
            <a:r>
              <a:rPr lang="en-GB" dirty="0" smtClean="0">
                <a:latin typeface="StoneSerif SAIN SmBd v.1" pitchFamily="2" charset="0"/>
              </a:rPr>
              <a:t> </a:t>
            </a:r>
            <a:r>
              <a:rPr lang="en-GB" dirty="0" err="1" smtClean="0">
                <a:latin typeface="StoneSerif SAIN SmBd v.1" pitchFamily="2" charset="0"/>
              </a:rPr>
              <a:t>prevazute</a:t>
            </a:r>
            <a:r>
              <a:rPr lang="en-GB" dirty="0" smtClean="0">
                <a:latin typeface="StoneSerif SAIN SmBd v.1" pitchFamily="2" charset="0"/>
              </a:rPr>
              <a:t> cu o </a:t>
            </a:r>
            <a:r>
              <a:rPr lang="en-GB" dirty="0" err="1" smtClean="0">
                <a:latin typeface="StoneSerif SAIN SmBd v.1" pitchFamily="2" charset="0"/>
              </a:rPr>
              <a:t>incinta</a:t>
            </a:r>
            <a:r>
              <a:rPr lang="en-GB" dirty="0" smtClean="0">
                <a:latin typeface="StoneSerif SAIN SmBd v.1" pitchFamily="2" charset="0"/>
              </a:rPr>
              <a:t> post-</a:t>
            </a:r>
            <a:r>
              <a:rPr lang="en-GB" dirty="0" err="1" smtClean="0">
                <a:latin typeface="StoneSerif SAIN SmBd v.1" pitchFamily="2" charset="0"/>
              </a:rPr>
              <a:t>combustie</a:t>
            </a:r>
            <a:r>
              <a:rPr lang="en-GB" dirty="0" smtClean="0">
                <a:latin typeface="StoneSerif SAIN SmBd v.1" pitchFamily="2" charset="0"/>
              </a:rPr>
              <a:t> </a:t>
            </a:r>
            <a:r>
              <a:rPr lang="en-GB" dirty="0" err="1" smtClean="0">
                <a:latin typeface="StoneSerif SAIN SmBd v.1" pitchFamily="2" charset="0"/>
              </a:rPr>
              <a:t>dotata</a:t>
            </a:r>
            <a:r>
              <a:rPr lang="en-GB" dirty="0" smtClean="0">
                <a:latin typeface="StoneSerif SAIN SmBd v.1" pitchFamily="2" charset="0"/>
              </a:rPr>
              <a:t> cu un </a:t>
            </a:r>
            <a:r>
              <a:rPr lang="en-GB" dirty="0" err="1" smtClean="0">
                <a:latin typeface="StoneSerif SAIN SmBd v.1" pitchFamily="2" charset="0"/>
              </a:rPr>
              <a:t>arzator</a:t>
            </a:r>
            <a:r>
              <a:rPr lang="en-GB" dirty="0" smtClean="0">
                <a:latin typeface="StoneSerif SAIN SmBd v.1" pitchFamily="2" charset="0"/>
              </a:rPr>
              <a:t> </a:t>
            </a:r>
            <a:r>
              <a:rPr lang="en-GB" dirty="0" err="1" smtClean="0">
                <a:latin typeface="StoneSerif SAIN SmBd v.1" pitchFamily="2" charset="0"/>
              </a:rPr>
              <a:t>separat</a:t>
            </a:r>
            <a:r>
              <a:rPr lang="en-GB" dirty="0" smtClean="0">
                <a:latin typeface="StoneSerif SAIN SmBd v.1" pitchFamily="2" charset="0"/>
              </a:rPr>
              <a:t> </a:t>
            </a:r>
            <a:r>
              <a:rPr lang="en-GB" dirty="0" err="1" smtClean="0">
                <a:latin typeface="StoneSerif SAIN SmBd v.1" pitchFamily="2" charset="0"/>
              </a:rPr>
              <a:t>si</a:t>
            </a:r>
            <a:r>
              <a:rPr lang="en-GB" dirty="0" smtClean="0">
                <a:latin typeface="StoneSerif SAIN SmBd v.1" pitchFamily="2" charset="0"/>
              </a:rPr>
              <a:t> </a:t>
            </a:r>
            <a:r>
              <a:rPr lang="en-GB" dirty="0" err="1" smtClean="0">
                <a:latin typeface="StoneSerif SAIN SmBd v.1" pitchFamily="2" charset="0"/>
              </a:rPr>
              <a:t>unde</a:t>
            </a:r>
            <a:r>
              <a:rPr lang="en-GB" dirty="0" smtClean="0">
                <a:latin typeface="StoneSerif SAIN SmBd v.1" pitchFamily="2" charset="0"/>
              </a:rPr>
              <a:t> </a:t>
            </a:r>
            <a:r>
              <a:rPr lang="en-GB" dirty="0" err="1" smtClean="0">
                <a:latin typeface="StoneSerif SAIN SmBd v.1" pitchFamily="2" charset="0"/>
              </a:rPr>
              <a:t>gazul</a:t>
            </a:r>
            <a:r>
              <a:rPr lang="en-GB" dirty="0" smtClean="0">
                <a:latin typeface="StoneSerif SAIN SmBd v.1" pitchFamily="2" charset="0"/>
              </a:rPr>
              <a:t> </a:t>
            </a:r>
            <a:r>
              <a:rPr lang="en-GB" dirty="0" err="1" smtClean="0">
                <a:latin typeface="StoneSerif SAIN SmBd v.1" pitchFamily="2" charset="0"/>
              </a:rPr>
              <a:t>rezultat</a:t>
            </a:r>
            <a:r>
              <a:rPr lang="en-GB" dirty="0" smtClean="0">
                <a:latin typeface="StoneSerif SAIN SmBd v.1" pitchFamily="2" charset="0"/>
              </a:rPr>
              <a:t> din </a:t>
            </a:r>
            <a:r>
              <a:rPr lang="en-GB" dirty="0" err="1" smtClean="0">
                <a:latin typeface="StoneSerif SAIN SmBd v.1" pitchFamily="2" charset="0"/>
              </a:rPr>
              <a:t>procesul</a:t>
            </a:r>
            <a:r>
              <a:rPr lang="en-GB" dirty="0" smtClean="0">
                <a:latin typeface="StoneSerif SAIN SmBd v.1" pitchFamily="2" charset="0"/>
              </a:rPr>
              <a:t> de </a:t>
            </a:r>
            <a:r>
              <a:rPr lang="en-GB" dirty="0" err="1" smtClean="0">
                <a:latin typeface="StoneSerif SAIN SmBd v.1" pitchFamily="2" charset="0"/>
              </a:rPr>
              <a:t>ardere</a:t>
            </a:r>
            <a:r>
              <a:rPr lang="en-GB" dirty="0" smtClean="0">
                <a:latin typeface="StoneSerif SAIN SmBd v.1" pitchFamily="2" charset="0"/>
              </a:rPr>
              <a:t> </a:t>
            </a:r>
            <a:r>
              <a:rPr lang="en-GB" dirty="0" err="1" smtClean="0">
                <a:latin typeface="StoneSerif SAIN SmBd v.1" pitchFamily="2" charset="0"/>
              </a:rPr>
              <a:t>este</a:t>
            </a:r>
            <a:r>
              <a:rPr lang="en-GB" dirty="0" smtClean="0">
                <a:latin typeface="StoneSerif SAIN SmBd v.1" pitchFamily="2" charset="0"/>
              </a:rPr>
              <a:t> </a:t>
            </a:r>
            <a:r>
              <a:rPr lang="en-GB" dirty="0" err="1" smtClean="0">
                <a:latin typeface="StoneSerif SAIN SmBd v.1" pitchFamily="2" charset="0"/>
              </a:rPr>
              <a:t>mentinut</a:t>
            </a:r>
            <a:r>
              <a:rPr lang="en-GB" dirty="0" smtClean="0">
                <a:latin typeface="StoneSerif SAIN SmBd v.1" pitchFamily="2" charset="0"/>
              </a:rPr>
              <a:t> </a:t>
            </a:r>
            <a:r>
              <a:rPr lang="en-GB" dirty="0" err="1" smtClean="0">
                <a:latin typeface="StoneSerif SAIN SmBd v.1" pitchFamily="2" charset="0"/>
              </a:rPr>
              <a:t>pentru</a:t>
            </a:r>
            <a:r>
              <a:rPr lang="en-GB" dirty="0" smtClean="0">
                <a:latin typeface="StoneSerif SAIN SmBd v.1" pitchFamily="2" charset="0"/>
              </a:rPr>
              <a:t> minim 2 </a:t>
            </a:r>
            <a:r>
              <a:rPr lang="en-GB" dirty="0" err="1" smtClean="0">
                <a:latin typeface="StoneSerif SAIN SmBd v.1" pitchFamily="2" charset="0"/>
              </a:rPr>
              <a:t>secunde</a:t>
            </a:r>
            <a:r>
              <a:rPr lang="en-GB" dirty="0" smtClean="0">
                <a:latin typeface="StoneSerif SAIN SmBd v.1" pitchFamily="2" charset="0"/>
              </a:rPr>
              <a:t> la o </a:t>
            </a:r>
            <a:r>
              <a:rPr lang="en-GB" dirty="0" err="1" smtClean="0">
                <a:latin typeface="StoneSerif SAIN SmBd v.1" pitchFamily="2" charset="0"/>
              </a:rPr>
              <a:t>temperatura</a:t>
            </a:r>
            <a:r>
              <a:rPr lang="en-GB" dirty="0" smtClean="0">
                <a:latin typeface="StoneSerif SAIN SmBd v.1" pitchFamily="2" charset="0"/>
              </a:rPr>
              <a:t> minima de 850-900 grade C;</a:t>
            </a:r>
          </a:p>
          <a:p>
            <a:pPr>
              <a:lnSpc>
                <a:spcPct val="80000"/>
              </a:lnSpc>
              <a:buFont typeface="Arial" pitchFamily="34" charset="0"/>
              <a:buChar char="•"/>
            </a:pPr>
            <a:r>
              <a:rPr lang="en-GB" dirty="0" err="1" smtClean="0">
                <a:latin typeface="StoneSerif SAIN SmBd v.1" pitchFamily="2" charset="0"/>
              </a:rPr>
              <a:t>Sunt</a:t>
            </a:r>
            <a:r>
              <a:rPr lang="en-GB" dirty="0" smtClean="0">
                <a:latin typeface="StoneSerif SAIN SmBd v.1" pitchFamily="2" charset="0"/>
              </a:rPr>
              <a:t> </a:t>
            </a:r>
            <a:r>
              <a:rPr lang="en-GB" dirty="0" err="1" smtClean="0">
                <a:latin typeface="StoneSerif SAIN SmBd v.1" pitchFamily="2" charset="0"/>
              </a:rPr>
              <a:t>echipate</a:t>
            </a:r>
            <a:r>
              <a:rPr lang="en-GB" dirty="0" smtClean="0">
                <a:latin typeface="StoneSerif SAIN SmBd v.1" pitchFamily="2" charset="0"/>
              </a:rPr>
              <a:t> cu un </a:t>
            </a:r>
            <a:r>
              <a:rPr lang="en-GB" dirty="0" err="1" smtClean="0">
                <a:latin typeface="StoneSerif SAIN SmBd v.1" pitchFamily="2" charset="0"/>
              </a:rPr>
              <a:t>panou</a:t>
            </a:r>
            <a:r>
              <a:rPr lang="en-GB" dirty="0" smtClean="0">
                <a:latin typeface="StoneSerif SAIN SmBd v.1" pitchFamily="2" charset="0"/>
              </a:rPr>
              <a:t> de control (</a:t>
            </a:r>
            <a:r>
              <a:rPr lang="en-GB" dirty="0" err="1" smtClean="0">
                <a:latin typeface="StoneSerif SAIN SmBd v.1" pitchFamily="2" charset="0"/>
              </a:rPr>
              <a:t>instalatia</a:t>
            </a:r>
            <a:r>
              <a:rPr lang="en-GB" dirty="0" smtClean="0">
                <a:latin typeface="StoneSerif SAIN SmBd v.1" pitchFamily="2" charset="0"/>
              </a:rPr>
              <a:t> de </a:t>
            </a:r>
            <a:r>
              <a:rPr lang="en-GB" dirty="0" err="1" smtClean="0">
                <a:latin typeface="StoneSerif SAIN SmBd v.1" pitchFamily="2" charset="0"/>
              </a:rPr>
              <a:t>automatizare</a:t>
            </a:r>
            <a:r>
              <a:rPr lang="en-GB" dirty="0" smtClean="0">
                <a:latin typeface="StoneSerif SAIN SmBd v.1" pitchFamily="2" charset="0"/>
              </a:rPr>
              <a:t>) </a:t>
            </a:r>
            <a:r>
              <a:rPr lang="en-GB" dirty="0" err="1" smtClean="0">
                <a:latin typeface="StoneSerif SAIN SmBd v.1" pitchFamily="2" charset="0"/>
              </a:rPr>
              <a:t>ce</a:t>
            </a:r>
            <a:r>
              <a:rPr lang="en-GB" dirty="0" smtClean="0">
                <a:latin typeface="StoneSerif SAIN SmBd v.1" pitchFamily="2" charset="0"/>
              </a:rPr>
              <a:t> </a:t>
            </a:r>
            <a:r>
              <a:rPr lang="en-GB" dirty="0" err="1" smtClean="0">
                <a:latin typeface="StoneSerif SAIN SmBd v.1" pitchFamily="2" charset="0"/>
              </a:rPr>
              <a:t>permite</a:t>
            </a:r>
            <a:r>
              <a:rPr lang="en-GB" dirty="0" smtClean="0">
                <a:latin typeface="StoneSerif SAIN SmBd v.1" pitchFamily="2" charset="0"/>
              </a:rPr>
              <a:t> </a:t>
            </a:r>
            <a:r>
              <a:rPr lang="en-GB" dirty="0" err="1" smtClean="0">
                <a:latin typeface="StoneSerif SAIN SmBd v.1" pitchFamily="2" charset="0"/>
              </a:rPr>
              <a:t>controlul</a:t>
            </a:r>
            <a:r>
              <a:rPr lang="en-GB" dirty="0" smtClean="0">
                <a:latin typeface="StoneSerif SAIN SmBd v.1" pitchFamily="2" charset="0"/>
              </a:rPr>
              <a:t> </a:t>
            </a:r>
            <a:r>
              <a:rPr lang="en-GB" dirty="0" err="1" smtClean="0">
                <a:latin typeface="StoneSerif SAIN SmBd v.1" pitchFamily="2" charset="0"/>
              </a:rPr>
              <a:t>temperaturii</a:t>
            </a:r>
            <a:r>
              <a:rPr lang="en-GB" dirty="0" smtClean="0">
                <a:latin typeface="StoneSerif SAIN SmBd v.1" pitchFamily="2" charset="0"/>
              </a:rPr>
              <a:t> din </a:t>
            </a:r>
            <a:r>
              <a:rPr lang="en-GB" dirty="0" err="1" smtClean="0">
                <a:latin typeface="StoneSerif SAIN SmBd v.1" pitchFamily="2" charset="0"/>
              </a:rPr>
              <a:t>cele</a:t>
            </a:r>
            <a:r>
              <a:rPr lang="en-GB" dirty="0" smtClean="0">
                <a:latin typeface="StoneSerif SAIN SmBd v.1" pitchFamily="2" charset="0"/>
              </a:rPr>
              <a:t> </a:t>
            </a:r>
            <a:r>
              <a:rPr lang="en-GB" dirty="0" err="1" smtClean="0">
                <a:latin typeface="StoneSerif SAIN SmBd v.1" pitchFamily="2" charset="0"/>
              </a:rPr>
              <a:t>doua</a:t>
            </a:r>
            <a:r>
              <a:rPr lang="en-GB" dirty="0" smtClean="0">
                <a:latin typeface="StoneSerif SAIN SmBd v.1" pitchFamily="2" charset="0"/>
              </a:rPr>
              <a:t> </a:t>
            </a:r>
            <a:r>
              <a:rPr lang="en-GB" dirty="0" err="1" smtClean="0">
                <a:latin typeface="StoneSerif SAIN SmBd v.1" pitchFamily="2" charset="0"/>
              </a:rPr>
              <a:t>incinte</a:t>
            </a:r>
            <a:r>
              <a:rPr lang="en-GB" dirty="0" smtClean="0">
                <a:latin typeface="StoneSerif SAIN SmBd v.1" pitchFamily="2" charset="0"/>
              </a:rPr>
              <a:t> de </a:t>
            </a:r>
            <a:r>
              <a:rPr lang="en-GB" dirty="0" err="1" smtClean="0">
                <a:latin typeface="StoneSerif SAIN SmBd v.1" pitchFamily="2" charset="0"/>
              </a:rPr>
              <a:t>ardere</a:t>
            </a:r>
            <a:r>
              <a:rPr lang="en-GB" dirty="0" smtClean="0">
                <a:latin typeface="StoneSerif SAIN SmBd v.1" pitchFamily="2" charset="0"/>
              </a:rPr>
              <a:t> </a:t>
            </a:r>
            <a:r>
              <a:rPr lang="en-GB" dirty="0" err="1" smtClean="0">
                <a:latin typeface="StoneSerif SAIN SmBd v.1" pitchFamily="2" charset="0"/>
              </a:rPr>
              <a:t>si</a:t>
            </a:r>
            <a:r>
              <a:rPr lang="en-GB" dirty="0" smtClean="0">
                <a:latin typeface="StoneSerif SAIN SmBd v.1" pitchFamily="2" charset="0"/>
              </a:rPr>
              <a:t> </a:t>
            </a:r>
            <a:r>
              <a:rPr lang="en-GB" dirty="0" err="1" smtClean="0">
                <a:latin typeface="StoneSerif SAIN SmBd v.1" pitchFamily="2" charset="0"/>
              </a:rPr>
              <a:t>mentinerea</a:t>
            </a:r>
            <a:r>
              <a:rPr lang="en-GB" dirty="0" smtClean="0">
                <a:latin typeface="StoneSerif SAIN SmBd v.1" pitchFamily="2" charset="0"/>
              </a:rPr>
              <a:t> </a:t>
            </a:r>
            <a:r>
              <a:rPr lang="en-GB" dirty="0" err="1" smtClean="0">
                <a:latin typeface="StoneSerif SAIN SmBd v.1" pitchFamily="2" charset="0"/>
              </a:rPr>
              <a:t>acesteia</a:t>
            </a:r>
            <a:r>
              <a:rPr lang="en-GB" dirty="0" smtClean="0">
                <a:latin typeface="StoneSerif SAIN SmBd v.1" pitchFamily="2" charset="0"/>
              </a:rPr>
              <a:t> in </a:t>
            </a:r>
            <a:r>
              <a:rPr lang="en-GB" dirty="0" err="1" smtClean="0">
                <a:latin typeface="StoneSerif SAIN SmBd v.1" pitchFamily="2" charset="0"/>
              </a:rPr>
              <a:t>limitele</a:t>
            </a:r>
            <a:r>
              <a:rPr lang="en-GB" dirty="0" smtClean="0">
                <a:latin typeface="StoneSerif SAIN SmBd v.1" pitchFamily="2" charset="0"/>
              </a:rPr>
              <a:t> </a:t>
            </a:r>
            <a:r>
              <a:rPr lang="en-GB" dirty="0" err="1" smtClean="0">
                <a:latin typeface="StoneSerif SAIN SmBd v.1" pitchFamily="2" charset="0"/>
              </a:rPr>
              <a:t>prestabilite</a:t>
            </a:r>
            <a:r>
              <a:rPr lang="en-GB" dirty="0" smtClean="0">
                <a:latin typeface="StoneSerif SAIN SmBd v.1" pitchFamily="2" charset="0"/>
              </a:rPr>
              <a:t>;</a:t>
            </a:r>
          </a:p>
          <a:p>
            <a:pPr>
              <a:lnSpc>
                <a:spcPct val="80000"/>
              </a:lnSpc>
              <a:buFont typeface="Arial" pitchFamily="34" charset="0"/>
              <a:buChar char="•"/>
            </a:pPr>
            <a:r>
              <a:rPr lang="en-GB" dirty="0" err="1" smtClean="0">
                <a:latin typeface="StoneSerif SAIN SmBd v.1" pitchFamily="2" charset="0"/>
              </a:rPr>
              <a:t>Alimentate</a:t>
            </a:r>
            <a:r>
              <a:rPr lang="en-GB" dirty="0" smtClean="0">
                <a:latin typeface="StoneSerif SAIN SmBd v.1" pitchFamily="2" charset="0"/>
              </a:rPr>
              <a:t> cu </a:t>
            </a:r>
            <a:r>
              <a:rPr lang="en-GB" dirty="0" err="1" smtClean="0">
                <a:latin typeface="StoneSerif SAIN SmBd v.1" pitchFamily="2" charset="0"/>
              </a:rPr>
              <a:t>motorina</a:t>
            </a:r>
            <a:r>
              <a:rPr lang="en-GB" dirty="0" smtClean="0">
                <a:latin typeface="StoneSerif SAIN SmBd v.1" pitchFamily="2" charset="0"/>
              </a:rPr>
              <a:t>, GPL </a:t>
            </a:r>
            <a:r>
              <a:rPr lang="en-GB" dirty="0" err="1" smtClean="0">
                <a:latin typeface="StoneSerif SAIN SmBd v.1" pitchFamily="2" charset="0"/>
              </a:rPr>
              <a:t>sau</a:t>
            </a:r>
            <a:r>
              <a:rPr lang="en-GB" dirty="0" smtClean="0">
                <a:latin typeface="StoneSerif SAIN SmBd v.1" pitchFamily="2" charset="0"/>
              </a:rPr>
              <a:t> </a:t>
            </a:r>
            <a:r>
              <a:rPr lang="en-GB" dirty="0" err="1" smtClean="0">
                <a:latin typeface="StoneSerif SAIN SmBd v.1" pitchFamily="2" charset="0"/>
              </a:rPr>
              <a:t>gaz</a:t>
            </a:r>
            <a:r>
              <a:rPr lang="en-GB" dirty="0" smtClean="0">
                <a:latin typeface="StoneSerif SAIN SmBd v.1" pitchFamily="2" charset="0"/>
              </a:rPr>
              <a:t> natural in </a:t>
            </a:r>
            <a:r>
              <a:rPr lang="en-GB" dirty="0" err="1" smtClean="0">
                <a:latin typeface="StoneSerif SAIN SmBd v.1" pitchFamily="2" charset="0"/>
              </a:rPr>
              <a:t>functie</a:t>
            </a:r>
            <a:r>
              <a:rPr lang="en-GB" dirty="0" smtClean="0">
                <a:latin typeface="StoneSerif SAIN SmBd v.1" pitchFamily="2" charset="0"/>
              </a:rPr>
              <a:t> de </a:t>
            </a:r>
            <a:r>
              <a:rPr lang="en-GB" dirty="0" err="1" smtClean="0">
                <a:latin typeface="StoneSerif SAIN SmBd v.1" pitchFamily="2" charset="0"/>
              </a:rPr>
              <a:t>dorinta</a:t>
            </a:r>
            <a:endParaRPr lang="en-GB" dirty="0" smtClean="0">
              <a:latin typeface="StoneSerif SAIN SmBd v.1" pitchFamily="2" charset="0"/>
            </a:endParaRPr>
          </a:p>
          <a:p>
            <a:pPr>
              <a:lnSpc>
                <a:spcPct val="80000"/>
              </a:lnSpc>
              <a:buFont typeface="Arial" pitchFamily="34" charset="0"/>
              <a:buChar char="•"/>
            </a:pPr>
            <a:r>
              <a:rPr lang="en-GB" dirty="0" err="1" smtClean="0">
                <a:latin typeface="StoneSerif SAIN SmBd v.1" pitchFamily="2" charset="0"/>
              </a:rPr>
              <a:t>Utilizarea</a:t>
            </a:r>
            <a:r>
              <a:rPr lang="en-GB" dirty="0" smtClean="0">
                <a:latin typeface="StoneSerif SAIN SmBd v.1" pitchFamily="2" charset="0"/>
              </a:rPr>
              <a:t> </a:t>
            </a:r>
            <a:r>
              <a:rPr lang="en-GB" dirty="0" err="1" smtClean="0">
                <a:latin typeface="StoneSerif SAIN SmBd v.1" pitchFamily="2" charset="0"/>
              </a:rPr>
              <a:t>extrem</a:t>
            </a:r>
            <a:r>
              <a:rPr lang="en-GB" dirty="0" smtClean="0">
                <a:latin typeface="StoneSerif SAIN SmBd v.1" pitchFamily="2" charset="0"/>
              </a:rPr>
              <a:t> de </a:t>
            </a:r>
            <a:r>
              <a:rPr lang="en-GB" dirty="0" err="1" smtClean="0">
                <a:latin typeface="StoneSerif SAIN SmBd v.1" pitchFamily="2" charset="0"/>
              </a:rPr>
              <a:t>simpla</a:t>
            </a:r>
            <a:r>
              <a:rPr lang="en-GB" dirty="0" smtClean="0">
                <a:latin typeface="StoneSerif SAIN SmBd v.1" pitchFamily="2" charset="0"/>
              </a:rPr>
              <a:t>; </a:t>
            </a:r>
          </a:p>
          <a:p>
            <a:pPr>
              <a:lnSpc>
                <a:spcPct val="80000"/>
              </a:lnSpc>
              <a:buFont typeface="Arial" pitchFamily="34" charset="0"/>
              <a:buChar char="•"/>
            </a:pPr>
            <a:r>
              <a:rPr lang="en-GB" dirty="0" err="1" smtClean="0">
                <a:latin typeface="StoneSerif SAIN SmBd v.1" pitchFamily="2" charset="0"/>
              </a:rPr>
              <a:t>Costuri</a:t>
            </a:r>
            <a:r>
              <a:rPr lang="en-GB" dirty="0" smtClean="0">
                <a:latin typeface="StoneSerif SAIN SmBd v.1" pitchFamily="2" charset="0"/>
              </a:rPr>
              <a:t> </a:t>
            </a:r>
            <a:r>
              <a:rPr lang="en-GB" dirty="0" err="1" smtClean="0">
                <a:latin typeface="StoneSerif SAIN SmBd v.1" pitchFamily="2" charset="0"/>
              </a:rPr>
              <a:t>reduse</a:t>
            </a:r>
            <a:r>
              <a:rPr lang="en-GB" dirty="0" smtClean="0">
                <a:latin typeface="StoneSerif SAIN SmBd v.1" pitchFamily="2" charset="0"/>
              </a:rPr>
              <a:t> de </a:t>
            </a:r>
            <a:r>
              <a:rPr lang="en-GB" dirty="0" err="1" smtClean="0">
                <a:latin typeface="StoneSerif SAIN SmBd v.1" pitchFamily="2" charset="0"/>
              </a:rPr>
              <a:t>intetinere</a:t>
            </a:r>
            <a:r>
              <a:rPr lang="en-GB" dirty="0" smtClean="0">
                <a:latin typeface="StoneSerif SAIN SmBd v.1" pitchFamily="2" charset="0"/>
              </a:rPr>
              <a:t>;</a:t>
            </a:r>
          </a:p>
          <a:p>
            <a:pPr>
              <a:lnSpc>
                <a:spcPct val="80000"/>
              </a:lnSpc>
              <a:buFont typeface="Arial" pitchFamily="34" charset="0"/>
              <a:buChar char="•"/>
            </a:pPr>
            <a:r>
              <a:rPr lang="en-GB" dirty="0" err="1" smtClean="0">
                <a:latin typeface="StoneSerif SAIN SmBd v.1" pitchFamily="2" charset="0"/>
              </a:rPr>
              <a:t>Producatorul</a:t>
            </a:r>
            <a:r>
              <a:rPr lang="en-GB" dirty="0" smtClean="0">
                <a:latin typeface="StoneSerif SAIN SmBd v.1" pitchFamily="2" charset="0"/>
              </a:rPr>
              <a:t> </a:t>
            </a:r>
            <a:r>
              <a:rPr lang="en-GB" dirty="0" err="1" smtClean="0">
                <a:latin typeface="StoneSerif SAIN SmBd v.1" pitchFamily="2" charset="0"/>
              </a:rPr>
              <a:t>Flexis</a:t>
            </a:r>
            <a:r>
              <a:rPr lang="en-GB" dirty="0" smtClean="0">
                <a:latin typeface="StoneSerif SAIN SmBd v.1" pitchFamily="2" charset="0"/>
              </a:rPr>
              <a:t> </a:t>
            </a:r>
            <a:r>
              <a:rPr lang="en-GB" dirty="0" err="1" smtClean="0">
                <a:latin typeface="StoneSerif SAIN SmBd v.1" pitchFamily="2" charset="0"/>
              </a:rPr>
              <a:t>este</a:t>
            </a:r>
            <a:r>
              <a:rPr lang="en-GB" dirty="0" smtClean="0">
                <a:latin typeface="StoneSerif SAIN SmBd v.1" pitchFamily="2" charset="0"/>
              </a:rPr>
              <a:t> </a:t>
            </a:r>
            <a:r>
              <a:rPr lang="en-GB" dirty="0" err="1" smtClean="0">
                <a:latin typeface="StoneSerif SAIN SmBd v.1" pitchFamily="2" charset="0"/>
              </a:rPr>
              <a:t>certificat</a:t>
            </a:r>
            <a:r>
              <a:rPr lang="en-GB" dirty="0" smtClean="0">
                <a:latin typeface="StoneSerif SAIN SmBd v.1" pitchFamily="2" charset="0"/>
              </a:rPr>
              <a:t> ISO 9001 </a:t>
            </a:r>
            <a:r>
              <a:rPr lang="en-GB" dirty="0" err="1" smtClean="0">
                <a:latin typeface="StoneSerif SAIN SmBd v.1" pitchFamily="2" charset="0"/>
              </a:rPr>
              <a:t>si</a:t>
            </a:r>
            <a:r>
              <a:rPr lang="en-GB" dirty="0" smtClean="0">
                <a:latin typeface="StoneSerif SAIN SmBd v.1" pitchFamily="2" charset="0"/>
              </a:rPr>
              <a:t> ISO 14001 </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CER\Desktop\sigla noua pp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
        <p:nvSpPr>
          <p:cNvPr id="6" name="Title 1"/>
          <p:cNvSpPr txBox="1">
            <a:spLocks/>
          </p:cNvSpPr>
          <p:nvPr/>
        </p:nvSpPr>
        <p:spPr>
          <a:xfrm>
            <a:off x="990600" y="1"/>
            <a:ext cx="7772400" cy="1295400"/>
          </a:xfrm>
          <a:prstGeom prst="rect">
            <a:avLst/>
          </a:prstGeom>
        </p:spPr>
        <p:txBody>
          <a:bodyPr vert="horz" lIns="91440" tIns="45720" rIns="91440" bIns="45720" rtlCol="0" anchor="b">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StoneSerif SAIN SmBd v.1" pitchFamily="2" charset="0"/>
                <a:ea typeface="+mj-ea"/>
                <a:cs typeface="+mj-cs"/>
              </a:rPr>
              <a:t>SOLUTIA OPTIMA DE NEUTRALIZARE A DESEURILOR DE ORIGINE ANIMALA</a:t>
            </a:r>
            <a:endParaRPr kumimoji="0" lang="en-US" sz="3200" b="0" i="0" u="none" strike="noStrike" kern="1200" cap="none" spc="0" normalizeH="0" baseline="0" noProof="0" dirty="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mj-lt"/>
              <a:ea typeface="+mj-ea"/>
              <a:cs typeface="+mj-cs"/>
            </a:endParaRPr>
          </a:p>
        </p:txBody>
      </p:sp>
      <p:sp>
        <p:nvSpPr>
          <p:cNvPr id="9" name="Subtitle 2"/>
          <p:cNvSpPr>
            <a:spLocks noGrp="1"/>
          </p:cNvSpPr>
          <p:nvPr>
            <p:ph type="subTitle" idx="1"/>
          </p:nvPr>
        </p:nvSpPr>
        <p:spPr>
          <a:xfrm>
            <a:off x="152400" y="1219200"/>
            <a:ext cx="8991600" cy="4038600"/>
          </a:xfrm>
        </p:spPr>
        <p:txBody>
          <a:bodyPr>
            <a:normAutofit fontScale="85000" lnSpcReduction="20000"/>
          </a:bodyPr>
          <a:lstStyle/>
          <a:p>
            <a:pPr algn="ctr">
              <a:spcBef>
                <a:spcPct val="50000"/>
              </a:spcBef>
            </a:pPr>
            <a:r>
              <a:rPr sz="2800" smtClean="0"/>
              <a:t>ELEMENTE CONSTRUCTIVE</a:t>
            </a:r>
          </a:p>
          <a:p>
            <a:pPr>
              <a:spcBef>
                <a:spcPct val="50000"/>
              </a:spcBef>
              <a:buFont typeface="Arial" pitchFamily="34" charset="0"/>
              <a:buChar char="•"/>
            </a:pPr>
            <a:r>
              <a:rPr smtClean="0"/>
              <a:t>Indiferent de model un incinerator este constituit din doua incinte de ardere, cea principala unde se ard deseurile si camera post combustie unde</a:t>
            </a:r>
            <a:r>
              <a:rPr lang="en-GB" dirty="0" smtClean="0"/>
              <a:t> </a:t>
            </a:r>
            <a:r>
              <a:rPr lang="en-GB" dirty="0" err="1" smtClean="0"/>
              <a:t>gazul</a:t>
            </a:r>
            <a:r>
              <a:rPr lang="en-GB" dirty="0" smtClean="0"/>
              <a:t> </a:t>
            </a:r>
            <a:r>
              <a:rPr lang="en-GB" dirty="0" err="1" smtClean="0"/>
              <a:t>rezultat</a:t>
            </a:r>
            <a:r>
              <a:rPr lang="en-GB" dirty="0" smtClean="0"/>
              <a:t> din </a:t>
            </a:r>
            <a:r>
              <a:rPr lang="en-GB" dirty="0" err="1" smtClean="0"/>
              <a:t>procesul</a:t>
            </a:r>
            <a:r>
              <a:rPr lang="en-GB" dirty="0" smtClean="0"/>
              <a:t> de </a:t>
            </a:r>
            <a:r>
              <a:rPr lang="en-GB" dirty="0" err="1" smtClean="0"/>
              <a:t>ardere</a:t>
            </a:r>
            <a:r>
              <a:rPr lang="en-GB" dirty="0" smtClean="0"/>
              <a:t> </a:t>
            </a:r>
            <a:r>
              <a:rPr lang="en-GB" dirty="0" err="1" smtClean="0"/>
              <a:t>este</a:t>
            </a:r>
            <a:r>
              <a:rPr lang="en-GB" dirty="0" smtClean="0"/>
              <a:t> </a:t>
            </a:r>
            <a:r>
              <a:rPr lang="en-GB" dirty="0" err="1" smtClean="0"/>
              <a:t>mentinut</a:t>
            </a:r>
            <a:r>
              <a:rPr lang="en-GB" dirty="0" smtClean="0"/>
              <a:t> </a:t>
            </a:r>
            <a:r>
              <a:rPr lang="en-GB" dirty="0" err="1" smtClean="0"/>
              <a:t>pentru</a:t>
            </a:r>
            <a:r>
              <a:rPr lang="en-GB" dirty="0" smtClean="0"/>
              <a:t> minim 2 </a:t>
            </a:r>
            <a:r>
              <a:rPr lang="en-GB" dirty="0" err="1" smtClean="0"/>
              <a:t>secunde</a:t>
            </a:r>
            <a:r>
              <a:rPr lang="en-GB" dirty="0" smtClean="0"/>
              <a:t> la o </a:t>
            </a:r>
            <a:r>
              <a:rPr lang="en-GB" dirty="0" err="1" smtClean="0"/>
              <a:t>temperatura</a:t>
            </a:r>
            <a:r>
              <a:rPr lang="en-GB" dirty="0" smtClean="0"/>
              <a:t> minima de 850 grade C </a:t>
            </a:r>
            <a:r>
              <a:rPr lang="en-GB" dirty="0" err="1" smtClean="0"/>
              <a:t>inainte</a:t>
            </a:r>
            <a:r>
              <a:rPr lang="en-GB" dirty="0" smtClean="0"/>
              <a:t> de </a:t>
            </a:r>
            <a:r>
              <a:rPr lang="en-GB" dirty="0" err="1" smtClean="0"/>
              <a:t>eliminarea</a:t>
            </a:r>
            <a:r>
              <a:rPr lang="en-GB" dirty="0" smtClean="0"/>
              <a:t> in </a:t>
            </a:r>
            <a:r>
              <a:rPr lang="en-GB" dirty="0" err="1" smtClean="0"/>
              <a:t>atmosfera</a:t>
            </a:r>
            <a:r>
              <a:rPr lang="en-GB" dirty="0" smtClean="0"/>
              <a:t>; </a:t>
            </a:r>
          </a:p>
          <a:p>
            <a:pPr>
              <a:spcBef>
                <a:spcPct val="50000"/>
              </a:spcBef>
              <a:buFont typeface="Arial" pitchFamily="34" charset="0"/>
              <a:buChar char="•"/>
            </a:pPr>
            <a:r>
              <a:rPr lang="en-GB" dirty="0" err="1" smtClean="0"/>
              <a:t>Dotate</a:t>
            </a:r>
            <a:r>
              <a:rPr lang="en-GB" dirty="0" smtClean="0"/>
              <a:t> cu </a:t>
            </a:r>
            <a:r>
              <a:rPr lang="en-GB" dirty="0" err="1" smtClean="0"/>
              <a:t>doua</a:t>
            </a:r>
            <a:r>
              <a:rPr lang="en-GB" dirty="0" smtClean="0"/>
              <a:t> </a:t>
            </a:r>
            <a:r>
              <a:rPr lang="en-GB" dirty="0" err="1" smtClean="0"/>
              <a:t>sau</a:t>
            </a:r>
            <a:r>
              <a:rPr lang="en-GB" dirty="0" smtClean="0"/>
              <a:t> </a:t>
            </a:r>
            <a:r>
              <a:rPr lang="en-GB" dirty="0" err="1" smtClean="0"/>
              <a:t>trei</a:t>
            </a:r>
            <a:r>
              <a:rPr lang="en-GB" dirty="0" smtClean="0"/>
              <a:t> </a:t>
            </a:r>
            <a:r>
              <a:rPr lang="en-GB" dirty="0" err="1" smtClean="0"/>
              <a:t>arzatoare</a:t>
            </a:r>
            <a:r>
              <a:rPr lang="en-GB" dirty="0" smtClean="0"/>
              <a:t> de mare </a:t>
            </a:r>
            <a:r>
              <a:rPr lang="en-GB" dirty="0" err="1" smtClean="0"/>
              <a:t>eficienta</a:t>
            </a:r>
            <a:r>
              <a:rPr lang="en-GB" dirty="0" smtClean="0"/>
              <a:t> </a:t>
            </a:r>
            <a:r>
              <a:rPr lang="en-GB" dirty="0" err="1" smtClean="0"/>
              <a:t>produse</a:t>
            </a:r>
            <a:r>
              <a:rPr lang="en-GB" dirty="0" smtClean="0"/>
              <a:t> in UE;</a:t>
            </a:r>
          </a:p>
          <a:p>
            <a:pPr>
              <a:spcBef>
                <a:spcPct val="50000"/>
              </a:spcBef>
              <a:buFont typeface="Arial" pitchFamily="34" charset="0"/>
              <a:buChar char="•"/>
            </a:pPr>
            <a:r>
              <a:rPr smtClean="0"/>
              <a:t>Incineratorul este executat din tabla de otel de 6-8 mm captusita cu zidarie refractara, ancorata de corpul incineratorului cu pene metalice </a:t>
            </a:r>
            <a:r>
              <a:rPr smtClean="0">
                <a:latin typeface="Times New Roman"/>
              </a:rPr>
              <a:t>–</a:t>
            </a:r>
            <a:r>
              <a:rPr smtClean="0"/>
              <a:t> incinta de ardere principala;Camera post-combustie este captusita cu izolatie din fibra ceramica;</a:t>
            </a:r>
            <a:endParaRPr lang="en-GB" dirty="0" smtClean="0"/>
          </a:p>
          <a:p>
            <a:pPr>
              <a:spcBef>
                <a:spcPct val="50000"/>
              </a:spcBef>
              <a:buFont typeface="Arial" pitchFamily="34" charset="0"/>
              <a:buChar char="•"/>
            </a:pPr>
            <a:r>
              <a:rPr lang="en-GB" dirty="0" err="1" smtClean="0"/>
              <a:t>Instalatia</a:t>
            </a:r>
            <a:r>
              <a:rPr lang="en-GB" dirty="0" smtClean="0"/>
              <a:t> de </a:t>
            </a:r>
            <a:r>
              <a:rPr lang="en-GB" dirty="0" err="1" smtClean="0"/>
              <a:t>automatizare</a:t>
            </a:r>
            <a:r>
              <a:rPr lang="en-GB" dirty="0" smtClean="0"/>
              <a:t>(</a:t>
            </a:r>
            <a:r>
              <a:rPr lang="en-GB" dirty="0" err="1" smtClean="0"/>
              <a:t>unica</a:t>
            </a:r>
            <a:r>
              <a:rPr lang="en-GB" dirty="0" smtClean="0"/>
              <a:t> in EU la </a:t>
            </a:r>
            <a:r>
              <a:rPr lang="en-GB" dirty="0" err="1" smtClean="0"/>
              <a:t>acest</a:t>
            </a:r>
            <a:r>
              <a:rPr lang="en-GB" dirty="0" smtClean="0"/>
              <a:t> tip de </a:t>
            </a:r>
            <a:r>
              <a:rPr lang="en-GB" dirty="0" err="1" smtClean="0"/>
              <a:t>incineratoare</a:t>
            </a:r>
            <a:r>
              <a:rPr lang="en-GB" dirty="0" smtClean="0"/>
              <a:t>) </a:t>
            </a:r>
            <a:r>
              <a:rPr lang="en-GB" dirty="0" smtClean="0">
                <a:latin typeface="Times New Roman"/>
              </a:rPr>
              <a:t>–</a:t>
            </a:r>
            <a:r>
              <a:rPr lang="en-GB" dirty="0" smtClean="0"/>
              <a:t> </a:t>
            </a:r>
            <a:r>
              <a:rPr lang="en-GB" dirty="0" err="1" smtClean="0"/>
              <a:t>controleaza</a:t>
            </a:r>
            <a:r>
              <a:rPr lang="en-GB" dirty="0" smtClean="0"/>
              <a:t> </a:t>
            </a:r>
            <a:r>
              <a:rPr lang="en-GB" dirty="0" err="1" smtClean="0"/>
              <a:t>intregul</a:t>
            </a:r>
            <a:r>
              <a:rPr lang="en-GB" dirty="0" smtClean="0"/>
              <a:t> </a:t>
            </a:r>
            <a:r>
              <a:rPr lang="en-GB" dirty="0" err="1" smtClean="0"/>
              <a:t>proces</a:t>
            </a:r>
            <a:r>
              <a:rPr lang="en-GB" dirty="0" smtClean="0"/>
              <a:t> de </a:t>
            </a:r>
            <a:r>
              <a:rPr lang="en-GB" dirty="0" err="1" smtClean="0"/>
              <a:t>ardere</a:t>
            </a:r>
            <a:r>
              <a:rPr lang="en-GB" dirty="0" smtClean="0"/>
              <a:t>, </a:t>
            </a:r>
            <a:r>
              <a:rPr lang="en-GB" dirty="0" err="1" smtClean="0"/>
              <a:t>monitorizeaza</a:t>
            </a:r>
            <a:r>
              <a:rPr lang="en-GB" dirty="0" smtClean="0"/>
              <a:t> </a:t>
            </a:r>
            <a:r>
              <a:rPr lang="en-GB" dirty="0" err="1" smtClean="0"/>
              <a:t>temperaturile</a:t>
            </a:r>
            <a:r>
              <a:rPr lang="en-GB" dirty="0" smtClean="0"/>
              <a:t> in </a:t>
            </a:r>
            <a:r>
              <a:rPr lang="en-GB" dirty="0" err="1" smtClean="0"/>
              <a:t>cele</a:t>
            </a:r>
            <a:r>
              <a:rPr lang="en-GB" dirty="0" smtClean="0"/>
              <a:t> </a:t>
            </a:r>
            <a:r>
              <a:rPr lang="en-GB" dirty="0" err="1" smtClean="0"/>
              <a:t>doua</a:t>
            </a:r>
            <a:r>
              <a:rPr lang="en-GB" dirty="0" smtClean="0"/>
              <a:t> </a:t>
            </a:r>
            <a:r>
              <a:rPr lang="en-GB" dirty="0" err="1" smtClean="0"/>
              <a:t>incinente</a:t>
            </a:r>
            <a:r>
              <a:rPr lang="en-GB" dirty="0" smtClean="0"/>
              <a:t> de </a:t>
            </a:r>
            <a:r>
              <a:rPr lang="en-GB" dirty="0" err="1" smtClean="0"/>
              <a:t>ardere</a:t>
            </a:r>
            <a:r>
              <a:rPr lang="en-GB" dirty="0" smtClean="0"/>
              <a:t>;</a:t>
            </a:r>
            <a:endParaRPr lang="en-GB" sz="2800" dirty="0" smtClean="0"/>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CER\Desktop\sigla noua pp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
        <p:nvSpPr>
          <p:cNvPr id="6" name="Title 1"/>
          <p:cNvSpPr txBox="1">
            <a:spLocks/>
          </p:cNvSpPr>
          <p:nvPr/>
        </p:nvSpPr>
        <p:spPr>
          <a:xfrm>
            <a:off x="990600" y="1"/>
            <a:ext cx="7772400" cy="1295400"/>
          </a:xfrm>
          <a:prstGeom prst="rect">
            <a:avLst/>
          </a:prstGeom>
        </p:spPr>
        <p:txBody>
          <a:bodyPr vert="horz" lIns="91440" tIns="45720" rIns="91440" bIns="45720" rtlCol="0" anchor="b">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StoneSerif SAIN SmBd v.1" pitchFamily="2" charset="0"/>
                <a:ea typeface="+mj-ea"/>
                <a:cs typeface="+mj-cs"/>
              </a:rPr>
              <a:t>SOLUTIA OPTIMA DE NEUTRALIZARE A DESEURILOR DE ORIGINE ANIMALA</a:t>
            </a:r>
            <a:endParaRPr kumimoji="0" lang="en-US" sz="3200" b="0" i="0" u="none" strike="noStrike" kern="1200" cap="none" spc="0" normalizeH="0" baseline="0" noProof="0" dirty="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mj-lt"/>
              <a:ea typeface="+mj-ea"/>
              <a:cs typeface="+mj-cs"/>
            </a:endParaRPr>
          </a:p>
        </p:txBody>
      </p:sp>
      <p:sp>
        <p:nvSpPr>
          <p:cNvPr id="9" name="Subtitle 2"/>
          <p:cNvSpPr>
            <a:spLocks noGrp="1"/>
          </p:cNvSpPr>
          <p:nvPr>
            <p:ph type="subTitle" idx="1"/>
          </p:nvPr>
        </p:nvSpPr>
        <p:spPr>
          <a:xfrm>
            <a:off x="152400" y="1447800"/>
            <a:ext cx="8991600" cy="4038600"/>
          </a:xfrm>
        </p:spPr>
        <p:txBody>
          <a:bodyPr>
            <a:normAutofit/>
          </a:bodyPr>
          <a:lstStyle/>
          <a:p>
            <a:pPr algn="ctr"/>
            <a:r>
              <a:rPr smtClean="0"/>
              <a:t>Schema de Functionare</a:t>
            </a:r>
            <a:endParaRPr lang="en-US" dirty="0"/>
          </a:p>
        </p:txBody>
      </p:sp>
      <p:pic>
        <p:nvPicPr>
          <p:cNvPr id="7" name="Picture 5" descr="sectiune derwen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0" y="2133600"/>
            <a:ext cx="6467475" cy="3119438"/>
          </a:xfrm>
          <a:prstGeom prst="rect">
            <a:avLst/>
          </a:prstGeom>
        </p:spPr>
        <p:style>
          <a:lnRef idx="2">
            <a:schemeClr val="accent5"/>
          </a:lnRef>
          <a:fillRef idx="1">
            <a:schemeClr val="lt1"/>
          </a:fillRef>
          <a:effectRef idx="0">
            <a:schemeClr val="accent5"/>
          </a:effectRef>
          <a:fontRef idx="minor">
            <a:schemeClr val="dk1"/>
          </a:fontRef>
        </p:style>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ACER\Desktop\sigla noua pp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91401" y="5424268"/>
            <a:ext cx="1371599" cy="1375552"/>
          </a:xfrm>
          <a:prstGeom prst="rect">
            <a:avLst/>
          </a:prstGeom>
          <a:noFill/>
        </p:spPr>
      </p:pic>
      <p:sp>
        <p:nvSpPr>
          <p:cNvPr id="6" name="Title 1"/>
          <p:cNvSpPr txBox="1">
            <a:spLocks/>
          </p:cNvSpPr>
          <p:nvPr/>
        </p:nvSpPr>
        <p:spPr>
          <a:xfrm>
            <a:off x="990600" y="1"/>
            <a:ext cx="7772400" cy="1295400"/>
          </a:xfrm>
          <a:prstGeom prst="rect">
            <a:avLst/>
          </a:prstGeom>
        </p:spPr>
        <p:txBody>
          <a:bodyPr vert="horz" lIns="91440" tIns="45720" rIns="91440" bIns="45720" rtlCol="0" anchor="b">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StoneSerif SAIN SmBd v.1" pitchFamily="2" charset="0"/>
                <a:ea typeface="+mj-ea"/>
                <a:cs typeface="+mj-cs"/>
              </a:rPr>
              <a:t>SOLUTIA OPTIMA DE NEUTRALIZARE A DESEURILOR DE ORIGINE ANIMALA</a:t>
            </a:r>
            <a:endParaRPr kumimoji="0" lang="en-US" sz="3200" b="0" i="0" u="none" strike="noStrike" kern="1200" cap="none" spc="0" normalizeH="0" baseline="0" noProof="0" dirty="0">
              <a:ln>
                <a:solidFill>
                  <a:schemeClr val="accent3">
                    <a:lumMod val="50000"/>
                  </a:schemeClr>
                </a:solidFill>
              </a:ln>
              <a:solidFill>
                <a:schemeClr val="bg1"/>
              </a:solidFill>
              <a:effectLst>
                <a:outerShdw blurRad="50800" dist="38100" dir="5400000" algn="t" rotWithShape="0">
                  <a:prstClr val="black">
                    <a:alpha val="40000"/>
                  </a:prstClr>
                </a:outerShdw>
              </a:effectLst>
              <a:uLnTx/>
              <a:uFillTx/>
              <a:latin typeface="+mj-lt"/>
              <a:ea typeface="+mj-ea"/>
              <a:cs typeface="+mj-cs"/>
            </a:endParaRPr>
          </a:p>
        </p:txBody>
      </p:sp>
      <p:sp>
        <p:nvSpPr>
          <p:cNvPr id="9" name="Subtitle 2"/>
          <p:cNvSpPr>
            <a:spLocks noGrp="1"/>
          </p:cNvSpPr>
          <p:nvPr>
            <p:ph type="subTitle" idx="1"/>
          </p:nvPr>
        </p:nvSpPr>
        <p:spPr>
          <a:xfrm>
            <a:off x="152400" y="1447800"/>
            <a:ext cx="8991600" cy="4038600"/>
          </a:xfrm>
        </p:spPr>
        <p:txBody>
          <a:bodyPr>
            <a:normAutofit fontScale="92500" lnSpcReduction="20000"/>
          </a:bodyPr>
          <a:lstStyle/>
          <a:p>
            <a:pPr>
              <a:lnSpc>
                <a:spcPct val="80000"/>
              </a:lnSpc>
            </a:pPr>
            <a:r>
              <a:rPr smtClean="0">
                <a:latin typeface="StoneSerif SAIN SmBd v.1" pitchFamily="2" charset="0"/>
              </a:rPr>
              <a:t>OG nr.47/2005 transpune partial, legislatia UE cu privire la subprodusele de origine animala ce nu sunt destinate consumului uman, respectiv Regulamentul Parlamentului si al Consiliului European nr.1069/2007.(LEGISLATIA ROMANA)</a:t>
            </a:r>
            <a:endParaRPr sz="3200" smtClean="0"/>
          </a:p>
          <a:p>
            <a:pPr>
              <a:lnSpc>
                <a:spcPct val="80000"/>
              </a:lnSpc>
            </a:pPr>
            <a:r>
              <a:rPr sz="3200" smtClean="0"/>
              <a:t>   </a:t>
            </a:r>
            <a:r>
              <a:rPr sz="2000" u="sng" smtClean="0">
                <a:latin typeface="StoneSerif SAIN SmBd v.1" pitchFamily="2" charset="0"/>
              </a:rPr>
              <a:t>ART. 9</a:t>
            </a:r>
          </a:p>
          <a:p>
            <a:pPr>
              <a:lnSpc>
                <a:spcPct val="80000"/>
              </a:lnSpc>
            </a:pPr>
            <a:r>
              <a:rPr smtClean="0">
                <a:latin typeface="StoneSerif SAIN SmBd v.1" pitchFamily="2" charset="0"/>
              </a:rPr>
              <a:t>    (1) Functionarea unitatilor de crestere a animalelor, a unitatilor de productie, depozitare, procesare ori comercializare a carnii sau a altor produse de origine animala este permisa cand indeplinesc urmatoarele cerinte:</a:t>
            </a:r>
          </a:p>
          <a:p>
            <a:pPr>
              <a:lnSpc>
                <a:spcPct val="80000"/>
              </a:lnSpc>
            </a:pPr>
            <a:r>
              <a:rPr smtClean="0">
                <a:latin typeface="StoneSerif SAIN SmBd v.1" pitchFamily="2" charset="0"/>
              </a:rPr>
              <a:t>    a) </a:t>
            </a:r>
            <a:r>
              <a:rPr u="sng" smtClean="0">
                <a:latin typeface="StoneSerif SAIN SmBd v.1" pitchFamily="2" charset="0"/>
              </a:rPr>
              <a:t>detin instalatii proprii de neutralizare, respectiv de procesare sau de incinerare/coincinerare, autorizate si aprobate in conditiile legii si care sunt folosite exclusiv pentru necesitatile proprii;</a:t>
            </a:r>
          </a:p>
          <a:p>
            <a:pPr>
              <a:lnSpc>
                <a:spcPct val="80000"/>
              </a:lnSpc>
            </a:pPr>
            <a:r>
              <a:rPr smtClean="0">
                <a:latin typeface="StoneSerif SAIN SmBd v.1" pitchFamily="2" charset="0"/>
              </a:rPr>
              <a:t> sau</a:t>
            </a:r>
          </a:p>
          <a:p>
            <a:pPr>
              <a:lnSpc>
                <a:spcPct val="80000"/>
              </a:lnSpc>
            </a:pPr>
            <a:r>
              <a:rPr smtClean="0">
                <a:latin typeface="StoneSerif SAIN SmBd v.1" pitchFamily="2" charset="0"/>
              </a:rPr>
              <a:t>    b) au incheiat un contract cu unitati de ecarisare autorizate si aprobate, pentru categoria de subproduse pe care le colecteaza</a:t>
            </a:r>
            <a:r>
              <a:rPr b="1" smtClean="0">
                <a:latin typeface="StoneSerif SAIN SmBd v.1" pitchFamily="2" charset="0"/>
              </a:rPr>
              <a:t>.</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S101857247 (1)">
  <a:themeElements>
    <a:clrScheme name="orange_rain">
      <a:dk1>
        <a:sysClr val="windowText" lastClr="000000"/>
      </a:dk1>
      <a:lt1>
        <a:sysClr val="window" lastClr="FFFFFF"/>
      </a:lt1>
      <a:dk2>
        <a:srgbClr val="696464"/>
      </a:dk2>
      <a:lt2>
        <a:srgbClr val="E9E5DC"/>
      </a:lt2>
      <a:accent1>
        <a:srgbClr val="D34817"/>
      </a:accent1>
      <a:accent2>
        <a:srgbClr val="DC7B1A"/>
      </a:accent2>
      <a:accent3>
        <a:srgbClr val="FFD147"/>
      </a:accent3>
      <a:accent4>
        <a:srgbClr val="BD4343"/>
      </a:accent4>
      <a:accent5>
        <a:srgbClr val="918485"/>
      </a:accent5>
      <a:accent6>
        <a:srgbClr val="9F583B"/>
      </a:accent6>
      <a:hlink>
        <a:srgbClr val="CC9900"/>
      </a:hlink>
      <a:folHlink>
        <a:srgbClr val="96A9A9"/>
      </a:folHlink>
    </a:clrScheme>
    <a:fontScheme name="Custom 3">
      <a:majorFont>
        <a:latin typeface="Impact"/>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BD6AA8AC-7664-46DB-8322-FF76EF9EF16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TW_LightStreams(2)</Template>
  <TotalTime>12961</TotalTime>
  <Words>2300</Words>
  <Application>Microsoft Office PowerPoint</Application>
  <PresentationFormat>On-screen Show (4:3)</PresentationFormat>
  <Paragraphs>222</Paragraphs>
  <Slides>26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Calibri</vt:lpstr>
      <vt:lpstr>Impact</vt:lpstr>
      <vt:lpstr>Perpetua</vt:lpstr>
      <vt:lpstr>StoneSerif SAIN SmBd v.1</vt:lpstr>
      <vt:lpstr>Tahoma</vt:lpstr>
      <vt:lpstr>Times New Roman</vt:lpstr>
      <vt:lpstr>TS101857247 (1)</vt:lpstr>
      <vt:lpstr>Incineratoarele  - INCINER™</vt:lpstr>
      <vt:lpstr>Despre Noi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Gama de Incineratoare</vt:lpstr>
      <vt:lpstr>INCINER™ 150</vt:lpstr>
      <vt:lpstr>INCINER™ 200</vt:lpstr>
      <vt:lpstr>INCINER™ 400 V </vt:lpstr>
      <vt:lpstr>INCINER™ 500</vt:lpstr>
      <vt:lpstr>INCINER™ 850</vt:lpstr>
      <vt:lpstr>INCINER™ 1000</vt:lpstr>
      <vt:lpstr>Incineratoarele INCINER - Automatizarea</vt:lpstr>
      <vt:lpstr>Incineratoarele INCINER - Automatizarea</vt:lpstr>
      <vt:lpstr>Incineratoarele INCINER - Automatizarea</vt:lpstr>
      <vt:lpstr>Incineratoarele INCINER - Automatizarea</vt:lpstr>
      <vt:lpstr>Incineratoarele INCINER - Automatizarea</vt:lpstr>
      <vt:lpstr>Incineratoarele INCINER - Automatizarea</vt:lpstr>
      <vt:lpstr>Incineratoarele INCINER - Automatizarea</vt:lpstr>
      <vt:lpstr>ALEGEREA  POTRIVITA</vt:lpstr>
      <vt:lpstr>PowerPoint Presentation</vt:lpstr>
      <vt:lpstr>Date de Contact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Incineratoarele  - INCINER®</dc:title>
  <dc:creator>Petrica Dascalu</dc:creator>
  <cp:lastModifiedBy>Eugen Scortescu</cp:lastModifiedBy>
  <cp:revision>374</cp:revision>
  <dcterms:created xsi:type="dcterms:W3CDTF">2012-06-16T16:47:52Z</dcterms:created>
  <dcterms:modified xsi:type="dcterms:W3CDTF">2014-04-08T11:28:45Z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TC018572479991</vt:lpwstr>
  </property>
</Properties>
</file>