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0" r:id="rId4"/>
    <p:sldId id="261" r:id="rId5"/>
    <p:sldId id="266" r:id="rId6"/>
    <p:sldId id="257" r:id="rId7"/>
    <p:sldId id="262" r:id="rId8"/>
    <p:sldId id="263" r:id="rId9"/>
    <p:sldId id="267" r:id="rId10"/>
    <p:sldId id="268" r:id="rId11"/>
    <p:sldId id="269" r:id="rId12"/>
    <p:sldId id="264" r:id="rId13"/>
    <p:sldId id="259" r:id="rId14"/>
    <p:sldId id="265"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482"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4/8/2014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4/8/2014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terafix.md/"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err="1" smtClean="0"/>
              <a:t>Metoda</a:t>
            </a:r>
            <a:r>
              <a:rPr lang="en-US" dirty="0" smtClean="0"/>
              <a:t> </a:t>
            </a:r>
            <a:r>
              <a:rPr lang="en-US" dirty="0" err="1" smtClean="0"/>
              <a:t>inovativ</a:t>
            </a:r>
            <a:r>
              <a:rPr lang="ro-RO" dirty="0" smtClean="0"/>
              <a:t>ă de prelucrare a subproduselor animaliere</a:t>
            </a:r>
            <a:endParaRPr lang="en-US" dirty="0"/>
          </a:p>
        </p:txBody>
      </p:sp>
      <p:sp>
        <p:nvSpPr>
          <p:cNvPr id="3" name="Subtitle 2"/>
          <p:cNvSpPr>
            <a:spLocks noGrp="1"/>
          </p:cNvSpPr>
          <p:nvPr>
            <p:ph type="subTitle" idx="1"/>
          </p:nvPr>
        </p:nvSpPr>
        <p:spPr>
          <a:xfrm>
            <a:off x="1371600" y="3962400"/>
            <a:ext cx="6400800" cy="1752600"/>
          </a:xfrm>
        </p:spPr>
        <p:txBody>
          <a:bodyPr/>
          <a:lstStyle/>
          <a:p>
            <a:endParaRPr lang="en-US" dirty="0">
              <a:solidFill>
                <a:schemeClr val="bg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orin\Desktop\Proces_2.png"/>
          <p:cNvPicPr>
            <a:picLocks noGrp="1" noChangeAspect="1" noChangeArrowheads="1"/>
          </p:cNvPicPr>
          <p:nvPr>
            <p:ph idx="1"/>
          </p:nvPr>
        </p:nvPicPr>
        <p:blipFill>
          <a:blip r:embed="rId2" cstate="print"/>
          <a:srcRect/>
          <a:stretch>
            <a:fillRect/>
          </a:stretch>
        </p:blipFill>
        <p:spPr bwMode="auto">
          <a:xfrm>
            <a:off x="685800" y="990600"/>
            <a:ext cx="7696200" cy="54864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sorin\Desktop\Proces_3.png"/>
          <p:cNvPicPr>
            <a:picLocks noGrp="1" noChangeAspect="1" noChangeArrowheads="1"/>
          </p:cNvPicPr>
          <p:nvPr>
            <p:ph idx="1"/>
          </p:nvPr>
        </p:nvPicPr>
        <p:blipFill>
          <a:blip r:embed="rId2" cstate="print"/>
          <a:srcRect/>
          <a:stretch>
            <a:fillRect/>
          </a:stretch>
        </p:blipFill>
        <p:spPr bwMode="auto">
          <a:xfrm>
            <a:off x="609600" y="1143000"/>
            <a:ext cx="7772399" cy="5410199"/>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Avantajele </a:t>
            </a:r>
            <a:endParaRPr lang="en-US" dirty="0"/>
          </a:p>
        </p:txBody>
      </p:sp>
      <p:sp>
        <p:nvSpPr>
          <p:cNvPr id="3" name="Content Placeholder 2"/>
          <p:cNvSpPr>
            <a:spLocks noGrp="1"/>
          </p:cNvSpPr>
          <p:nvPr>
            <p:ph idx="1"/>
          </p:nvPr>
        </p:nvSpPr>
        <p:spPr/>
        <p:txBody>
          <a:bodyPr/>
          <a:lstStyle/>
          <a:p>
            <a:pPr fontAlgn="base"/>
            <a:r>
              <a:rPr lang="vi-VN" dirty="0" smtClean="0"/>
              <a:t>Procesul de prelucrare este unul ecologic</a:t>
            </a:r>
          </a:p>
          <a:p>
            <a:pPr fontAlgn="base"/>
            <a:r>
              <a:rPr lang="vi-VN" dirty="0" smtClean="0"/>
              <a:t>Nu sunt emisii nocive în apă, aer, sol</a:t>
            </a:r>
          </a:p>
          <a:p>
            <a:pPr fontAlgn="base"/>
            <a:r>
              <a:rPr lang="vi-VN" dirty="0" smtClean="0"/>
              <a:t>Pentru asigurarea procesului tehnologic este necesară doar energia electrică.</a:t>
            </a:r>
          </a:p>
          <a:p>
            <a:pPr fontAlgn="base"/>
            <a:r>
              <a:rPr lang="vi-VN" dirty="0" smtClean="0">
                <a:solidFill>
                  <a:srgbClr val="FF0000"/>
                </a:solidFill>
              </a:rPr>
              <a:t>Consumul de energie pentru producerea unui kg de produs finit este mai mic de 0,2kw</a:t>
            </a:r>
            <a:r>
              <a:rPr lang="vi-VN" dirty="0" smtClean="0"/>
              <a:t>.</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Avantajele furajelor</a:t>
            </a:r>
            <a:endParaRPr lang="en-US" dirty="0"/>
          </a:p>
        </p:txBody>
      </p:sp>
      <p:sp>
        <p:nvSpPr>
          <p:cNvPr id="3" name="Content Placeholder 2"/>
          <p:cNvSpPr>
            <a:spLocks noGrp="1"/>
          </p:cNvSpPr>
          <p:nvPr>
            <p:ph idx="1"/>
          </p:nvPr>
        </p:nvSpPr>
        <p:spPr/>
        <p:txBody>
          <a:bodyPr>
            <a:normAutofit lnSpcReduction="10000"/>
          </a:bodyPr>
          <a:lstStyle/>
          <a:p>
            <a:pPr fontAlgn="base"/>
            <a:r>
              <a:rPr lang="vi-VN" dirty="0" smtClean="0"/>
              <a:t>Asimilare ridicată – 85%-90% (adică cu 25-30% mai mare decât la hrana tradiţională);</a:t>
            </a:r>
          </a:p>
          <a:p>
            <a:pPr fontAlgn="base"/>
            <a:r>
              <a:rPr lang="vi-VN" dirty="0" smtClean="0"/>
              <a:t>Conţinut înalt de proteine – 15%-22%;</a:t>
            </a:r>
          </a:p>
          <a:p>
            <a:pPr fontAlgn="base"/>
            <a:r>
              <a:rPr lang="vi-VN" dirty="0" smtClean="0"/>
              <a:t>Sterilă – o calitate valoroasă la stadiile incipiente de dezvoltare;</a:t>
            </a:r>
          </a:p>
          <a:p>
            <a:pPr fontAlgn="base"/>
            <a:r>
              <a:rPr lang="vi-VN" dirty="0" smtClean="0"/>
              <a:t>Proprietăţi excelente de absorbţie, contribuind la neutralizarea diverselor infecţii intestinale şi</a:t>
            </a:r>
            <a:r>
              <a:rPr lang="ro-RO" dirty="0" smtClean="0"/>
              <a:t> a</a:t>
            </a:r>
            <a:r>
              <a:rPr lang="vi-VN" dirty="0" smtClean="0"/>
              <a:t> iritaţiilor;</a:t>
            </a:r>
          </a:p>
          <a:p>
            <a:pPr fontAlgn="base"/>
            <a:r>
              <a:rPr lang="vi-VN" dirty="0" smtClean="0"/>
              <a:t>Umiditate scăzută (9%-12%) ceea ce permite depozitarea acesteia pe termen lung;</a:t>
            </a:r>
            <a:endParaRPr lang="ro-RO" dirty="0" smtClean="0"/>
          </a:p>
          <a:p>
            <a:pPr fontAlgn="base"/>
            <a:r>
              <a:rPr lang="vi-VN" dirty="0" smtClean="0"/>
              <a:t>Energie metabolică 290 – 310 kkal în 100gr. produs</a:t>
            </a:r>
          </a:p>
          <a:p>
            <a:pPr fontAlgn="base"/>
            <a:endParaRPr lang="vi-VN" dirty="0" smtClean="0"/>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ro-RO" sz="2400" dirty="0" smtClean="0"/>
              <a:t>Detalii:                                     </a:t>
            </a:r>
            <a:endParaRPr lang="en-US" sz="2400" dirty="0"/>
          </a:p>
        </p:txBody>
      </p:sp>
      <p:sp>
        <p:nvSpPr>
          <p:cNvPr id="3" name="Content Placeholder 2"/>
          <p:cNvSpPr>
            <a:spLocks noGrp="1"/>
          </p:cNvSpPr>
          <p:nvPr>
            <p:ph idx="1"/>
          </p:nvPr>
        </p:nvSpPr>
        <p:spPr>
          <a:xfrm>
            <a:off x="457200" y="1828800"/>
            <a:ext cx="8229600" cy="4297363"/>
          </a:xfrm>
        </p:spPr>
        <p:txBody>
          <a:bodyPr/>
          <a:lstStyle/>
          <a:p>
            <a:pPr algn="ctr" fontAlgn="base">
              <a:buNone/>
            </a:pPr>
            <a:endParaRPr lang="ro-RO" i="1" dirty="0" smtClean="0">
              <a:hlinkClick r:id="rId2"/>
            </a:endParaRPr>
          </a:p>
          <a:p>
            <a:pPr algn="ctr" fontAlgn="base">
              <a:buNone/>
            </a:pPr>
            <a:endParaRPr lang="ro-RO" i="1" dirty="0" smtClean="0">
              <a:hlinkClick r:id="rId2"/>
            </a:endParaRPr>
          </a:p>
          <a:p>
            <a:pPr algn="ctr" fontAlgn="base">
              <a:buNone/>
            </a:pPr>
            <a:endParaRPr lang="ro-RO" i="1" dirty="0" smtClean="0">
              <a:solidFill>
                <a:srgbClr val="0070C0"/>
              </a:solidFill>
            </a:endParaRPr>
          </a:p>
          <a:p>
            <a:pPr algn="ctr" fontAlgn="base">
              <a:buNone/>
            </a:pPr>
            <a:endParaRPr lang="ro-RO" i="1" dirty="0" smtClean="0">
              <a:solidFill>
                <a:srgbClr val="0070C0"/>
              </a:solidFill>
            </a:endParaRPr>
          </a:p>
          <a:p>
            <a:pPr algn="ctr" fontAlgn="base">
              <a:buNone/>
            </a:pPr>
            <a:endParaRPr lang="ro-RO" i="1" dirty="0" smtClean="0">
              <a:solidFill>
                <a:srgbClr val="0070C0"/>
              </a:solidFill>
            </a:endParaRPr>
          </a:p>
          <a:p>
            <a:pPr algn="ctr" fontAlgn="base">
              <a:buNone/>
            </a:pPr>
            <a:endParaRPr lang="ro-RO" i="1" dirty="0" smtClean="0">
              <a:solidFill>
                <a:srgbClr val="0070C0"/>
              </a:solidFill>
            </a:endParaRPr>
          </a:p>
          <a:p>
            <a:pPr algn="ctr" fontAlgn="base">
              <a:buNone/>
            </a:pPr>
            <a:r>
              <a:rPr lang="ro-RO" i="1" dirty="0" smtClean="0">
                <a:solidFill>
                  <a:srgbClr val="0070C0"/>
                </a:solidFill>
              </a:rPr>
              <a:t>t</a:t>
            </a:r>
            <a:r>
              <a:rPr lang="it-IT" i="1" dirty="0" smtClean="0">
                <a:solidFill>
                  <a:srgbClr val="0070C0"/>
                </a:solidFill>
              </a:rPr>
              <a:t>erafix</a:t>
            </a:r>
            <a:r>
              <a:rPr lang="ro-RO" i="1" dirty="0" smtClean="0">
                <a:solidFill>
                  <a:srgbClr val="0070C0"/>
                </a:solidFill>
              </a:rPr>
              <a:t>.md</a:t>
            </a:r>
            <a:endParaRPr lang="it-IT" i="1" dirty="0" smtClean="0">
              <a:solidFill>
                <a:srgbClr val="0070C0"/>
              </a:solidFill>
            </a:endParaRPr>
          </a:p>
          <a:p>
            <a:pPr algn="ctr" fontAlgn="base">
              <a:buNone/>
            </a:pPr>
            <a:r>
              <a:rPr lang="ro-RO" i="1" dirty="0" smtClean="0"/>
              <a:t>”</a:t>
            </a:r>
            <a:r>
              <a:rPr lang="it-IT" i="1" dirty="0" smtClean="0"/>
              <a:t>Cea mai bun</a:t>
            </a:r>
            <a:r>
              <a:rPr lang="ro-RO" i="1" dirty="0" smtClean="0"/>
              <a:t>ă</a:t>
            </a:r>
            <a:r>
              <a:rPr lang="it-IT" i="1" dirty="0" smtClean="0"/>
              <a:t> hran</a:t>
            </a:r>
            <a:r>
              <a:rPr lang="ro-RO" i="1" dirty="0" smtClean="0"/>
              <a:t>ă</a:t>
            </a:r>
            <a:r>
              <a:rPr lang="it-IT" i="1" dirty="0" smtClean="0"/>
              <a:t> pentru animale</a:t>
            </a:r>
            <a:r>
              <a:rPr lang="ro-RO" i="1" dirty="0" smtClean="0"/>
              <a:t>”</a:t>
            </a:r>
          </a:p>
          <a:p>
            <a:pPr algn="ctr" fontAlgn="base">
              <a:buNone/>
            </a:pPr>
            <a:endParaRPr lang="it-IT" i="1" dirty="0" smtClean="0"/>
          </a:p>
          <a:p>
            <a:pPr>
              <a:buNone/>
            </a:pPr>
            <a:endParaRPr lang="en-US" dirty="0"/>
          </a:p>
        </p:txBody>
      </p:sp>
      <p:pic>
        <p:nvPicPr>
          <p:cNvPr id="6146" name="Picture 2" descr="C:\Users\sorin\Desktop\terafixLogo.png"/>
          <p:cNvPicPr>
            <a:picLocks noChangeAspect="1" noChangeArrowheads="1"/>
          </p:cNvPicPr>
          <p:nvPr/>
        </p:nvPicPr>
        <p:blipFill>
          <a:blip r:embed="rId3" cstate="print"/>
          <a:srcRect/>
          <a:stretch>
            <a:fillRect/>
          </a:stretch>
        </p:blipFill>
        <p:spPr bwMode="auto">
          <a:xfrm>
            <a:off x="3505200" y="1752600"/>
            <a:ext cx="2362200" cy="21336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06963"/>
          </a:xfrm>
        </p:spPr>
        <p:txBody>
          <a:bodyPr>
            <a:normAutofit fontScale="92500" lnSpcReduction="20000"/>
          </a:bodyPr>
          <a:lstStyle/>
          <a:p>
            <a:pPr algn="just">
              <a:buNone/>
            </a:pPr>
            <a:r>
              <a:rPr lang="ro-RO" dirty="0" smtClean="0">
                <a:latin typeface="+mj-lt"/>
              </a:rPr>
              <a:t>	</a:t>
            </a:r>
            <a:r>
              <a:rPr lang="vi-VN" dirty="0" smtClean="0">
                <a:latin typeface="+mj-lt"/>
              </a:rPr>
              <a:t>Procesul de extrud</a:t>
            </a:r>
            <a:r>
              <a:rPr lang="ro-RO" dirty="0" smtClean="0">
                <a:latin typeface="+mj-lt"/>
              </a:rPr>
              <a:t>a</a:t>
            </a:r>
            <a:r>
              <a:rPr lang="vi-VN" dirty="0" smtClean="0">
                <a:latin typeface="+mj-lt"/>
              </a:rPr>
              <a:t>re la înaltă presiune este cela mai cunoscut proces de tratamentul termic a furajelor ; prin influenţa umidităţii, presiunei, temperaturei asupra materialului bogat în amidon, proteine ​​si fibre, are loc gelatinizarea amidonului şi </a:t>
            </a:r>
            <a:r>
              <a:rPr lang="vi-VN" dirty="0" smtClean="0"/>
              <a:t>denaturar</a:t>
            </a:r>
            <a:r>
              <a:rPr lang="ro-RO" dirty="0" smtClean="0"/>
              <a:t>e</a:t>
            </a:r>
            <a:r>
              <a:rPr lang="vi-VN" dirty="0" smtClean="0"/>
              <a:t>a</a:t>
            </a:r>
            <a:r>
              <a:rPr lang="ro-RO" dirty="0" smtClean="0"/>
              <a:t> </a:t>
            </a:r>
            <a:r>
              <a:rPr lang="ro-RO" dirty="0" smtClean="0">
                <a:cs typeface="Times New Roman" pitchFamily="18" charset="0"/>
              </a:rPr>
              <a:t>și hidroliza</a:t>
            </a:r>
            <a:r>
              <a:rPr lang="ro-RO" dirty="0" smtClean="0"/>
              <a:t> </a:t>
            </a:r>
            <a:r>
              <a:rPr lang="vi-VN" dirty="0" smtClean="0">
                <a:latin typeface="+mj-lt"/>
              </a:rPr>
              <a:t>proteinelor.</a:t>
            </a:r>
            <a:endParaRPr lang="en-US" dirty="0" smtClean="0">
              <a:latin typeface="+mj-lt"/>
            </a:endParaRPr>
          </a:p>
          <a:p>
            <a:pPr algn="just">
              <a:buNone/>
            </a:pPr>
            <a:endParaRPr lang="en-US" dirty="0" smtClean="0">
              <a:latin typeface="+mj-lt"/>
            </a:endParaRPr>
          </a:p>
          <a:p>
            <a:pPr algn="just">
              <a:buNone/>
            </a:pPr>
            <a:r>
              <a:rPr lang="en-US" dirty="0" smtClean="0">
                <a:latin typeface="+mj-lt"/>
              </a:rPr>
              <a:t>	</a:t>
            </a:r>
            <a:r>
              <a:rPr lang="ro-RO" i="1" dirty="0" smtClean="0">
                <a:solidFill>
                  <a:srgbClr val="FF0000"/>
                </a:solidFill>
                <a:latin typeface="+mj-lt"/>
              </a:rPr>
              <a:t>În europa – 3 producători de proteină hidrolizată</a:t>
            </a:r>
            <a:endParaRPr lang="en-US" dirty="0" smtClean="0">
              <a:latin typeface="+mj-lt"/>
            </a:endParaRPr>
          </a:p>
          <a:p>
            <a:pPr algn="just">
              <a:buNone/>
            </a:pPr>
            <a:r>
              <a:rPr lang="vi-VN" dirty="0" smtClean="0">
                <a:latin typeface="+mj-lt"/>
              </a:rPr>
              <a:t> </a:t>
            </a:r>
            <a:br>
              <a:rPr lang="vi-VN" dirty="0" smtClean="0">
                <a:latin typeface="+mj-lt"/>
              </a:rPr>
            </a:br>
            <a:r>
              <a:rPr lang="vi-VN" dirty="0" smtClean="0">
                <a:latin typeface="+mj-lt"/>
              </a:rPr>
              <a:t/>
            </a:r>
            <a:br>
              <a:rPr lang="vi-VN" dirty="0" smtClean="0">
                <a:latin typeface="+mj-lt"/>
              </a:rPr>
            </a:br>
            <a:r>
              <a:rPr lang="vi-VN" dirty="0" smtClean="0">
                <a:latin typeface="+mj-lt"/>
              </a:rPr>
              <a:t>Extrudare este procesul de pregătire a furajelor cu proprietati dietice excelente. Sporeşte digestibilitatea de ingrediente a furajelor, reduce conţinutului de substanţe antinutritionale, distruge microorganismele nedorite şi prelungeşte termenul de depozitare a furajelor.</a:t>
            </a:r>
            <a:endParaRPr lang="en-US" dirty="0">
              <a:latin typeface="+mj-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678363"/>
          </a:xfrm>
        </p:spPr>
        <p:txBody>
          <a:bodyPr/>
          <a:lstStyle/>
          <a:p>
            <a:r>
              <a:rPr lang="vi-VN" b="1" dirty="0" smtClean="0"/>
              <a:t>Este hrana perfectă pentru Vaci, Porci, Iepuri, Găini sau pui, Raţe, Câini, Pisici, Capre, Oi, Peşti din specia crapilor, şi alte animale domestice.</a:t>
            </a:r>
            <a:endParaRPr lang="ro-RO" b="1" dirty="0" smtClean="0"/>
          </a:p>
          <a:p>
            <a:endParaRPr lang="ro-RO" b="1" dirty="0" smtClean="0"/>
          </a:p>
          <a:p>
            <a:endParaRPr lang="ro-RO" b="1" dirty="0" smtClean="0"/>
          </a:p>
          <a:p>
            <a:pPr algn="just"/>
            <a:r>
              <a:rPr lang="vi-VN" dirty="0" smtClean="0"/>
              <a:t> Datorită calităţilor sale, hrana extrudată are o eficienţă mai mare decât hrana obişnuită şi în plus contribuie la reducerea costurilor aferente îngrijirii animalelor.</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De ce este nevoie?</a:t>
            </a:r>
            <a:endParaRPr lang="en-US" dirty="0"/>
          </a:p>
        </p:txBody>
      </p:sp>
      <p:sp>
        <p:nvSpPr>
          <p:cNvPr id="3" name="Content Placeholder 2"/>
          <p:cNvSpPr>
            <a:spLocks noGrp="1"/>
          </p:cNvSpPr>
          <p:nvPr>
            <p:ph idx="1"/>
          </p:nvPr>
        </p:nvSpPr>
        <p:spPr>
          <a:xfrm>
            <a:off x="457200" y="2743200"/>
            <a:ext cx="8229600" cy="3382963"/>
          </a:xfrm>
        </p:spPr>
        <p:txBody>
          <a:bodyPr/>
          <a:lstStyle/>
          <a:p>
            <a:r>
              <a:rPr lang="ro-RO" dirty="0" smtClean="0"/>
              <a:t>Subproduse animaliere categoria 3</a:t>
            </a:r>
          </a:p>
          <a:p>
            <a:endParaRPr lang="ro-RO" dirty="0" smtClean="0"/>
          </a:p>
          <a:p>
            <a:endParaRPr lang="ro-RO" dirty="0" smtClean="0"/>
          </a:p>
          <a:p>
            <a:r>
              <a:rPr lang="ro-RO" dirty="0" smtClean="0"/>
              <a:t>Cereale sau resturi de la sortarea cerealelor</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descr="C:\Users\sorin\Desktop\Materie_Prima-300x127.png"/>
          <p:cNvPicPr>
            <a:picLocks noGrp="1" noChangeAspect="1" noChangeArrowheads="1"/>
          </p:cNvPicPr>
          <p:nvPr>
            <p:ph idx="1"/>
          </p:nvPr>
        </p:nvPicPr>
        <p:blipFill>
          <a:blip r:embed="rId2" cstate="print"/>
          <a:srcRect/>
          <a:stretch>
            <a:fillRect/>
          </a:stretch>
        </p:blipFill>
        <p:spPr bwMode="auto">
          <a:xfrm>
            <a:off x="457200" y="990600"/>
            <a:ext cx="8229600" cy="48768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S</a:t>
            </a:r>
            <a:r>
              <a:rPr lang="vi-VN" dirty="0" smtClean="0"/>
              <a:t>ubproduse de origine animală</a:t>
            </a:r>
            <a:endParaRPr lang="en-US" dirty="0"/>
          </a:p>
        </p:txBody>
      </p:sp>
      <p:sp>
        <p:nvSpPr>
          <p:cNvPr id="3" name="Content Placeholder 2"/>
          <p:cNvSpPr>
            <a:spLocks noGrp="1"/>
          </p:cNvSpPr>
          <p:nvPr>
            <p:ph idx="1"/>
          </p:nvPr>
        </p:nvSpPr>
        <p:spPr>
          <a:xfrm>
            <a:off x="457200" y="2286000"/>
            <a:ext cx="8229600" cy="3840163"/>
          </a:xfrm>
        </p:spPr>
        <p:txBody>
          <a:bodyPr>
            <a:normAutofit/>
          </a:bodyPr>
          <a:lstStyle/>
          <a:p>
            <a:pPr algn="just">
              <a:buNone/>
            </a:pPr>
            <a:r>
              <a:rPr lang="ro-RO" dirty="0" smtClean="0"/>
              <a:t>	 </a:t>
            </a:r>
            <a:r>
              <a:rPr lang="vi-VN" dirty="0" smtClean="0"/>
              <a:t>înseamnă corpuri întregi sau părţi de corpuri de animale, produse de origine animală sau alte produse obţinute de la animale, care nu sunt destinate consumului uman, incluzând ovule, embrioni și material seminal;</a:t>
            </a:r>
            <a:r>
              <a:rPr lang="ro-RO" dirty="0" smtClean="0"/>
              <a:t> (Reg.(EC)1069/2009)</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Categoria 3:</a:t>
            </a:r>
            <a:endParaRPr lang="en-US" dirty="0"/>
          </a:p>
        </p:txBody>
      </p:sp>
      <p:sp>
        <p:nvSpPr>
          <p:cNvPr id="3" name="Content Placeholder 2"/>
          <p:cNvSpPr>
            <a:spLocks noGrp="1"/>
          </p:cNvSpPr>
          <p:nvPr>
            <p:ph idx="1"/>
          </p:nvPr>
        </p:nvSpPr>
        <p:spPr/>
        <p:txBody>
          <a:bodyPr>
            <a:normAutofit/>
          </a:bodyPr>
          <a:lstStyle/>
          <a:p>
            <a:r>
              <a:rPr lang="vi-VN" dirty="0" smtClean="0">
                <a:latin typeface="+mj-lt"/>
              </a:rPr>
              <a:t>carcase și părţi de animale sacrificate</a:t>
            </a:r>
            <a:endParaRPr lang="ro-RO" dirty="0" smtClean="0">
              <a:latin typeface="+mj-lt"/>
            </a:endParaRPr>
          </a:p>
          <a:p>
            <a:r>
              <a:rPr lang="vi-VN" dirty="0" smtClean="0">
                <a:latin typeface="+mj-lt"/>
              </a:rPr>
              <a:t>capete de păsăr</a:t>
            </a:r>
            <a:r>
              <a:rPr lang="ro-RO" dirty="0" smtClean="0">
                <a:latin typeface="+mj-lt"/>
              </a:rPr>
              <a:t>, pene, ouă, subproduse din ouă(coji), subproduse de incubator</a:t>
            </a:r>
          </a:p>
          <a:p>
            <a:r>
              <a:rPr lang="en-US" dirty="0" err="1" smtClean="0">
                <a:latin typeface="Times New Roman" pitchFamily="18" charset="0"/>
                <a:cs typeface="Times New Roman" pitchFamily="18" charset="0"/>
              </a:rPr>
              <a:t>Sânge</a:t>
            </a:r>
            <a:r>
              <a:rPr lang="en-US" dirty="0" smtClean="0">
                <a:latin typeface="Times New Roman" pitchFamily="18" charset="0"/>
                <a:cs typeface="Times New Roman" pitchFamily="18" charset="0"/>
              </a:rPr>
              <a:t> de la </a:t>
            </a:r>
            <a:r>
              <a:rPr lang="en-US" dirty="0" err="1" smtClean="0">
                <a:latin typeface="Times New Roman" pitchFamily="18" charset="0"/>
                <a:cs typeface="Times New Roman" pitchFamily="18" charset="0"/>
              </a:rPr>
              <a:t>animale</a:t>
            </a:r>
            <a:r>
              <a:rPr lang="en-US" dirty="0" smtClean="0">
                <a:latin typeface="Times New Roman" pitchFamily="18" charset="0"/>
                <a:cs typeface="Times New Roman" pitchFamily="18" charset="0"/>
              </a:rPr>
              <a:t> care nu au </a:t>
            </a:r>
            <a:r>
              <a:rPr lang="en-US" dirty="0" err="1" smtClean="0">
                <a:latin typeface="Times New Roman" pitchFamily="18" charset="0"/>
                <a:cs typeface="Times New Roman" pitchFamily="18" charset="0"/>
              </a:rPr>
              <a:t>prezentat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niciun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semn</a:t>
            </a:r>
            <a:r>
              <a:rPr lang="en-US" dirty="0" smtClean="0">
                <a:latin typeface="Times New Roman" pitchFamily="18" charset="0"/>
                <a:cs typeface="Times New Roman" pitchFamily="18" charset="0"/>
              </a:rPr>
              <a:t> al </a:t>
            </a:r>
            <a:r>
              <a:rPr lang="en-US" dirty="0" err="1" smtClean="0">
                <a:latin typeface="Times New Roman" pitchFamily="18" charset="0"/>
                <a:cs typeface="Times New Roman" pitchFamily="18" charset="0"/>
              </a:rPr>
              <a:t>unei</a:t>
            </a:r>
            <a:r>
              <a:rPr lang="en-US" dirty="0" smtClean="0">
                <a:latin typeface="Times New Roman" pitchFamily="18" charset="0"/>
                <a:cs typeface="Times New Roman" pitchFamily="18" charset="0"/>
              </a:rPr>
              <a:t> </a:t>
            </a:r>
            <a:r>
              <a:rPr lang="ro-RO"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boli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transmisibile</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oamenilor</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animalelor</a:t>
            </a:r>
            <a:endParaRPr lang="ro-RO" dirty="0" smtClean="0">
              <a:latin typeface="Times New Roman" pitchFamily="18" charset="0"/>
              <a:cs typeface="Times New Roman" pitchFamily="18" charset="0"/>
            </a:endParaRPr>
          </a:p>
          <a:p>
            <a:r>
              <a:rPr lang="vi-VN" dirty="0" smtClean="0">
                <a:latin typeface="+mj-lt"/>
              </a:rPr>
              <a:t>Subproduse de origine animală provenite din fabricarea produselor destinate consumului uman, inclusiv oase degresate, jumări și nămoluri rezultate în urma centrifugării sau separării, din prelucrarea laptelui </a:t>
            </a:r>
            <a:r>
              <a:rPr lang="ro-RO" dirty="0" smtClean="0">
                <a:latin typeface="+mj-lt"/>
              </a:rPr>
              <a:t>etc.</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Tehnologia</a:t>
            </a:r>
            <a:endParaRPr lang="en-US" dirty="0"/>
          </a:p>
        </p:txBody>
      </p:sp>
      <p:sp>
        <p:nvSpPr>
          <p:cNvPr id="3" name="Content Placeholder 2"/>
          <p:cNvSpPr>
            <a:spLocks noGrp="1"/>
          </p:cNvSpPr>
          <p:nvPr>
            <p:ph idx="1"/>
          </p:nvPr>
        </p:nvSpPr>
        <p:spPr/>
        <p:txBody>
          <a:bodyPr/>
          <a:lstStyle/>
          <a:p>
            <a:r>
              <a:rPr lang="vi-VN" dirty="0" smtClean="0">
                <a:latin typeface="+mj-lt"/>
              </a:rPr>
              <a:t>Mărunţirea deşeurilor:</a:t>
            </a:r>
            <a:r>
              <a:rPr lang="ro-RO" dirty="0" smtClean="0">
                <a:latin typeface="+mj-lt"/>
              </a:rPr>
              <a:t> la dimensiuni de 8 mm</a:t>
            </a:r>
          </a:p>
          <a:p>
            <a:r>
              <a:rPr lang="vi-VN" dirty="0" smtClean="0">
                <a:latin typeface="+mj-lt"/>
              </a:rPr>
              <a:t>Amestecarea produsului tocat cu diverse ingrediente de natură vegetală</a:t>
            </a:r>
            <a:r>
              <a:rPr lang="ro-RO" dirty="0" smtClean="0">
                <a:latin typeface="+mj-lt"/>
              </a:rPr>
              <a:t>: în raport </a:t>
            </a:r>
            <a:r>
              <a:rPr lang="ro-RO" dirty="0" smtClean="0">
                <a:latin typeface="+mj-lt"/>
                <a:cs typeface="Times New Roman" pitchFamily="18" charset="0"/>
              </a:rPr>
              <a:t>1/3 sau  1/4 </a:t>
            </a:r>
          </a:p>
          <a:p>
            <a:r>
              <a:rPr lang="ro-RO" dirty="0" smtClean="0">
                <a:latin typeface="+mj-lt"/>
                <a:cs typeface="Times New Roman" pitchFamily="18" charset="0"/>
              </a:rPr>
              <a:t>Extrudarea: minim 130 grade Celsius, minim 20 atmosfere, 40 secunde</a:t>
            </a:r>
          </a:p>
          <a:p>
            <a:r>
              <a:rPr lang="ro-RO" dirty="0" smtClean="0"/>
              <a:t>Răcirea produsului finit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sorin\Desktop\Proces_1.png"/>
          <p:cNvPicPr>
            <a:picLocks noGrp="1" noChangeAspect="1" noChangeArrowheads="1"/>
          </p:cNvPicPr>
          <p:nvPr>
            <p:ph idx="1"/>
          </p:nvPr>
        </p:nvPicPr>
        <p:blipFill>
          <a:blip r:embed="rId2" cstate="print"/>
          <a:srcRect/>
          <a:stretch>
            <a:fillRect/>
          </a:stretch>
        </p:blipFill>
        <p:spPr bwMode="auto">
          <a:xfrm>
            <a:off x="914400" y="990600"/>
            <a:ext cx="6781800" cy="4876799"/>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38</TotalTime>
  <Words>315</Words>
  <Application>Microsoft Office PowerPoint</Application>
  <PresentationFormat>On-screen Show (4:3)</PresentationFormat>
  <Paragraphs>47</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Constantia</vt:lpstr>
      <vt:lpstr>Times New Roman</vt:lpstr>
      <vt:lpstr>Wingdings 2</vt:lpstr>
      <vt:lpstr>Flow</vt:lpstr>
      <vt:lpstr>Metoda inovativă de prelucrare a subproduselor animaliere</vt:lpstr>
      <vt:lpstr>PowerPoint Presentation</vt:lpstr>
      <vt:lpstr>PowerPoint Presentation</vt:lpstr>
      <vt:lpstr>De ce este nevoie?</vt:lpstr>
      <vt:lpstr>PowerPoint Presentation</vt:lpstr>
      <vt:lpstr>Subproduse de origine animală</vt:lpstr>
      <vt:lpstr>Categoria 3:</vt:lpstr>
      <vt:lpstr>Tehnologia</vt:lpstr>
      <vt:lpstr>PowerPoint Presentation</vt:lpstr>
      <vt:lpstr>PowerPoint Presentation</vt:lpstr>
      <vt:lpstr>PowerPoint Presentation</vt:lpstr>
      <vt:lpstr>Avantajele </vt:lpstr>
      <vt:lpstr>Avantajele furajelor</vt:lpstr>
      <vt:lpstr>Detalii: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Metoda inovativă de prelucrare a subproduselor animaliere</dc:title>
  <dc:creator>sorin</dc:creator>
  <cp:lastModifiedBy>Eugen Scortescu</cp:lastModifiedBy>
  <cp:revision>9</cp:revision>
  <dcterms:created xsi:type="dcterms:W3CDTF">2006-08-16T00:00:00Z</dcterms:created>
  <dcterms:modified xsi:type="dcterms:W3CDTF">2014-04-08T11:28:19Z</dcterms:modified>
</cp:coreProperties>
</file>